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2"/>
  </p:notesMasterIdLst>
  <p:sldIdLst>
    <p:sldId id="292" r:id="rId2"/>
    <p:sldId id="459" r:id="rId3"/>
    <p:sldId id="485" r:id="rId4"/>
    <p:sldId id="524" r:id="rId5"/>
    <p:sldId id="523" r:id="rId6"/>
    <p:sldId id="545" r:id="rId7"/>
    <p:sldId id="546" r:id="rId8"/>
    <p:sldId id="526" r:id="rId9"/>
    <p:sldId id="547" r:id="rId10"/>
    <p:sldId id="528" r:id="rId11"/>
    <p:sldId id="548" r:id="rId12"/>
    <p:sldId id="515" r:id="rId13"/>
    <p:sldId id="510" r:id="rId14"/>
    <p:sldId id="549" r:id="rId15"/>
    <p:sldId id="486" r:id="rId16"/>
    <p:sldId id="522" r:id="rId17"/>
    <p:sldId id="516" r:id="rId18"/>
    <p:sldId id="487" r:id="rId19"/>
    <p:sldId id="541" r:id="rId20"/>
    <p:sldId id="540" r:id="rId21"/>
    <p:sldId id="489" r:id="rId22"/>
    <p:sldId id="490" r:id="rId23"/>
    <p:sldId id="491" r:id="rId24"/>
    <p:sldId id="493" r:id="rId25"/>
    <p:sldId id="492" r:id="rId26"/>
    <p:sldId id="494" r:id="rId27"/>
    <p:sldId id="497" r:id="rId28"/>
    <p:sldId id="519" r:id="rId29"/>
    <p:sldId id="550" r:id="rId30"/>
    <p:sldId id="529" r:id="rId31"/>
    <p:sldId id="500" r:id="rId32"/>
    <p:sldId id="530" r:id="rId33"/>
    <p:sldId id="531" r:id="rId34"/>
    <p:sldId id="520" r:id="rId35"/>
    <p:sldId id="551" r:id="rId36"/>
    <p:sldId id="552" r:id="rId37"/>
    <p:sldId id="553" r:id="rId38"/>
    <p:sldId id="554" r:id="rId39"/>
    <p:sldId id="555" r:id="rId40"/>
    <p:sldId id="556" r:id="rId41"/>
    <p:sldId id="532" r:id="rId42"/>
    <p:sldId id="509" r:id="rId43"/>
    <p:sldId id="557" r:id="rId44"/>
    <p:sldId id="533" r:id="rId45"/>
    <p:sldId id="488" r:id="rId46"/>
    <p:sldId id="534" r:id="rId47"/>
    <p:sldId id="536" r:id="rId48"/>
    <p:sldId id="535" r:id="rId49"/>
    <p:sldId id="538" r:id="rId50"/>
    <p:sldId id="558" r:id="rId51"/>
  </p:sldIdLst>
  <p:sldSz cx="10080625" cy="7559675"/>
  <p:notesSz cx="7099300" cy="10234613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0">
          <p15:clr>
            <a:srgbClr val="A4A3A4"/>
          </p15:clr>
        </p15:guide>
        <p15:guide id="2" pos="197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0326"/>
    <a:srgbClr val="FC5EC4"/>
    <a:srgbClr val="CC3300"/>
    <a:srgbClr val="FB5FF0"/>
    <a:srgbClr val="FFFFCC"/>
    <a:srgbClr val="00FF00"/>
    <a:srgbClr val="0066FF"/>
    <a:srgbClr val="27AEC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5" autoAdjust="0"/>
    <p:restoredTop sz="94660"/>
  </p:normalViewPr>
  <p:slideViewPr>
    <p:cSldViewPr>
      <p:cViewPr varScale="1">
        <p:scale>
          <a:sx n="62" d="100"/>
          <a:sy n="62" d="100"/>
        </p:scale>
        <p:origin x="59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30"/>
        <p:guide pos="197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6288"/>
            <a:ext cx="5116513" cy="3836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10510" y="4860473"/>
            <a:ext cx="5678280" cy="4603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9843" cy="51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18007" y="0"/>
            <a:ext cx="3079843" cy="51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722560"/>
            <a:ext cx="3079843" cy="51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018007" y="9722560"/>
            <a:ext cx="3079843" cy="51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B41F9E6-9FE7-4811-AE92-84D5A1E3937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41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F4091A5-1107-467F-8E9C-CA8A2F059E7D}" type="slidenum">
              <a:rPr lang="en-US" smtClean="0"/>
              <a:pPr>
                <a:buFont typeface="Times New Roman" pitchFamily="18" charset="0"/>
                <a:buNone/>
              </a:pPr>
              <a:t>2</a:t>
            </a:fld>
            <a:endParaRPr lang="en-US" smtClean="0"/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510" y="4860473"/>
            <a:ext cx="5679730" cy="451318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7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A07D9-2462-45B4-820E-F8E8A23D2953}" type="datetime1">
              <a:rPr lang="en-US" smtClean="0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8E500-D9BA-4C65-8ECD-DEE842B22A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DF48F-51AA-461A-B98D-2F8BEC4A08C9}" type="datetime1">
              <a:rPr lang="en-US" smtClean="0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32125-4A18-4AED-9710-E3AC132DC83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FD92D-2B6A-4BD9-B017-B83F4A89ACB9}" type="datetime1">
              <a:rPr lang="en-US" smtClean="0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A4065-4642-45BE-95AF-65248348582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0D38D-8D65-490E-AD6A-13709CE025FA}" type="datetime1">
              <a:rPr lang="en-US" smtClean="0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3EADE-A60F-432A-AAB6-C759D8E6E3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625CC-5A18-4575-B602-D9E37315837F}" type="datetime1">
              <a:rPr lang="en-US" smtClean="0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23C7-1100-4F54-AA82-0A79223AC4F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68ACF-8FE4-43B5-960D-8A28D7F152E6}" type="datetime1">
              <a:rPr lang="en-US" smtClean="0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16120-19C9-411C-B836-CE295C2D8F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351AC-226F-43F8-AD82-F02E327000A6}" type="datetime1">
              <a:rPr lang="en-US" smtClean="0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6F77-9754-493D-ABD7-1EADA2F0AE0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07EDF-975D-48FC-8F57-68D198582877}" type="datetime1">
              <a:rPr lang="en-US" smtClean="0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A7EBC-9592-4C9B-8AD7-65F630CF0F2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DE7A4-0486-4D89-BF27-C69E7E3D7BD2}" type="datetime1">
              <a:rPr lang="en-US" smtClean="0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FF500-A595-4D70-BA8D-EA202A038D8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CA8F6-82D4-4544-A921-5E017A00DA31}" type="datetime1">
              <a:rPr lang="en-US" smtClean="0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925CB-BD28-48A1-B359-DDCB791D63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594D-A742-4947-A5D7-A7DC0437FB55}" type="datetime1">
              <a:rPr lang="en-US" smtClean="0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9FE93-7C8D-4C31-A3AB-CE180DD1252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E0AB1F9-8661-4008-99DF-C33058AEA651}" type="datetime1">
              <a:rPr lang="en-US" smtClean="0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4B716C-245B-4B91-B22C-0071BD1B5E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hyperlink" Target="Notes_on_TRDGas_Worksheet.pdf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1727200" y="1979613"/>
            <a:ext cx="6624638" cy="1441450"/>
          </a:xfrm>
          <a:solidFill>
            <a:srgbClr val="FFFF00"/>
          </a:solidFill>
          <a:ln w="38100">
            <a:solidFill>
              <a:schemeClr val="accent2"/>
            </a:solidFill>
          </a:ln>
        </p:spPr>
        <p:txBody>
          <a:bodyPr/>
          <a:lstStyle/>
          <a:p>
            <a:pPr eaLnBrk="1">
              <a:defRPr/>
            </a:pPr>
            <a:r>
              <a:rPr lang="de-DE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TRD  </a:t>
            </a:r>
            <a:br>
              <a:rPr lang="de-DE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 </a:t>
            </a:r>
            <a:r>
              <a:rPr lang="de-DE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Refill</a:t>
            </a:r>
            <a:r>
              <a:rPr lang="de-DE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de-DE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Version 5, 16th </a:t>
            </a:r>
            <a:r>
              <a:rPr lang="de-DE" sz="1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December</a:t>
            </a:r>
            <a:r>
              <a:rPr lang="de-DE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2015 </a:t>
            </a:r>
            <a:endParaRPr lang="de-DE" sz="1800" b="1" dirty="0" smtClean="0">
              <a:solidFill>
                <a:schemeClr val="accent2"/>
              </a:solidFill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647700" y="4284663"/>
            <a:ext cx="8640763" cy="172742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ctr">
              <a:lnSpc>
                <a:spcPct val="130000"/>
              </a:lnSpc>
            </a:pPr>
            <a:r>
              <a:rPr lang="de-DE" b="1" dirty="0" smtClean="0"/>
              <a:t>B. </a:t>
            </a:r>
            <a:r>
              <a:rPr lang="de-DE" b="1" dirty="0" err="1" smtClean="0"/>
              <a:t>Beischer</a:t>
            </a:r>
            <a:r>
              <a:rPr lang="de-DE" b="1" dirty="0" smtClean="0"/>
              <a:t>, </a:t>
            </a:r>
            <a:r>
              <a:rPr lang="de-DE" b="1" dirty="0" err="1" smtClean="0"/>
              <a:t>Th</a:t>
            </a:r>
            <a:r>
              <a:rPr lang="de-DE" b="1" dirty="0"/>
              <a:t>. </a:t>
            </a:r>
            <a:r>
              <a:rPr lang="de-DE" b="1" dirty="0" smtClean="0"/>
              <a:t>Kirn, </a:t>
            </a:r>
            <a:r>
              <a:rPr lang="de-DE" b="1" dirty="0" err="1" smtClean="0"/>
              <a:t>Th</a:t>
            </a:r>
            <a:r>
              <a:rPr lang="de-DE" b="1" dirty="0" smtClean="0"/>
              <a:t>. </a:t>
            </a:r>
            <a:r>
              <a:rPr lang="de-DE" b="1" dirty="0" err="1" smtClean="0"/>
              <a:t>Siedenburg</a:t>
            </a:r>
            <a:r>
              <a:rPr lang="de-DE" b="1" dirty="0" smtClean="0"/>
              <a:t>, S. </a:t>
            </a:r>
            <a:r>
              <a:rPr lang="de-DE" b="1" dirty="0" err="1" smtClean="0"/>
              <a:t>Zeissler</a:t>
            </a:r>
            <a:endParaRPr lang="de-DE" b="1" dirty="0"/>
          </a:p>
        </p:txBody>
      </p:sp>
      <p:pic>
        <p:nvPicPr>
          <p:cNvPr id="2052" name="Picture 5" descr="logo_AMS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34925"/>
            <a:ext cx="12763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logo_rwth_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7189" y="367962"/>
            <a:ext cx="3063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14D4D0F-CA9E-46AB-B808-EE6115C35382}" type="slidenum">
              <a:rPr lang="en-US" smtClean="0"/>
              <a:pPr>
                <a:buFont typeface="Times New Roman" pitchFamily="18" charset="0"/>
                <a:buNone/>
              </a:pPr>
              <a:t>1</a:t>
            </a:fld>
            <a:endParaRPr lang="en-US" smtClean="0"/>
          </a:p>
        </p:txBody>
      </p:sp>
      <p:pic>
        <p:nvPicPr>
          <p:cNvPr id="2055" name="Picture 35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7475" y="367962"/>
            <a:ext cx="18351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158428"/>
            <a:ext cx="791393" cy="36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57950" cy="75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1760" y="827509"/>
            <a:ext cx="9936162" cy="639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/>
              <a:t>In reality target values will never be reached, so after first injection recalculate everything using actual values. </a:t>
            </a:r>
            <a:r>
              <a:rPr lang="en-US" sz="2000" dirty="0" smtClean="0">
                <a:solidFill>
                  <a:srgbClr val="FB0326"/>
                </a:solidFill>
              </a:rPr>
              <a:t>Example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chemeClr val="accent2"/>
                </a:solidFill>
              </a:rPr>
              <a:t>13</a:t>
            </a:r>
            <a:r>
              <a:rPr lang="en-US" sz="2000" baseline="30000" dirty="0" smtClean="0">
                <a:solidFill>
                  <a:schemeClr val="accent2"/>
                </a:solidFill>
              </a:rPr>
              <a:t>th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June </a:t>
            </a:r>
            <a:r>
              <a:rPr lang="en-US" sz="2000" dirty="0" smtClean="0">
                <a:solidFill>
                  <a:schemeClr val="accent2"/>
                </a:solidFill>
              </a:rPr>
              <a:t>2013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	</a:t>
            </a:r>
            <a:r>
              <a:rPr lang="en-US" sz="2000" dirty="0" err="1" smtClean="0">
                <a:solidFill>
                  <a:schemeClr val="accent2"/>
                </a:solidFill>
              </a:rPr>
              <a:t>Xe</a:t>
            </a:r>
            <a:r>
              <a:rPr lang="en-US" sz="2000" dirty="0" smtClean="0">
                <a:solidFill>
                  <a:schemeClr val="accent2"/>
                </a:solidFill>
              </a:rPr>
              <a:t>: (997 + 9900) mbar = 10897 mbar; 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: (303 + 2700) mbar = 3003 mbar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 smtClean="0">
                <a:solidFill>
                  <a:schemeClr val="accent2"/>
                </a:solidFill>
              </a:rPr>
              <a:t>→ 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fraction = </a:t>
            </a:r>
            <a:r>
              <a:rPr lang="en-US" sz="2000" dirty="0" smtClean="0">
                <a:solidFill>
                  <a:schemeClr val="accent2"/>
                </a:solidFill>
              </a:rPr>
              <a:t>21.6 </a:t>
            </a:r>
            <a:r>
              <a:rPr lang="en-US" sz="2000" dirty="0">
                <a:solidFill>
                  <a:schemeClr val="accent2"/>
                </a:solidFill>
              </a:rPr>
              <a:t>% </a:t>
            </a:r>
            <a:r>
              <a:rPr lang="en-US" sz="2000" dirty="0" smtClean="0">
                <a:solidFill>
                  <a:schemeClr val="accent2"/>
                </a:solidFill>
              </a:rPr>
              <a:t>and </a:t>
            </a:r>
            <a:r>
              <a:rPr lang="en-US" sz="2000" dirty="0" err="1" smtClean="0">
                <a:solidFill>
                  <a:schemeClr val="accent2"/>
                </a:solidFill>
              </a:rPr>
              <a:t>P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MixVes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 = 1000 mbar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 smtClean="0">
                <a:solidFill>
                  <a:schemeClr val="accent2"/>
                </a:solidFill>
              </a:rPr>
              <a:t>→ </a:t>
            </a:r>
            <a:r>
              <a:rPr lang="en-US" sz="2000" dirty="0" err="1" smtClean="0">
                <a:solidFill>
                  <a:schemeClr val="accent2"/>
                </a:solidFill>
              </a:rPr>
              <a:t>Xe</a:t>
            </a:r>
            <a:r>
              <a:rPr lang="en-US" sz="2000" dirty="0" smtClean="0">
                <a:solidFill>
                  <a:schemeClr val="accent2"/>
                </a:solidFill>
              </a:rPr>
              <a:t>: 784 mbar; 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: 216 mbar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	</a:t>
            </a:r>
            <a:r>
              <a:rPr lang="en-US" sz="2000" dirty="0" smtClean="0"/>
              <a:t>Amount which was transferred to the TRD: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	</a:t>
            </a:r>
            <a:r>
              <a:rPr lang="en-US" sz="2000" dirty="0" err="1" smtClean="0">
                <a:solidFill>
                  <a:schemeClr val="accent2"/>
                </a:solidFill>
              </a:rPr>
              <a:t>Xe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= 1.15 (</a:t>
            </a:r>
            <a:r>
              <a:rPr lang="en-US" sz="2000" dirty="0" smtClean="0">
                <a:solidFill>
                  <a:schemeClr val="accent2"/>
                </a:solidFill>
              </a:rPr>
              <a:t>10897 </a:t>
            </a:r>
            <a:r>
              <a:rPr lang="en-US" sz="2000" dirty="0">
                <a:solidFill>
                  <a:schemeClr val="accent2"/>
                </a:solidFill>
              </a:rPr>
              <a:t>mbar – </a:t>
            </a:r>
            <a:r>
              <a:rPr lang="en-US" sz="2000" dirty="0" smtClean="0">
                <a:solidFill>
                  <a:schemeClr val="accent2"/>
                </a:solidFill>
              </a:rPr>
              <a:t>784 </a:t>
            </a:r>
            <a:r>
              <a:rPr lang="en-US" sz="2000" dirty="0">
                <a:solidFill>
                  <a:schemeClr val="accent2"/>
                </a:solidFill>
              </a:rPr>
              <a:t>mbar</a:t>
            </a:r>
            <a:r>
              <a:rPr lang="en-US" sz="2000" dirty="0" smtClean="0">
                <a:solidFill>
                  <a:schemeClr val="accent2"/>
                </a:solidFill>
              </a:rPr>
              <a:t>) </a:t>
            </a:r>
            <a:r>
              <a:rPr lang="en-US" sz="2000" dirty="0">
                <a:solidFill>
                  <a:schemeClr val="accent2"/>
                </a:solidFill>
              </a:rPr>
              <a:t>/ (230 + 1) L = </a:t>
            </a:r>
            <a:r>
              <a:rPr lang="en-US" sz="2000" dirty="0" smtClean="0">
                <a:solidFill>
                  <a:schemeClr val="accent2"/>
                </a:solidFill>
              </a:rPr>
              <a:t>50 mbar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    </a:t>
            </a:r>
            <a:r>
              <a:rPr lang="en-US" sz="2000" dirty="0" smtClean="0">
                <a:solidFill>
                  <a:schemeClr val="accent2"/>
                </a:solidFill>
              </a:rPr>
              <a:t>   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  </a:t>
            </a:r>
            <a:r>
              <a:rPr lang="en-US" sz="2000" dirty="0">
                <a:solidFill>
                  <a:schemeClr val="accent2"/>
                </a:solidFill>
              </a:rPr>
              <a:t>= (</a:t>
            </a:r>
            <a:r>
              <a:rPr lang="en-US" sz="2000" dirty="0" smtClean="0">
                <a:solidFill>
                  <a:schemeClr val="accent2"/>
                </a:solidFill>
              </a:rPr>
              <a:t>3003 </a:t>
            </a:r>
            <a:r>
              <a:rPr lang="en-US" sz="2000" dirty="0">
                <a:solidFill>
                  <a:schemeClr val="accent2"/>
                </a:solidFill>
              </a:rPr>
              <a:t>mbar – </a:t>
            </a:r>
            <a:r>
              <a:rPr lang="en-US" sz="2000" dirty="0" smtClean="0">
                <a:solidFill>
                  <a:schemeClr val="accent2"/>
                </a:solidFill>
              </a:rPr>
              <a:t>216 </a:t>
            </a:r>
            <a:r>
              <a:rPr lang="en-US" sz="2000" dirty="0">
                <a:solidFill>
                  <a:schemeClr val="accent2"/>
                </a:solidFill>
              </a:rPr>
              <a:t>mbar</a:t>
            </a:r>
            <a:r>
              <a:rPr lang="en-US" sz="2000" dirty="0" smtClean="0">
                <a:solidFill>
                  <a:schemeClr val="accent2"/>
                </a:solidFill>
              </a:rPr>
              <a:t>) </a:t>
            </a:r>
            <a:r>
              <a:rPr lang="en-US" sz="2000" dirty="0">
                <a:solidFill>
                  <a:schemeClr val="accent2"/>
                </a:solidFill>
              </a:rPr>
              <a:t>/ (230 + 1) L = 12 </a:t>
            </a:r>
            <a:r>
              <a:rPr lang="en-US" sz="2000" dirty="0" smtClean="0">
                <a:solidFill>
                  <a:schemeClr val="accent2"/>
                </a:solidFill>
              </a:rPr>
              <a:t>mbar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 smtClean="0"/>
              <a:t>	The goal was to transfer 10/3 + 10/3, in first mixing got 10.897/3.003 so for next 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	</a:t>
            </a:r>
            <a:r>
              <a:rPr lang="en-US" sz="2000" dirty="0" smtClean="0"/>
              <a:t>injection it is needed: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	</a:t>
            </a:r>
            <a:r>
              <a:rPr lang="en-US" sz="2000" dirty="0" err="1" smtClean="0">
                <a:solidFill>
                  <a:schemeClr val="accent2"/>
                </a:solidFill>
              </a:rPr>
              <a:t>Xe</a:t>
            </a:r>
            <a:r>
              <a:rPr lang="en-US" sz="2000" dirty="0" smtClean="0">
                <a:solidFill>
                  <a:schemeClr val="accent2"/>
                </a:solidFill>
              </a:rPr>
              <a:t>: (20000 – 10897) mbar = 9103 mbar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	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: (6000 – 3003) mbar = 2997 mbar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	Since gas still remains in the mixing vessel, the amount to be added is: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	</a:t>
            </a:r>
            <a:r>
              <a:rPr lang="en-US" sz="2000" dirty="0" err="1">
                <a:solidFill>
                  <a:schemeClr val="accent2"/>
                </a:solidFill>
              </a:rPr>
              <a:t>Xe</a:t>
            </a:r>
            <a:r>
              <a:rPr lang="en-US" sz="2000" dirty="0">
                <a:solidFill>
                  <a:schemeClr val="accent2"/>
                </a:solidFill>
              </a:rPr>
              <a:t>: </a:t>
            </a:r>
            <a:r>
              <a:rPr lang="en-US" sz="2000" dirty="0" smtClean="0">
                <a:solidFill>
                  <a:schemeClr val="accent2"/>
                </a:solidFill>
              </a:rPr>
              <a:t>(9103 – 784) </a:t>
            </a:r>
            <a:r>
              <a:rPr lang="en-US" sz="2000" dirty="0">
                <a:solidFill>
                  <a:schemeClr val="accent2"/>
                </a:solidFill>
              </a:rPr>
              <a:t>mbar = </a:t>
            </a:r>
            <a:r>
              <a:rPr lang="en-US" sz="2000" dirty="0" smtClean="0">
                <a:solidFill>
                  <a:schemeClr val="accent2"/>
                </a:solidFill>
              </a:rPr>
              <a:t>8319 mbar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	CO</a:t>
            </a:r>
            <a:r>
              <a:rPr lang="en-US" sz="2000" baseline="-25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: </a:t>
            </a:r>
            <a:r>
              <a:rPr lang="en-US" sz="2000" dirty="0" smtClean="0">
                <a:solidFill>
                  <a:schemeClr val="accent2"/>
                </a:solidFill>
              </a:rPr>
              <a:t>(2997 – 216) </a:t>
            </a:r>
            <a:r>
              <a:rPr lang="en-US" sz="2000" dirty="0">
                <a:solidFill>
                  <a:schemeClr val="accent2"/>
                </a:solidFill>
              </a:rPr>
              <a:t>mbar = </a:t>
            </a:r>
            <a:r>
              <a:rPr lang="en-US" sz="2000" dirty="0" smtClean="0">
                <a:solidFill>
                  <a:schemeClr val="accent2"/>
                </a:solidFill>
              </a:rPr>
              <a:t>2781 mbar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2159992" y="179437"/>
            <a:ext cx="5400600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- Preparation</a:t>
            </a:r>
          </a:p>
        </p:txBody>
      </p:sp>
    </p:spTree>
    <p:extLst>
      <p:ext uri="{BB962C8B-B14F-4D97-AF65-F5344CB8AC3E}">
        <p14:creationId xmlns:p14="http://schemas.microsoft.com/office/powerpoint/2010/main" val="22837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158428"/>
            <a:ext cx="791393" cy="36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57950" cy="75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1760" y="922682"/>
            <a:ext cx="9936162" cy="55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/>
              <a:t>In reality target values will never be reached, so after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injection re-calculate everything using actual values for record keeping purposes.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B0326"/>
                </a:solidFill>
              </a:rPr>
              <a:t>	</a:t>
            </a:r>
            <a:r>
              <a:rPr lang="en-US" sz="2000" dirty="0" smtClean="0">
                <a:solidFill>
                  <a:srgbClr val="FB0326"/>
                </a:solidFill>
              </a:rPr>
              <a:t>Example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chemeClr val="accent2"/>
                </a:solidFill>
              </a:rPr>
              <a:t>13</a:t>
            </a:r>
            <a:r>
              <a:rPr lang="en-US" sz="2000" baseline="30000" dirty="0" smtClean="0">
                <a:solidFill>
                  <a:schemeClr val="accent2"/>
                </a:solidFill>
              </a:rPr>
              <a:t>th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June </a:t>
            </a:r>
            <a:r>
              <a:rPr lang="en-US" sz="2000" dirty="0" smtClean="0">
                <a:solidFill>
                  <a:schemeClr val="accent2"/>
                </a:solidFill>
              </a:rPr>
              <a:t>2013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	</a:t>
            </a:r>
            <a:r>
              <a:rPr lang="en-US" sz="2000" dirty="0" err="1" smtClean="0">
                <a:solidFill>
                  <a:schemeClr val="accent2"/>
                </a:solidFill>
              </a:rPr>
              <a:t>Xe</a:t>
            </a:r>
            <a:r>
              <a:rPr lang="en-US" sz="2000" dirty="0" smtClean="0">
                <a:solidFill>
                  <a:schemeClr val="accent2"/>
                </a:solidFill>
              </a:rPr>
              <a:t>: (784 + 8700) mbar = 9484 mbar; 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: (216 + 3350) mbar = 3566 mbar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 smtClean="0">
                <a:solidFill>
                  <a:schemeClr val="accent2"/>
                </a:solidFill>
              </a:rPr>
              <a:t>→ 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fraction = </a:t>
            </a:r>
            <a:r>
              <a:rPr lang="en-US" sz="2000" dirty="0" smtClean="0">
                <a:solidFill>
                  <a:schemeClr val="accent2"/>
                </a:solidFill>
              </a:rPr>
              <a:t>27.3 % and </a:t>
            </a:r>
            <a:r>
              <a:rPr lang="en-US" sz="2000" dirty="0" err="1" smtClean="0">
                <a:solidFill>
                  <a:schemeClr val="accent2"/>
                </a:solidFill>
              </a:rPr>
              <a:t>P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MixVes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 = 1075 mbar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 smtClean="0">
                <a:solidFill>
                  <a:schemeClr val="accent2"/>
                </a:solidFill>
              </a:rPr>
              <a:t>→ </a:t>
            </a:r>
            <a:r>
              <a:rPr lang="en-US" sz="2000" dirty="0" err="1" smtClean="0">
                <a:solidFill>
                  <a:schemeClr val="accent2"/>
                </a:solidFill>
              </a:rPr>
              <a:t>Xe</a:t>
            </a:r>
            <a:r>
              <a:rPr lang="en-US" sz="2000" dirty="0" smtClean="0">
                <a:solidFill>
                  <a:schemeClr val="accent2"/>
                </a:solidFill>
              </a:rPr>
              <a:t>: 782 mbar; 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: 294 mbar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	</a:t>
            </a:r>
            <a:r>
              <a:rPr lang="en-US" sz="2000" dirty="0" smtClean="0"/>
              <a:t>Amount which was transferred to the TRD: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	</a:t>
            </a:r>
            <a:r>
              <a:rPr lang="en-US" sz="2000" dirty="0" err="1" smtClean="0">
                <a:solidFill>
                  <a:schemeClr val="accent2"/>
                </a:solidFill>
              </a:rPr>
              <a:t>Xe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= 1.15 </a:t>
            </a:r>
            <a:r>
              <a:rPr lang="en-US" sz="2000" dirty="0" smtClean="0">
                <a:solidFill>
                  <a:schemeClr val="accent2"/>
                </a:solidFill>
              </a:rPr>
              <a:t>(9484 mbar </a:t>
            </a:r>
            <a:r>
              <a:rPr lang="en-US" sz="2000" dirty="0">
                <a:solidFill>
                  <a:schemeClr val="accent2"/>
                </a:solidFill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</a:rPr>
              <a:t>782 mbar) </a:t>
            </a:r>
            <a:r>
              <a:rPr lang="en-US" sz="2000" dirty="0">
                <a:solidFill>
                  <a:schemeClr val="accent2"/>
                </a:solidFill>
              </a:rPr>
              <a:t>/ (230 + 1) L = </a:t>
            </a:r>
            <a:r>
              <a:rPr lang="en-US" sz="2000" dirty="0" smtClean="0">
                <a:solidFill>
                  <a:schemeClr val="accent2"/>
                </a:solidFill>
              </a:rPr>
              <a:t>43 mbar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    </a:t>
            </a:r>
            <a:r>
              <a:rPr lang="en-US" sz="2000" dirty="0" smtClean="0">
                <a:solidFill>
                  <a:schemeClr val="accent2"/>
                </a:solidFill>
              </a:rPr>
              <a:t>   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  </a:t>
            </a:r>
            <a:r>
              <a:rPr lang="en-US" sz="2000" dirty="0">
                <a:solidFill>
                  <a:schemeClr val="accent2"/>
                </a:solidFill>
              </a:rPr>
              <a:t>= </a:t>
            </a:r>
            <a:r>
              <a:rPr lang="en-US" sz="2000" dirty="0" smtClean="0">
                <a:solidFill>
                  <a:schemeClr val="accent2"/>
                </a:solidFill>
              </a:rPr>
              <a:t>(3566 mbar </a:t>
            </a:r>
            <a:r>
              <a:rPr lang="en-US" sz="2000" dirty="0">
                <a:solidFill>
                  <a:schemeClr val="accent2"/>
                </a:solidFill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</a:rPr>
              <a:t>294 mbar) </a:t>
            </a:r>
            <a:r>
              <a:rPr lang="en-US" sz="2000" dirty="0">
                <a:solidFill>
                  <a:schemeClr val="accent2"/>
                </a:solidFill>
              </a:rPr>
              <a:t>/ (230 + 1) L = </a:t>
            </a:r>
            <a:r>
              <a:rPr lang="en-US" sz="2000" dirty="0" smtClean="0">
                <a:solidFill>
                  <a:schemeClr val="accent2"/>
                </a:solidFill>
              </a:rPr>
              <a:t>14 mbar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 smtClean="0"/>
              <a:t>	So after both mixings/injections, the total amount in TRD was: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	</a:t>
            </a:r>
            <a:r>
              <a:rPr lang="en-US" sz="2000" dirty="0" err="1" smtClean="0">
                <a:solidFill>
                  <a:schemeClr val="accent2"/>
                </a:solidFill>
              </a:rPr>
              <a:t>Xe</a:t>
            </a:r>
            <a:r>
              <a:rPr lang="en-US" sz="2000" dirty="0" smtClean="0">
                <a:solidFill>
                  <a:schemeClr val="accent2"/>
                </a:solidFill>
              </a:rPr>
              <a:t>: (835 + 50 + 43) mbar = 928 mbar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	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: (68 + 12 + 14) mbar = 94 mbar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	→ 1022 mbar @ 9.2 % 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 </a:t>
            </a:r>
            <a:r>
              <a:rPr lang="en-US" sz="2000" baseline="-25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total in the TRD</a:t>
            </a:r>
            <a:endParaRPr lang="en-US" sz="2000" baseline="-25000" dirty="0">
              <a:solidFill>
                <a:schemeClr val="accent2"/>
              </a:solidFill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2159992" y="179437"/>
            <a:ext cx="5400600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- Preparation</a:t>
            </a:r>
          </a:p>
        </p:txBody>
      </p:sp>
    </p:spTree>
    <p:extLst>
      <p:ext uri="{BB962C8B-B14F-4D97-AF65-F5344CB8AC3E}">
        <p14:creationId xmlns:p14="http://schemas.microsoft.com/office/powerpoint/2010/main" val="4057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019925"/>
            <a:ext cx="10906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5445" y="722640"/>
            <a:ext cx="8293299" cy="58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the text file you generated should look like this:</a:t>
            </a:r>
          </a:p>
          <a:p>
            <a:pPr>
              <a:spcBef>
                <a:spcPts val="1000"/>
              </a:spcBef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TRD_Refill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_##_Day#.txt. Below, {filename} = ##_Day#</a:t>
            </a:r>
          </a:p>
          <a:p>
            <a:pPr>
              <a:spcBef>
                <a:spcPts val="1000"/>
              </a:spcBef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April 1 2014: TRD_Refill_26_Day1.txt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endParaRPr lang="en-US" sz="2000" dirty="0" smtClean="0"/>
          </a:p>
          <a:p>
            <a:pPr>
              <a:spcBef>
                <a:spcPts val="1000"/>
              </a:spcBef>
            </a:pPr>
            <a:r>
              <a:rPr lang="en-US" sz="2000" dirty="0" smtClean="0"/>
              <a:t>Transform the text file into postscript format with</a:t>
            </a:r>
          </a:p>
          <a:p>
            <a:pPr>
              <a:spcBef>
                <a:spcPts val="1000"/>
              </a:spcBef>
            </a:pPr>
            <a:r>
              <a:rPr lang="en-US" sz="2000" dirty="0">
                <a:solidFill>
                  <a:schemeClr val="accent2"/>
                </a:solidFill>
              </a:rPr>
              <a:t>trd@pcpoc25 </a:t>
            </a:r>
            <a:r>
              <a:rPr lang="en-US" sz="2000" dirty="0" err="1" smtClean="0">
                <a:solidFill>
                  <a:schemeClr val="accent2"/>
                </a:solidFill>
              </a:rPr>
              <a:t>yyyy_mm_dd</a:t>
            </a:r>
            <a:r>
              <a:rPr lang="en-US" sz="2000" dirty="0" smtClean="0">
                <a:solidFill>
                  <a:schemeClr val="accent2"/>
                </a:solidFill>
              </a:rPr>
              <a:t> $  ../refill2ps {filename}</a:t>
            </a:r>
            <a:endParaRPr lang="en-US" sz="2000" dirty="0" smtClean="0"/>
          </a:p>
          <a:p>
            <a:pPr>
              <a:spcBef>
                <a:spcPts val="1000"/>
              </a:spcBef>
            </a:pPr>
            <a:r>
              <a:rPr lang="en-US" sz="2000" dirty="0" smtClean="0"/>
              <a:t>Check the result with </a:t>
            </a:r>
            <a:r>
              <a:rPr lang="en-US" sz="2000" dirty="0" err="1" smtClean="0"/>
              <a:t>ghostview</a:t>
            </a:r>
            <a:r>
              <a:rPr lang="en-US" sz="2000" dirty="0" smtClean="0"/>
              <a:t> (is paging o.k.?)</a:t>
            </a:r>
          </a:p>
          <a:p>
            <a:pPr>
              <a:spcBef>
                <a:spcPts val="1000"/>
              </a:spcBef>
            </a:pPr>
            <a:r>
              <a:rPr lang="en-US" sz="2000" dirty="0">
                <a:solidFill>
                  <a:schemeClr val="accent2"/>
                </a:solidFill>
              </a:rPr>
              <a:t>trd@pcpoc25 </a:t>
            </a:r>
            <a:r>
              <a:rPr lang="en-US" sz="2000" dirty="0" err="1">
                <a:solidFill>
                  <a:schemeClr val="accent2"/>
                </a:solidFill>
              </a:rPr>
              <a:t>yyyy_mm_dd</a:t>
            </a:r>
            <a:r>
              <a:rPr lang="en-US" sz="2000" dirty="0">
                <a:solidFill>
                  <a:schemeClr val="accent2"/>
                </a:solidFill>
              </a:rPr>
              <a:t> $  </a:t>
            </a:r>
            <a:r>
              <a:rPr lang="en-US" sz="2000" dirty="0" err="1" smtClean="0">
                <a:solidFill>
                  <a:schemeClr val="accent2"/>
                </a:solidFill>
              </a:rPr>
              <a:t>gv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TRD_Refill</a:t>
            </a:r>
            <a:r>
              <a:rPr lang="en-US" sz="2000" dirty="0" smtClean="0">
                <a:solidFill>
                  <a:schemeClr val="accent2"/>
                </a:solidFill>
              </a:rPr>
              <a:t>{filename</a:t>
            </a:r>
            <a:r>
              <a:rPr lang="en-US" sz="2000" dirty="0">
                <a:solidFill>
                  <a:schemeClr val="accent2"/>
                </a:solidFill>
              </a:rPr>
              <a:t>}</a:t>
            </a:r>
            <a:endParaRPr lang="en-US" sz="2000" dirty="0"/>
          </a:p>
          <a:p>
            <a:pPr>
              <a:spcBef>
                <a:spcPts val="1000"/>
              </a:spcBef>
            </a:pPr>
            <a:r>
              <a:rPr lang="en-US" sz="2000" dirty="0" smtClean="0"/>
              <a:t>Print the file and fill in where marked during the refill process.</a:t>
            </a:r>
          </a:p>
          <a:p>
            <a:pPr>
              <a:spcBef>
                <a:spcPts val="1400"/>
              </a:spcBef>
            </a:pPr>
            <a:endParaRPr lang="en-US" sz="2000" dirty="0" smtClean="0"/>
          </a:p>
          <a:p>
            <a:pPr>
              <a:spcBef>
                <a:spcPts val="1000"/>
              </a:spcBef>
            </a:pPr>
            <a:r>
              <a:rPr lang="en-US" sz="2000" dirty="0" smtClean="0"/>
              <a:t>On the following pages the actions are described, too.</a:t>
            </a:r>
          </a:p>
          <a:p>
            <a:pPr>
              <a:spcBef>
                <a:spcPts val="1000"/>
              </a:spcBef>
            </a:pPr>
            <a:r>
              <a:rPr lang="en-US" sz="2000" dirty="0" smtClean="0"/>
              <a:t>If any deviation appears between the file </a:t>
            </a:r>
            <a:r>
              <a:rPr lang="en-US" sz="2000" dirty="0" err="1">
                <a:solidFill>
                  <a:schemeClr val="accent2"/>
                </a:solidFill>
              </a:rPr>
              <a:t>TRD_Refill</a:t>
            </a:r>
            <a:r>
              <a:rPr lang="en-US" sz="2000" dirty="0">
                <a:solidFill>
                  <a:schemeClr val="accent2"/>
                </a:solidFill>
              </a:rPr>
              <a:t>{filename</a:t>
            </a:r>
            <a:r>
              <a:rPr lang="en-US" sz="2000" dirty="0" smtClean="0">
                <a:solidFill>
                  <a:schemeClr val="accent2"/>
                </a:solidFill>
              </a:rPr>
              <a:t>}</a:t>
            </a:r>
            <a:endParaRPr lang="en-US" sz="2000" dirty="0" smtClean="0"/>
          </a:p>
          <a:p>
            <a:pPr>
              <a:spcBef>
                <a:spcPts val="1000"/>
              </a:spcBef>
            </a:pPr>
            <a:r>
              <a:rPr lang="en-US" sz="2000" dirty="0" smtClean="0"/>
              <a:t>and this description, call expert. </a:t>
            </a:r>
          </a:p>
          <a:p>
            <a:pPr>
              <a:spcBef>
                <a:spcPts val="1000"/>
              </a:spcBef>
            </a:pPr>
            <a:r>
              <a:rPr lang="en-US" sz="2000" dirty="0" smtClean="0"/>
              <a:t>If no expert is available stick to the file </a:t>
            </a:r>
            <a:r>
              <a:rPr lang="en-US" sz="2000" dirty="0" err="1">
                <a:solidFill>
                  <a:schemeClr val="accent2"/>
                </a:solidFill>
              </a:rPr>
              <a:t>TRD_Refill</a:t>
            </a:r>
            <a:r>
              <a:rPr lang="en-US" sz="2000" dirty="0">
                <a:solidFill>
                  <a:schemeClr val="accent2"/>
                </a:solidFill>
              </a:rPr>
              <a:t>{filename</a:t>
            </a:r>
            <a:r>
              <a:rPr lang="en-US" sz="2000" dirty="0" smtClean="0">
                <a:solidFill>
                  <a:schemeClr val="accent2"/>
                </a:solidFill>
              </a:rPr>
              <a:t>}.</a:t>
            </a:r>
            <a:endParaRPr lang="en-US" sz="2000" dirty="0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2159992" y="179437"/>
            <a:ext cx="5400600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- Preparation</a:t>
            </a:r>
          </a:p>
        </p:txBody>
      </p:sp>
    </p:spTree>
    <p:extLst>
      <p:ext uri="{BB962C8B-B14F-4D97-AF65-F5344CB8AC3E}">
        <p14:creationId xmlns:p14="http://schemas.microsoft.com/office/powerpoint/2010/main" val="37552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215776" y="901218"/>
            <a:ext cx="9605962" cy="57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ts val="140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  </a:t>
            </a:r>
            <a:r>
              <a:rPr lang="en-US" sz="2000" b="1" dirty="0" smtClean="0">
                <a:solidFill>
                  <a:schemeClr val="accent2"/>
                </a:solidFill>
              </a:rPr>
              <a:t>TRD-Gas:    Preparation of Gas Refill</a:t>
            </a:r>
            <a:r>
              <a:rPr lang="en-US" sz="2000" dirty="0" smtClean="0">
                <a:solidFill>
                  <a:srgbClr val="FF0066"/>
                </a:solidFill>
              </a:rPr>
              <a:t> </a:t>
            </a:r>
            <a:endParaRPr lang="en-US" sz="2000" baseline="-25000" dirty="0" smtClean="0">
              <a:solidFill>
                <a:srgbClr val="FF0066"/>
              </a:solidFill>
            </a:endParaRPr>
          </a:p>
          <a:p>
            <a:pPr>
              <a:spcBef>
                <a:spcPts val="14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Requirements: </a:t>
            </a:r>
          </a:p>
          <a:p>
            <a:pPr lvl="1">
              <a:spcBef>
                <a:spcPts val="14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TRD-</a:t>
            </a:r>
            <a:r>
              <a:rPr lang="en-US" sz="2000" b="1" dirty="0" err="1" smtClean="0">
                <a:solidFill>
                  <a:srgbClr val="FF0000"/>
                </a:solidFill>
              </a:rPr>
              <a:t>SidePanel</a:t>
            </a:r>
            <a:r>
              <a:rPr lang="en-US" sz="2000" b="1" dirty="0" smtClean="0">
                <a:solidFill>
                  <a:srgbClr val="FF0000"/>
                </a:solidFill>
              </a:rPr>
              <a:t> and Box-C Temperature &gt; 5°C</a:t>
            </a:r>
          </a:p>
          <a:p>
            <a:pPr lvl="1">
              <a:spcBef>
                <a:spcPts val="1400"/>
              </a:spcBef>
            </a:pPr>
            <a:r>
              <a:rPr lang="en-US" sz="2000" b="1" dirty="0">
                <a:solidFill>
                  <a:srgbClr val="FF0000"/>
                </a:solidFill>
              </a:rPr>
              <a:t>| </a:t>
            </a:r>
            <a:r>
              <a:rPr lang="en-US" sz="2000" b="1" dirty="0" err="1">
                <a:solidFill>
                  <a:srgbClr val="FF0000"/>
                </a:solidFill>
              </a:rPr>
              <a:t>TXe</a:t>
            </a:r>
            <a:r>
              <a:rPr lang="en-US" sz="2000" b="1" dirty="0">
                <a:solidFill>
                  <a:srgbClr val="FF0000"/>
                </a:solidFill>
              </a:rPr>
              <a:t> vessel - </a:t>
            </a:r>
            <a:r>
              <a:rPr lang="en-US" sz="2000" b="1" dirty="0" err="1">
                <a:solidFill>
                  <a:srgbClr val="FF0000"/>
                </a:solidFill>
              </a:rPr>
              <a:t>Tmix</a:t>
            </a:r>
            <a:r>
              <a:rPr lang="en-US" sz="2000" b="1" dirty="0">
                <a:solidFill>
                  <a:srgbClr val="FF0000"/>
                </a:solidFill>
              </a:rPr>
              <a:t> vessel | &lt; 5 degrees C</a:t>
            </a:r>
          </a:p>
          <a:p>
            <a:pPr lvl="1">
              <a:spcBef>
                <a:spcPts val="1400"/>
              </a:spcBef>
            </a:pPr>
            <a:r>
              <a:rPr lang="en-US" sz="2000" b="1" dirty="0"/>
              <a:t>(Note: </a:t>
            </a:r>
            <a:r>
              <a:rPr lang="en-US" sz="2000" b="1" dirty="0" err="1"/>
              <a:t>TXe</a:t>
            </a:r>
            <a:r>
              <a:rPr lang="en-US" sz="2000" b="1" dirty="0"/>
              <a:t> vessel is plot 90, red/magenta, </a:t>
            </a:r>
            <a:r>
              <a:rPr lang="en-US" sz="2000" b="1" dirty="0" err="1"/>
              <a:t>Tmix</a:t>
            </a:r>
            <a:r>
              <a:rPr lang="en-US" sz="2000" b="1" dirty="0"/>
              <a:t> vessel is plot 94, brown)</a:t>
            </a:r>
          </a:p>
          <a:p>
            <a:pPr lvl="1">
              <a:spcBef>
                <a:spcPts val="1400"/>
              </a:spcBef>
            </a:pPr>
            <a:r>
              <a:rPr lang="en-US" sz="2000" b="1" dirty="0">
                <a:solidFill>
                  <a:srgbClr val="FF0000"/>
                </a:solidFill>
              </a:rPr>
              <a:t>Call Thorsten (phone ##s on pg. 2)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spcBef>
                <a:spcPts val="1400"/>
              </a:spcBef>
            </a:pPr>
            <a:r>
              <a:rPr lang="en-US" sz="2000" dirty="0" smtClean="0"/>
              <a:t>Step 0:</a:t>
            </a:r>
          </a:p>
          <a:p>
            <a:pPr>
              <a:spcBef>
                <a:spcPts val="1400"/>
              </a:spcBef>
              <a:buFont typeface="Arial" pitchFamily="34" charset="0"/>
              <a:buChar char="•"/>
            </a:pPr>
            <a:r>
              <a:rPr lang="en-US" sz="2000" dirty="0" smtClean="0"/>
              <a:t> Prepare Commanding for TRDGAS from GUI (TRDGAS-C)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>
              <a:spcBef>
                <a:spcPts val="14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[trd@pcppc24 </a:t>
            </a:r>
            <a:r>
              <a:rPr lang="en-US" sz="2000" dirty="0" err="1">
                <a:solidFill>
                  <a:schemeClr val="accent2"/>
                </a:solidFill>
              </a:rPr>
              <a:t>example_dir</a:t>
            </a:r>
            <a:r>
              <a:rPr lang="en-US" sz="2000" dirty="0">
                <a:solidFill>
                  <a:schemeClr val="accent2"/>
                </a:solidFill>
              </a:rPr>
              <a:t>] cd ~/</a:t>
            </a:r>
            <a:r>
              <a:rPr lang="en-US" sz="2000" dirty="0" smtClean="0">
                <a:solidFill>
                  <a:schemeClr val="accent2"/>
                </a:solidFill>
              </a:rPr>
              <a:t>RUN </a:t>
            </a:r>
          </a:p>
          <a:p>
            <a:pPr lvl="1">
              <a:spcBef>
                <a:spcPts val="14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[trd@pcppc24 </a:t>
            </a:r>
            <a:r>
              <a:rPr lang="en-US" sz="2000" dirty="0" err="1">
                <a:solidFill>
                  <a:schemeClr val="accent2"/>
                </a:solidFill>
              </a:rPr>
              <a:t>example_dir</a:t>
            </a:r>
            <a:r>
              <a:rPr lang="en-US" sz="2000" dirty="0">
                <a:solidFill>
                  <a:schemeClr val="accent2"/>
                </a:solidFill>
              </a:rPr>
              <a:t>] Gas_Refill_Start.sh</a:t>
            </a:r>
          </a:p>
          <a:p>
            <a:pPr lvl="1">
              <a:spcBef>
                <a:spcPts val="14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DO NOT TOUCH THE MOUSE OR KEYBOARD UNTIL IT’S FINISHED</a:t>
            </a:r>
            <a:r>
              <a:rPr lang="en-US" sz="2000" dirty="0" smtClean="0">
                <a:solidFill>
                  <a:schemeClr val="accent2"/>
                </a:solidFill>
              </a:rPr>
              <a:t>!!!</a:t>
            </a:r>
            <a:r>
              <a:rPr lang="en-US" sz="2000" dirty="0" smtClean="0"/>
              <a:t> </a:t>
            </a:r>
            <a:endParaRPr lang="en-US" sz="2000" dirty="0"/>
          </a:p>
          <a:p>
            <a:pPr marL="457200" lvl="1" indent="0">
              <a:spcBef>
                <a:spcPts val="1400"/>
              </a:spcBef>
            </a:pPr>
            <a:r>
              <a:rPr lang="en-US" sz="2000" dirty="0" smtClean="0"/>
              <a:t>This will start all the programs you need. However, the next few pages show the individual commands in case something fails.</a:t>
            </a:r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225091"/>
            <a:ext cx="647377" cy="29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5" name="Text Box 1"/>
          <p:cNvSpPr txBox="1">
            <a:spLocks noChangeArrowheads="1"/>
          </p:cNvSpPr>
          <p:nvPr/>
        </p:nvSpPr>
        <p:spPr bwMode="auto">
          <a:xfrm>
            <a:off x="2822513" y="179437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0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3" r="500"/>
          <a:stretch/>
        </p:blipFill>
        <p:spPr>
          <a:xfrm>
            <a:off x="3049701" y="2692332"/>
            <a:ext cx="4025448" cy="4867343"/>
          </a:xfrm>
          <a:prstGeom prst="rect">
            <a:avLst/>
          </a:prstGeom>
        </p:spPr>
      </p:pic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7158428"/>
            <a:ext cx="791393" cy="36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"/>
            <a:ext cx="519112" cy="70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5" name="Text Box 1"/>
          <p:cNvSpPr txBox="1">
            <a:spLocks noChangeArrowheads="1"/>
          </p:cNvSpPr>
          <p:nvPr/>
        </p:nvSpPr>
        <p:spPr bwMode="auto">
          <a:xfrm>
            <a:off x="1151880" y="107429"/>
            <a:ext cx="727280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Refill: Screenshot right screen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404019" y="683493"/>
            <a:ext cx="9316813" cy="189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Start TRDGAS-M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option</a:t>
            </a:r>
            <a:r>
              <a:rPr lang="de-DE" dirty="0"/>
              <a:t> “C” (“C” </a:t>
            </a:r>
            <a:r>
              <a:rPr lang="de-DE" dirty="0" err="1"/>
              <a:t>forces</a:t>
            </a:r>
            <a:r>
              <a:rPr lang="de-DE" dirty="0"/>
              <a:t> </a:t>
            </a:r>
            <a:r>
              <a:rPr lang="de-DE" dirty="0" err="1"/>
              <a:t>command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replies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~/RUN/</a:t>
            </a:r>
          </a:p>
          <a:p>
            <a:pPr>
              <a:spcBef>
                <a:spcPts val="1000"/>
              </a:spcBef>
            </a:pPr>
            <a:r>
              <a:rPr lang="de-DE" dirty="0" smtClean="0"/>
              <a:t>	OUTPUT/TRDGAS-M/</a:t>
            </a:r>
            <a:r>
              <a:rPr lang="de-DE" dirty="0" err="1" smtClean="0"/>
              <a:t>UGcmdLog</a:t>
            </a:r>
            <a:r>
              <a:rPr lang="de-DE" dirty="0" smtClean="0"/>
              <a:t>/UnixTime_CmdFile.log</a:t>
            </a:r>
            <a:r>
              <a:rPr lang="de-DE" dirty="0"/>
              <a:t>)</a:t>
            </a:r>
          </a:p>
          <a:p>
            <a:pPr lvl="1">
              <a:spcBef>
                <a:spcPts val="1000"/>
              </a:spcBef>
            </a:pPr>
            <a:r>
              <a:rPr lang="de-DE" dirty="0"/>
              <a:t>• </a:t>
            </a:r>
            <a:r>
              <a:rPr lang="de-DE" dirty="0">
                <a:solidFill>
                  <a:schemeClr val="accent2"/>
                </a:solidFill>
              </a:rPr>
              <a:t>trd@pcpoc25 RUN$ TRDGAS-M-</a:t>
            </a:r>
            <a:r>
              <a:rPr lang="de-DE" dirty="0" err="1">
                <a:solidFill>
                  <a:schemeClr val="accent2"/>
                </a:solidFill>
              </a:rPr>
              <a:t>GasRefill</a:t>
            </a:r>
            <a:r>
              <a:rPr lang="de-DE" dirty="0">
                <a:solidFill>
                  <a:schemeClr val="accent2"/>
                </a:solidFill>
              </a:rPr>
              <a:t> C</a:t>
            </a:r>
          </a:p>
          <a:p>
            <a:pPr lvl="1">
              <a:spcBef>
                <a:spcPts val="1000"/>
              </a:spcBef>
            </a:pPr>
            <a:r>
              <a:rPr lang="de-DE" dirty="0"/>
              <a:t>Check (</a:t>
            </a:r>
            <a:r>
              <a:rPr lang="de-DE" dirty="0" err="1"/>
              <a:t>ls</a:t>
            </a:r>
            <a:r>
              <a:rPr lang="de-DE" dirty="0"/>
              <a:t> –l) </a:t>
            </a:r>
            <a:r>
              <a:rPr lang="de-DE" dirty="0" err="1"/>
              <a:t>that</a:t>
            </a:r>
            <a:r>
              <a:rPr lang="de-DE" dirty="0"/>
              <a:t> TRDGAS-M-</a:t>
            </a:r>
            <a:r>
              <a:rPr lang="de-DE" dirty="0" err="1"/>
              <a:t>GasRefill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writing</a:t>
            </a:r>
            <a:r>
              <a:rPr lang="de-DE" dirty="0"/>
              <a:t> </a:t>
            </a:r>
            <a:r>
              <a:rPr lang="de-DE" dirty="0" err="1"/>
              <a:t>CmdFile</a:t>
            </a:r>
            <a:r>
              <a:rPr lang="de-DE" dirty="0"/>
              <a:t> </a:t>
            </a:r>
            <a:r>
              <a:rPr lang="de-DE" dirty="0" err="1"/>
              <a:t>replies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~/RUN/</a:t>
            </a:r>
          </a:p>
          <a:p>
            <a:pPr lvl="1">
              <a:spcBef>
                <a:spcPts val="1000"/>
              </a:spcBef>
            </a:pPr>
            <a:r>
              <a:rPr lang="de-DE" dirty="0"/>
              <a:t>OUTPUT/TRDGAS-M/</a:t>
            </a:r>
            <a:r>
              <a:rPr lang="de-DE" dirty="0" err="1"/>
              <a:t>UGcmdLog</a:t>
            </a:r>
            <a:r>
              <a:rPr lang="de-DE" dirty="0"/>
              <a:t>/UnixTime_CmdFile.log</a:t>
            </a:r>
          </a:p>
        </p:txBody>
      </p:sp>
    </p:spTree>
    <p:extLst>
      <p:ext uri="{BB962C8B-B14F-4D97-AF65-F5344CB8AC3E}">
        <p14:creationId xmlns:p14="http://schemas.microsoft.com/office/powerpoint/2010/main" val="25349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61" y="2716565"/>
            <a:ext cx="4774162" cy="4631273"/>
          </a:xfrm>
          <a:prstGeom prst="rect">
            <a:avLst/>
          </a:prstGeom>
        </p:spPr>
      </p:pic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665125" y="539477"/>
            <a:ext cx="8606670" cy="214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Start TRDGAS-C: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trd@pcpoc25 ~$ cd RUN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trd@pcpoc25 RUN$ set-command-path </a:t>
            </a:r>
            <a:r>
              <a:rPr lang="en-US" sz="2000" dirty="0" err="1" smtClean="0">
                <a:solidFill>
                  <a:schemeClr val="accent2"/>
                </a:solidFill>
              </a:rPr>
              <a:t>eas:hosc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feplr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trd@pcpoc25 TRDGAS$ TRDGAS-C </a:t>
            </a:r>
            <a:r>
              <a:rPr lang="en-US" sz="2000" dirty="0" err="1" smtClean="0">
                <a:solidFill>
                  <a:schemeClr val="accent2"/>
                </a:solidFill>
              </a:rPr>
              <a:t>eas:hosc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feplr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Ask LEAD to get commanding from TRD station for TRD refill</a:t>
            </a:r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7164213"/>
            <a:ext cx="778896" cy="3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416576" y="2915741"/>
            <a:ext cx="2520280" cy="38801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Set UG-Side to A </a:t>
            </a:r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H="1">
            <a:off x="6666070" y="3275781"/>
            <a:ext cx="750506" cy="288032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Foliennummernplatzhalt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2822513" y="179437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0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5387" y="2881400"/>
            <a:ext cx="2776693" cy="38801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Check command path </a:t>
            </a:r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1938986" y="3248402"/>
            <a:ext cx="1373134" cy="171395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144464" y="956013"/>
            <a:ext cx="11160544" cy="577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  </a:t>
            </a:r>
            <a:r>
              <a:rPr lang="en-US" sz="2000" b="1" dirty="0" smtClean="0">
                <a:solidFill>
                  <a:schemeClr val="accent2"/>
                </a:solidFill>
              </a:rPr>
              <a:t>TRD-Gas:    Preparation of Gas Refill</a:t>
            </a:r>
            <a:r>
              <a:rPr lang="en-US" sz="2000" dirty="0" smtClean="0">
                <a:solidFill>
                  <a:srgbClr val="FF0066"/>
                </a:solidFill>
              </a:rPr>
              <a:t> </a:t>
            </a:r>
            <a:endParaRPr lang="en-US" sz="2000" baseline="-25000" dirty="0" smtClean="0">
              <a:solidFill>
                <a:srgbClr val="FF0066"/>
              </a:solidFill>
            </a:endParaRPr>
          </a:p>
          <a:p>
            <a:pPr>
              <a:spcBef>
                <a:spcPts val="1000"/>
              </a:spcBef>
            </a:pPr>
            <a:r>
              <a:rPr lang="en-US" sz="2000" dirty="0" smtClean="0"/>
              <a:t>Prepare 4 terminals for commanding and monitoring</a:t>
            </a:r>
          </a:p>
          <a:p>
            <a:pPr>
              <a:spcBef>
                <a:spcPts val="1000"/>
              </a:spcBef>
            </a:pPr>
            <a:r>
              <a:rPr lang="en-US" sz="2000" dirty="0" smtClean="0"/>
              <a:t>1</a:t>
            </a:r>
            <a:r>
              <a:rPr lang="en-US" sz="2000" baseline="30000" dirty="0" smtClean="0"/>
              <a:t>st </a:t>
            </a:r>
            <a:r>
              <a:rPr lang="en-US" sz="2000" dirty="0" smtClean="0"/>
              <a:t>terminal (this terminal is used for commanding you need to do during refill):</a:t>
            </a:r>
          </a:p>
          <a:p>
            <a:pPr>
              <a:spcBef>
                <a:spcPts val="1000"/>
              </a:spcBef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 smtClean="0">
                <a:solidFill>
                  <a:schemeClr val="accent2"/>
                </a:solidFill>
              </a:rPr>
              <a:t>	 		</a:t>
            </a:r>
            <a:r>
              <a:rPr lang="en-US" sz="2000" dirty="0">
                <a:solidFill>
                  <a:schemeClr val="accent2"/>
                </a:solidFill>
              </a:rPr>
              <a:t> trd@pcpoc25 ~$ cd </a:t>
            </a:r>
            <a:r>
              <a:rPr lang="en-US" sz="2000" dirty="0" smtClean="0">
                <a:solidFill>
                  <a:schemeClr val="accent2"/>
                </a:solidFill>
              </a:rPr>
              <a:t>~/COMMANDING/TRDGAS/</a:t>
            </a:r>
          </a:p>
          <a:p>
            <a:pPr>
              <a:spcBef>
                <a:spcPts val="1000"/>
              </a:spcBef>
            </a:pPr>
            <a:endParaRPr lang="en-US" sz="2000" dirty="0" smtClean="0">
              <a:solidFill>
                <a:schemeClr val="accent2"/>
              </a:solidFill>
            </a:endParaRPr>
          </a:p>
          <a:p>
            <a:pPr>
              <a:spcBef>
                <a:spcPts val="1000"/>
              </a:spcBef>
            </a:pP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terminal</a:t>
            </a:r>
            <a:r>
              <a:rPr lang="en-US" sz="2000" baseline="30000" dirty="0"/>
              <a:t> </a:t>
            </a:r>
            <a:r>
              <a:rPr lang="en-US" sz="2000" dirty="0" smtClean="0"/>
              <a:t>(to watch all commands sent to JMDC affiliated with the refill):</a:t>
            </a:r>
          </a:p>
          <a:p>
            <a:pPr>
              <a:spcBef>
                <a:spcPts val="1000"/>
              </a:spcBef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 smtClean="0">
                <a:solidFill>
                  <a:schemeClr val="accent2"/>
                </a:solidFill>
              </a:rPr>
              <a:t>			trd@pcpoc25 </a:t>
            </a:r>
            <a:r>
              <a:rPr lang="en-US" sz="2000" dirty="0">
                <a:solidFill>
                  <a:schemeClr val="accent2"/>
                </a:solidFill>
              </a:rPr>
              <a:t>~$ cd ~/</a:t>
            </a:r>
            <a:r>
              <a:rPr lang="en-US" sz="2000" dirty="0" smtClean="0">
                <a:solidFill>
                  <a:schemeClr val="accent2"/>
                </a:solidFill>
              </a:rPr>
              <a:t>COMMANDING/TRDGAS/</a:t>
            </a:r>
          </a:p>
          <a:p>
            <a:pPr>
              <a:spcBef>
                <a:spcPts val="1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				trd@pcpoc25 </a:t>
            </a:r>
            <a:r>
              <a:rPr lang="en-US" sz="2000" dirty="0">
                <a:solidFill>
                  <a:schemeClr val="accent2"/>
                </a:solidFill>
              </a:rPr>
              <a:t>TRDGAS$ </a:t>
            </a:r>
            <a:r>
              <a:rPr lang="en-US" sz="2000" dirty="0" err="1" smtClean="0">
                <a:solidFill>
                  <a:schemeClr val="accent2"/>
                </a:solidFill>
              </a:rPr>
              <a:t>cmds_mon</a:t>
            </a:r>
            <a:r>
              <a:rPr lang="en-US" sz="2000" dirty="0" smtClean="0">
                <a:solidFill>
                  <a:schemeClr val="accent2"/>
                </a:solidFill>
              </a:rPr>
              <a:t> –m </a:t>
            </a:r>
            <a:r>
              <a:rPr lang="en-US" sz="2000" dirty="0" err="1" smtClean="0">
                <a:solidFill>
                  <a:schemeClr val="accent2"/>
                </a:solidFill>
              </a:rPr>
              <a:t>hosc</a:t>
            </a:r>
            <a:r>
              <a:rPr lang="en-US" sz="2000" dirty="0" smtClean="0">
                <a:solidFill>
                  <a:schemeClr val="accent2"/>
                </a:solidFill>
              </a:rPr>
              <a:t> | </a:t>
            </a:r>
            <a:r>
              <a:rPr lang="en-US" sz="2000" dirty="0" err="1" smtClean="0">
                <a:solidFill>
                  <a:schemeClr val="accent2"/>
                </a:solidFill>
              </a:rPr>
              <a:t>grep</a:t>
            </a:r>
            <a:r>
              <a:rPr lang="en-US" sz="2000" dirty="0" smtClean="0">
                <a:solidFill>
                  <a:schemeClr val="accent2"/>
                </a:solidFill>
              </a:rPr>
              <a:t> “TAG:F7A”</a:t>
            </a:r>
          </a:p>
          <a:p>
            <a:pPr>
              <a:spcBef>
                <a:spcPts val="1000"/>
              </a:spcBef>
            </a:pP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terminal (to watch all ground commands sent to JMDC):</a:t>
            </a:r>
            <a:r>
              <a:rPr lang="en-US" sz="2000" dirty="0"/>
              <a:t>	</a:t>
            </a:r>
            <a:endParaRPr lang="en-US" sz="2000" dirty="0" smtClean="0"/>
          </a:p>
          <a:p>
            <a:pPr>
              <a:spcBef>
                <a:spcPts val="1000"/>
              </a:spcBef>
            </a:pPr>
            <a:r>
              <a:rPr lang="en-US" sz="2000" dirty="0"/>
              <a:t>	</a:t>
            </a:r>
            <a:r>
              <a:rPr lang="en-US" sz="2000" dirty="0" smtClean="0"/>
              <a:t>			</a:t>
            </a:r>
            <a:r>
              <a:rPr lang="en-US" sz="2000" dirty="0" smtClean="0">
                <a:solidFill>
                  <a:schemeClr val="accent2"/>
                </a:solidFill>
              </a:rPr>
              <a:t>trd@pcpoc25 </a:t>
            </a:r>
            <a:r>
              <a:rPr lang="en-US" sz="2000" dirty="0">
                <a:solidFill>
                  <a:schemeClr val="accent2"/>
                </a:solidFill>
              </a:rPr>
              <a:t>~$ cd ~/</a:t>
            </a:r>
            <a:r>
              <a:rPr lang="en-US" sz="2000" dirty="0" smtClean="0">
                <a:solidFill>
                  <a:schemeClr val="accent2"/>
                </a:solidFill>
              </a:rPr>
              <a:t>COMMANDING/TRDGAS/</a:t>
            </a:r>
          </a:p>
          <a:p>
            <a:pPr>
              <a:spcBef>
                <a:spcPts val="1000"/>
              </a:spcBef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 smtClean="0">
                <a:solidFill>
                  <a:schemeClr val="accent2"/>
                </a:solidFill>
              </a:rPr>
              <a:t>			trd@pcpoc25 </a:t>
            </a:r>
            <a:r>
              <a:rPr lang="en-US" sz="2000" dirty="0">
                <a:solidFill>
                  <a:schemeClr val="accent2"/>
                </a:solidFill>
              </a:rPr>
              <a:t>TRDGAS$ </a:t>
            </a:r>
            <a:r>
              <a:rPr lang="en-US" sz="2000" dirty="0" err="1">
                <a:solidFill>
                  <a:schemeClr val="accent2"/>
                </a:solidFill>
              </a:rPr>
              <a:t>cmds_mon</a:t>
            </a:r>
            <a:r>
              <a:rPr lang="en-US" sz="2000" dirty="0">
                <a:solidFill>
                  <a:schemeClr val="accent2"/>
                </a:solidFill>
              </a:rPr>
              <a:t> –m </a:t>
            </a:r>
            <a:r>
              <a:rPr lang="en-US" sz="2000" dirty="0" err="1">
                <a:solidFill>
                  <a:schemeClr val="accent2"/>
                </a:solidFill>
              </a:rPr>
              <a:t>hosc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–g</a:t>
            </a:r>
          </a:p>
          <a:p>
            <a:pPr>
              <a:spcBef>
                <a:spcPts val="1000"/>
              </a:spcBef>
            </a:pPr>
            <a:r>
              <a:rPr lang="en-US" sz="2000" dirty="0" smtClean="0"/>
              <a:t>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terminal (to watch for replies): </a:t>
            </a:r>
          </a:p>
          <a:p>
            <a:pPr>
              <a:spcBef>
                <a:spcPts val="1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trd@pcpoc25 </a:t>
            </a:r>
            <a:r>
              <a:rPr lang="en-US" sz="2000" dirty="0">
                <a:solidFill>
                  <a:schemeClr val="accent2"/>
                </a:solidFill>
              </a:rPr>
              <a:t>~$ cd ~/</a:t>
            </a:r>
            <a:r>
              <a:rPr lang="en-US" sz="2000" dirty="0" smtClean="0">
                <a:solidFill>
                  <a:schemeClr val="accent2"/>
                </a:solidFill>
              </a:rPr>
              <a:t>COMMANDING/TRDGAS/</a:t>
            </a:r>
          </a:p>
          <a:p>
            <a:pPr>
              <a:spcBef>
                <a:spcPts val="1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trd@pcpoc25 </a:t>
            </a:r>
            <a:r>
              <a:rPr lang="en-US" sz="1200" dirty="0">
                <a:solidFill>
                  <a:schemeClr val="accent2"/>
                </a:solidFill>
              </a:rPr>
              <a:t>TRDGAS$ </a:t>
            </a:r>
            <a:r>
              <a:rPr lang="en-US" sz="2000" dirty="0" smtClean="0">
                <a:solidFill>
                  <a:schemeClr val="accent2"/>
                </a:solidFill>
              </a:rPr>
              <a:t>tail –f </a:t>
            </a:r>
            <a:r>
              <a:rPr lang="en-US" sz="2000" dirty="0">
                <a:solidFill>
                  <a:schemeClr val="accent2"/>
                </a:solidFill>
              </a:rPr>
              <a:t>~/</a:t>
            </a:r>
            <a:r>
              <a:rPr lang="en-US" sz="2000" dirty="0" smtClean="0">
                <a:solidFill>
                  <a:schemeClr val="accent2"/>
                </a:solidFill>
              </a:rPr>
              <a:t>RUN/OUTPUT/TRDGAS-M/</a:t>
            </a:r>
            <a:r>
              <a:rPr lang="en-US" sz="2000" dirty="0" err="1" smtClean="0">
                <a:solidFill>
                  <a:schemeClr val="accent2"/>
                </a:solidFill>
              </a:rPr>
              <a:t>UGcmdLog</a:t>
            </a:r>
            <a:r>
              <a:rPr lang="en-US" sz="2000" dirty="0" smtClean="0">
                <a:solidFill>
                  <a:schemeClr val="accent2"/>
                </a:solidFill>
              </a:rPr>
              <a:t>/UnixTime_CmdFile.log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164213"/>
            <a:ext cx="778896" cy="3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5" name="Text Box 1"/>
          <p:cNvSpPr txBox="1">
            <a:spLocks noChangeArrowheads="1"/>
          </p:cNvSpPr>
          <p:nvPr/>
        </p:nvSpPr>
        <p:spPr bwMode="auto">
          <a:xfrm>
            <a:off x="2822513" y="179437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0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812"/>
            <a:ext cx="10058400" cy="6094082"/>
          </a:xfrm>
          <a:prstGeom prst="rect">
            <a:avLst/>
          </a:prstGeom>
        </p:spPr>
      </p:pic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7158428"/>
            <a:ext cx="791393" cy="36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"/>
            <a:ext cx="519112" cy="70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5" name="Text Box 1"/>
          <p:cNvSpPr txBox="1">
            <a:spLocks noChangeArrowheads="1"/>
          </p:cNvSpPr>
          <p:nvPr/>
        </p:nvSpPr>
        <p:spPr bwMode="auto">
          <a:xfrm>
            <a:off x="1151880" y="107429"/>
            <a:ext cx="727280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Refill: Screenshot right screen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3024088" y="1078210"/>
            <a:ext cx="1487908" cy="60760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2"/>
                </a:solidFill>
              </a:rPr>
              <a:t>1</a:t>
            </a:r>
            <a:r>
              <a:rPr lang="de-DE" b="1" baseline="30000" dirty="0" smtClean="0">
                <a:solidFill>
                  <a:schemeClr val="accent2"/>
                </a:solidFill>
              </a:rPr>
              <a:t>st</a:t>
            </a:r>
            <a:r>
              <a:rPr lang="de-DE" b="1" dirty="0" smtClean="0">
                <a:solidFill>
                  <a:schemeClr val="accent2"/>
                </a:solidFill>
              </a:rPr>
              <a:t> terminal:</a:t>
            </a:r>
          </a:p>
          <a:p>
            <a:r>
              <a:rPr lang="de-DE" b="1" dirty="0" err="1" smtClean="0">
                <a:solidFill>
                  <a:schemeClr val="accent2"/>
                </a:solidFill>
              </a:rPr>
              <a:t>workspace</a:t>
            </a:r>
            <a:endParaRPr lang="de-DE" b="1" dirty="0">
              <a:solidFill>
                <a:schemeClr val="accent2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439912" y="3419797"/>
            <a:ext cx="3400290" cy="3499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2"/>
                </a:solidFill>
              </a:rPr>
              <a:t>2</a:t>
            </a:r>
            <a:r>
              <a:rPr lang="de-DE" b="1" baseline="30000" dirty="0" smtClean="0">
                <a:solidFill>
                  <a:schemeClr val="accent2"/>
                </a:solidFill>
              </a:rPr>
              <a:t>nd</a:t>
            </a:r>
            <a:r>
              <a:rPr lang="de-DE" b="1" dirty="0" smtClean="0">
                <a:solidFill>
                  <a:schemeClr val="accent2"/>
                </a:solidFill>
              </a:rPr>
              <a:t> terminal: </a:t>
            </a:r>
            <a:r>
              <a:rPr lang="de-DE" b="1" dirty="0" err="1" smtClean="0">
                <a:solidFill>
                  <a:schemeClr val="accent2"/>
                </a:solidFill>
              </a:rPr>
              <a:t>ground</a:t>
            </a:r>
            <a:r>
              <a:rPr lang="de-DE" b="1" dirty="0" smtClean="0">
                <a:solidFill>
                  <a:schemeClr val="accent2"/>
                </a:solidFill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</a:rPr>
              <a:t>to</a:t>
            </a:r>
            <a:r>
              <a:rPr lang="de-DE" b="1" dirty="0" smtClean="0">
                <a:solidFill>
                  <a:schemeClr val="accent2"/>
                </a:solidFill>
              </a:rPr>
              <a:t> JMDC</a:t>
            </a:r>
            <a:endParaRPr lang="de-DE" b="1" dirty="0">
              <a:solidFill>
                <a:schemeClr val="accent2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420781" y="4654005"/>
            <a:ext cx="3275256" cy="3499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2"/>
                </a:solidFill>
              </a:rPr>
              <a:t>3</a:t>
            </a:r>
            <a:r>
              <a:rPr lang="de-DE" b="1" baseline="30000" dirty="0" smtClean="0">
                <a:solidFill>
                  <a:schemeClr val="accent2"/>
                </a:solidFill>
              </a:rPr>
              <a:t>rd</a:t>
            </a:r>
            <a:r>
              <a:rPr lang="de-DE" b="1" dirty="0" smtClean="0">
                <a:solidFill>
                  <a:schemeClr val="accent2"/>
                </a:solidFill>
              </a:rPr>
              <a:t> terminal: JMDC </a:t>
            </a:r>
            <a:r>
              <a:rPr lang="de-DE" b="1" dirty="0" err="1" smtClean="0">
                <a:solidFill>
                  <a:schemeClr val="accent2"/>
                </a:solidFill>
              </a:rPr>
              <a:t>executes</a:t>
            </a:r>
            <a:endParaRPr lang="de-DE" b="1" dirty="0">
              <a:solidFill>
                <a:schemeClr val="accent2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60631" y="5952983"/>
            <a:ext cx="3459601" cy="60760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2"/>
                </a:solidFill>
              </a:rPr>
              <a:t>4</a:t>
            </a:r>
            <a:r>
              <a:rPr lang="de-DE" b="1" baseline="30000" dirty="0" smtClean="0">
                <a:solidFill>
                  <a:schemeClr val="accent2"/>
                </a:solidFill>
              </a:rPr>
              <a:t>th</a:t>
            </a:r>
            <a:r>
              <a:rPr lang="de-DE" b="1" dirty="0" smtClean="0">
                <a:solidFill>
                  <a:schemeClr val="accent2"/>
                </a:solidFill>
              </a:rPr>
              <a:t> terminal: </a:t>
            </a:r>
            <a:r>
              <a:rPr lang="de-DE" b="1" dirty="0" err="1" smtClean="0">
                <a:solidFill>
                  <a:schemeClr val="accent2"/>
                </a:solidFill>
              </a:rPr>
              <a:t>replies</a:t>
            </a:r>
            <a:r>
              <a:rPr lang="de-DE" b="1" dirty="0" smtClean="0">
                <a:solidFill>
                  <a:schemeClr val="accent2"/>
                </a:solidFill>
              </a:rPr>
              <a:t> (</a:t>
            </a:r>
            <a:r>
              <a:rPr lang="de-DE" b="1" dirty="0" err="1" smtClean="0">
                <a:solidFill>
                  <a:schemeClr val="accent2"/>
                </a:solidFill>
              </a:rPr>
              <a:t>the</a:t>
            </a:r>
            <a:r>
              <a:rPr lang="de-DE" b="1" dirty="0" smtClean="0">
                <a:solidFill>
                  <a:schemeClr val="accent2"/>
                </a:solidFill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</a:rPr>
              <a:t>ones</a:t>
            </a:r>
            <a:r>
              <a:rPr lang="de-DE" b="1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de-DE" b="1" dirty="0" err="1" smtClean="0">
                <a:solidFill>
                  <a:schemeClr val="accent2"/>
                </a:solidFill>
              </a:rPr>
              <a:t>you‘ll</a:t>
            </a:r>
            <a:r>
              <a:rPr lang="de-DE" b="1" dirty="0" smtClean="0">
                <a:solidFill>
                  <a:schemeClr val="accent2"/>
                </a:solidFill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</a:rPr>
              <a:t>be</a:t>
            </a:r>
            <a:r>
              <a:rPr lang="de-DE" b="1" dirty="0" smtClean="0">
                <a:solidFill>
                  <a:schemeClr val="accent2"/>
                </a:solidFill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</a:rPr>
              <a:t>counting</a:t>
            </a:r>
            <a:endParaRPr lang="de-DE" b="1" dirty="0">
              <a:solidFill>
                <a:schemeClr val="accent2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" y="874323"/>
            <a:ext cx="2578940" cy="244078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" y="876595"/>
            <a:ext cx="2581788" cy="25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663574" y="626369"/>
            <a:ext cx="8481193" cy="178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Continue Step 0: Open AOSLOS monitor on left-hand screen:</a:t>
            </a:r>
          </a:p>
          <a:p>
            <a:pPr>
              <a:spcBef>
                <a:spcPts val="1400"/>
              </a:spcBef>
              <a:buFont typeface="Arial" pitchFamily="34" charset="0"/>
              <a:buChar char="•"/>
            </a:pPr>
            <a:r>
              <a:rPr lang="en-US" sz="2000" dirty="0" smtClean="0"/>
              <a:t> To start the AOSLOS monitor:</a:t>
            </a:r>
          </a:p>
          <a:p>
            <a:pPr>
              <a:spcBef>
                <a:spcPts val="14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   	cd </a:t>
            </a:r>
            <a:r>
              <a:rPr lang="en-US" sz="2000" dirty="0">
                <a:solidFill>
                  <a:schemeClr val="accent2"/>
                </a:solidFill>
              </a:rPr>
              <a:t>~/</a:t>
            </a:r>
            <a:r>
              <a:rPr lang="en-US" sz="2000" dirty="0" smtClean="0">
                <a:solidFill>
                  <a:schemeClr val="accent2"/>
                </a:solidFill>
              </a:rPr>
              <a:t>RUN</a:t>
            </a:r>
            <a:endParaRPr lang="en-US" sz="2000" dirty="0" smtClean="0"/>
          </a:p>
          <a:p>
            <a:pPr marL="457200" lvl="1" indent="0">
              <a:spcBef>
                <a:spcPts val="14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trd@pcpoc25 </a:t>
            </a:r>
            <a:r>
              <a:rPr lang="en-US" sz="2000" dirty="0">
                <a:solidFill>
                  <a:schemeClr val="accent2"/>
                </a:solidFill>
              </a:rPr>
              <a:t>RUN$ </a:t>
            </a:r>
            <a:r>
              <a:rPr lang="en-US" sz="2000" dirty="0" smtClean="0">
                <a:solidFill>
                  <a:schemeClr val="accent2"/>
                </a:solidFill>
              </a:rPr>
              <a:t>AOSLOS-OPTIMIS </a:t>
            </a:r>
            <a:r>
              <a:rPr lang="en-US" sz="2000" dirty="0" err="1" smtClean="0">
                <a:solidFill>
                  <a:schemeClr val="accent2"/>
                </a:solidFill>
              </a:rPr>
              <a:t>eas:hosc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feplr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125097"/>
            <a:ext cx="863401" cy="39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6" name="Grafik 19" descr="INFN-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8811" y="6890111"/>
            <a:ext cx="682983" cy="66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2822513" y="107429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0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46" y="2498825"/>
            <a:ext cx="3899448" cy="4781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75" y="595089"/>
            <a:ext cx="5554639" cy="6810599"/>
          </a:xfrm>
          <a:prstGeom prst="rect">
            <a:avLst/>
          </a:prstGeom>
        </p:spPr>
      </p:pic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7125097"/>
            <a:ext cx="863401" cy="39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2822513" y="107429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0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62434" y="1043533"/>
            <a:ext cx="3672408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2000" dirty="0"/>
              <a:t>C</a:t>
            </a:r>
            <a:r>
              <a:rPr lang="en-US" sz="2000" dirty="0" smtClean="0"/>
              <a:t>lick </a:t>
            </a:r>
            <a:r>
              <a:rPr lang="en-US" sz="2000" dirty="0"/>
              <a:t>until you have the proper </a:t>
            </a:r>
            <a:r>
              <a:rPr lang="en-US" sz="2000" dirty="0">
                <a:solidFill>
                  <a:srgbClr val="F7AF0A"/>
                </a:solidFill>
              </a:rPr>
              <a:t>year </a:t>
            </a:r>
            <a:r>
              <a:rPr lang="en-US" sz="2000" dirty="0"/>
              <a:t>and GMT </a:t>
            </a:r>
            <a:r>
              <a:rPr lang="en-US" sz="2000" dirty="0">
                <a:solidFill>
                  <a:srgbClr val="F7AF0A"/>
                </a:solidFill>
              </a:rPr>
              <a:t>day </a:t>
            </a:r>
            <a:r>
              <a:rPr lang="en-US" sz="2000" dirty="0"/>
              <a:t>and click </a:t>
            </a:r>
            <a:endParaRPr lang="en-US" sz="2000" dirty="0" smtClean="0"/>
          </a:p>
          <a:p>
            <a:pPr eaLnBrk="1" hangingPunct="1"/>
            <a:r>
              <a:rPr lang="en-US" sz="2000" dirty="0" smtClean="0">
                <a:solidFill>
                  <a:srgbClr val="1BD0DE"/>
                </a:solidFill>
              </a:rPr>
              <a:t>[</a:t>
            </a:r>
            <a:r>
              <a:rPr lang="en-US" sz="2000" dirty="0">
                <a:solidFill>
                  <a:srgbClr val="1BD0DE"/>
                </a:solidFill>
              </a:rPr>
              <a:t>GET AOSLOS TABLE]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If </a:t>
            </a:r>
            <a:r>
              <a:rPr lang="en-US" sz="2000" dirty="0"/>
              <a:t>you have ANY kind of LOS 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(</a:t>
            </a:r>
            <a:r>
              <a:rPr lang="en-US" sz="2000" dirty="0"/>
              <a:t>KU band or S band) as indicated by the </a:t>
            </a:r>
            <a:r>
              <a:rPr lang="en-US" sz="2000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 squares.  </a:t>
            </a:r>
            <a:endParaRPr lang="en-US" sz="2000" dirty="0" smtClean="0"/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</a:rPr>
              <a:t>Do </a:t>
            </a:r>
            <a:r>
              <a:rPr lang="en-US" sz="2000" b="1" dirty="0">
                <a:solidFill>
                  <a:srgbClr val="FF0000"/>
                </a:solidFill>
              </a:rPr>
              <a:t>not send commands for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gas refill.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Once you have the proper table loaded: </a:t>
            </a:r>
          </a:p>
          <a:p>
            <a:pPr eaLnBrk="1" hangingPunct="1"/>
            <a:r>
              <a:rPr lang="en-US" sz="2000" dirty="0"/>
              <a:t>MOVE THE AOSLOS Controller </a:t>
            </a:r>
            <a:r>
              <a:rPr lang="en-US" sz="2000" b="1" dirty="0"/>
              <a:t>DOWN</a:t>
            </a:r>
            <a:r>
              <a:rPr lang="en-US" sz="2000" dirty="0"/>
              <a:t> in the desktop until just the top half is visible to </a:t>
            </a:r>
            <a:r>
              <a:rPr lang="en-US" sz="2000" b="1" dirty="0"/>
              <a:t>AVOID PUSHING EXTRA BUTTONS!  THIS WOULD BE VERY BAD!!!</a:t>
            </a:r>
          </a:p>
          <a:p>
            <a:pPr eaLnBrk="1" hangingPunct="1"/>
            <a:endParaRPr lang="en-US" sz="2000" dirty="0"/>
          </a:p>
        </p:txBody>
      </p:sp>
      <p:sp>
        <p:nvSpPr>
          <p:cNvPr id="12" name="Oval 7"/>
          <p:cNvSpPr/>
          <p:nvPr/>
        </p:nvSpPr>
        <p:spPr>
          <a:xfrm>
            <a:off x="4114071" y="6167438"/>
            <a:ext cx="1519237" cy="536575"/>
          </a:xfrm>
          <a:prstGeom prst="ellipse">
            <a:avLst/>
          </a:prstGeom>
          <a:noFill/>
          <a:ln w="57150" cmpd="sng">
            <a:solidFill>
              <a:srgbClr val="F7AF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Arrow Connector 9"/>
          <p:cNvCxnSpPr/>
          <p:nvPr/>
        </p:nvCxnSpPr>
        <p:spPr>
          <a:xfrm>
            <a:off x="3516845" y="1563804"/>
            <a:ext cx="1356844" cy="4464496"/>
          </a:xfrm>
          <a:prstGeom prst="straightConnector1">
            <a:avLst/>
          </a:prstGeom>
          <a:ln w="50800">
            <a:solidFill>
              <a:srgbClr val="F7AF0A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9"/>
          <p:cNvCxnSpPr/>
          <p:nvPr/>
        </p:nvCxnSpPr>
        <p:spPr>
          <a:xfrm flipV="1">
            <a:off x="3516845" y="3491805"/>
            <a:ext cx="5915955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9"/>
          <p:cNvCxnSpPr/>
          <p:nvPr/>
        </p:nvCxnSpPr>
        <p:spPr>
          <a:xfrm>
            <a:off x="2520032" y="1907629"/>
            <a:ext cx="4176464" cy="432048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8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376488" y="34925"/>
            <a:ext cx="5184775" cy="72072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DejaVu Sans Mono" pitchFamily="49" charset="0"/>
              </a:rPr>
              <a:t>TRD-ACC-TAS SHIFTER: </a:t>
            </a:r>
          </a:p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DejaVu Sans Mono" pitchFamily="49" charset="0"/>
              </a:rPr>
              <a:t>TRD-Gas-Expert Phone Numbers</a:t>
            </a:r>
            <a:endParaRPr lang="en-US" sz="20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pic>
        <p:nvPicPr>
          <p:cNvPr id="7172" name="Picture 7" descr="logo_rwth_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3425" y="46038"/>
            <a:ext cx="154463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logo_AMS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0"/>
            <a:ext cx="5937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18400" y="6932613"/>
            <a:ext cx="2346325" cy="51911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B3E2561-AEC5-4AF5-B47E-58A0438B304D}" type="slidenum">
              <a:rPr lang="en-US" smtClean="0"/>
              <a:pPr>
                <a:buFont typeface="Times New Roman" pitchFamily="18" charset="0"/>
                <a:buNone/>
              </a:pPr>
              <a:t>2</a:t>
            </a:fld>
            <a:endParaRPr lang="en-US" smtClean="0"/>
          </a:p>
        </p:txBody>
      </p:sp>
      <p:pic>
        <p:nvPicPr>
          <p:cNvPr id="7178" name="Picture 35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092950"/>
            <a:ext cx="1011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7784" y="1331565"/>
            <a:ext cx="9505056" cy="3312368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lIns="71640" tIns="30671" rIns="71640" bIns="26640"/>
          <a:lstStyle/>
          <a:p>
            <a:pPr>
              <a:lnSpc>
                <a:spcPct val="98000"/>
              </a:lnSpc>
              <a:tabLst>
                <a:tab pos="692785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de-DE" sz="1400" b="1" dirty="0" smtClean="0">
                <a:solidFill>
                  <a:srgbClr val="000000"/>
                </a:solidFill>
                <a:latin typeface="DejaVu Sans Mono" pitchFamily="49" charset="0"/>
              </a:rPr>
              <a:t>Gas Expert </a:t>
            </a:r>
            <a:r>
              <a:rPr lang="de-DE" sz="1400" b="1" dirty="0" err="1" smtClean="0">
                <a:solidFill>
                  <a:srgbClr val="000000"/>
                </a:solidFill>
                <a:latin typeface="DejaVu Sans Mono" pitchFamily="49" charset="0"/>
              </a:rPr>
              <a:t>Telephone</a:t>
            </a:r>
            <a:r>
              <a:rPr lang="de-DE" sz="1400" b="1" dirty="0" smtClean="0">
                <a:solidFill>
                  <a:srgbClr val="000000"/>
                </a:solidFill>
                <a:latin typeface="DejaVu Sans Mono" pitchFamily="49" charset="0"/>
              </a:rPr>
              <a:t> Numbers:</a:t>
            </a:r>
          </a:p>
          <a:p>
            <a:pPr>
              <a:lnSpc>
                <a:spcPct val="98000"/>
              </a:lnSpc>
              <a:tabLst>
                <a:tab pos="692785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de-DE" sz="1400" b="1" dirty="0" smtClean="0">
              <a:solidFill>
                <a:srgbClr val="000000"/>
              </a:solidFill>
              <a:latin typeface="DejaVu Sans Mono" pitchFamily="49" charset="0"/>
            </a:endParaRPr>
          </a:p>
          <a:p>
            <a:pPr>
              <a:lnSpc>
                <a:spcPct val="98000"/>
              </a:lnSpc>
              <a:tabLst>
                <a:tab pos="692785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de-DE" sz="1400" b="1" dirty="0" smtClean="0">
                <a:solidFill>
                  <a:srgbClr val="000000"/>
                </a:solidFill>
                <a:latin typeface="DejaVu Sans Mono" pitchFamily="49" charset="0"/>
              </a:rPr>
              <a:t>TRD Mobile: 16 9779   (</a:t>
            </a:r>
            <a:r>
              <a:rPr lang="de-DE" sz="1400" b="1" dirty="0" err="1" smtClean="0">
                <a:solidFill>
                  <a:srgbClr val="000000"/>
                </a:solidFill>
                <a:latin typeface="DejaVu Sans Mono" pitchFamily="49" charset="0"/>
              </a:rPr>
              <a:t>from</a:t>
            </a:r>
            <a:r>
              <a:rPr lang="de-DE" sz="1400" b="1" dirty="0" smtClean="0">
                <a:solidFill>
                  <a:srgbClr val="000000"/>
                </a:solidFill>
                <a:latin typeface="DejaVu Sans Mono" pitchFamily="49" charset="0"/>
              </a:rPr>
              <a:t> outside CERN: +41 76 487 9779)</a:t>
            </a:r>
          </a:p>
          <a:p>
            <a:pPr>
              <a:lnSpc>
                <a:spcPct val="98000"/>
              </a:lnSpc>
              <a:tabLst>
                <a:tab pos="692785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de-DE" sz="1400" b="1" dirty="0" smtClean="0">
              <a:solidFill>
                <a:srgbClr val="000000"/>
              </a:solidFill>
              <a:latin typeface="DejaVu Sans Mono" pitchFamily="49" charset="0"/>
            </a:endParaRPr>
          </a:p>
          <a:p>
            <a:pPr>
              <a:lnSpc>
                <a:spcPct val="98000"/>
              </a:lnSpc>
              <a:tabLst>
                <a:tab pos="692785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de-DE" sz="1400" b="1" dirty="0" smtClean="0">
                <a:solidFill>
                  <a:srgbClr val="000000"/>
                </a:solidFill>
                <a:latin typeface="DejaVu Sans Mono" pitchFamily="49" charset="0"/>
              </a:rPr>
              <a:t>Thorsten </a:t>
            </a:r>
            <a:r>
              <a:rPr lang="de-DE" sz="1400" b="1" dirty="0" err="1" smtClean="0">
                <a:solidFill>
                  <a:srgbClr val="000000"/>
                </a:solidFill>
                <a:latin typeface="DejaVu Sans Mono" pitchFamily="49" charset="0"/>
              </a:rPr>
              <a:t>Siedenburg</a:t>
            </a:r>
            <a:r>
              <a:rPr lang="de-DE" sz="1400" b="1" dirty="0" smtClean="0">
                <a:solidFill>
                  <a:srgbClr val="000000"/>
                </a:solidFill>
                <a:latin typeface="DejaVu Sans Mono" pitchFamily="49" charset="0"/>
              </a:rPr>
              <a:t>: Office: +49241 80 27186; Private: +49 241 4002544; </a:t>
            </a:r>
          </a:p>
          <a:p>
            <a:pPr>
              <a:lnSpc>
                <a:spcPct val="98000"/>
              </a:lnSpc>
              <a:tabLst>
                <a:tab pos="692785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de-DE" sz="1400" b="1" dirty="0">
                <a:solidFill>
                  <a:srgbClr val="000000"/>
                </a:solidFill>
                <a:latin typeface="DejaVu Sans Mono" pitchFamily="49" charset="0"/>
              </a:rPr>
              <a:t> </a:t>
            </a:r>
            <a:r>
              <a:rPr lang="de-DE" sz="1400" b="1" dirty="0" smtClean="0">
                <a:solidFill>
                  <a:srgbClr val="000000"/>
                </a:solidFill>
                <a:latin typeface="DejaVu Sans Mono" pitchFamily="49" charset="0"/>
              </a:rPr>
              <a:t>                    Mobile: +49 157 88464495</a:t>
            </a:r>
          </a:p>
          <a:p>
            <a:pPr>
              <a:lnSpc>
                <a:spcPct val="98000"/>
              </a:lnSpc>
              <a:tabLst>
                <a:tab pos="692785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de-DE" sz="1400" b="1" dirty="0" smtClean="0">
              <a:solidFill>
                <a:srgbClr val="000000"/>
              </a:solidFill>
              <a:latin typeface="DejaVu Sans Mono" pitchFamily="49" charset="0"/>
            </a:endParaRPr>
          </a:p>
          <a:p>
            <a:pPr>
              <a:lnSpc>
                <a:spcPct val="98000"/>
              </a:lnSpc>
              <a:tabLst>
                <a:tab pos="692785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de-DE" sz="1400" b="1" dirty="0" smtClean="0">
                <a:solidFill>
                  <a:srgbClr val="000000"/>
                </a:solidFill>
                <a:latin typeface="DejaVu Sans Mono" pitchFamily="49" charset="0"/>
              </a:rPr>
              <a:t>Stefan </a:t>
            </a:r>
            <a:r>
              <a:rPr lang="de-DE" sz="1400" b="1" dirty="0" err="1" smtClean="0">
                <a:solidFill>
                  <a:srgbClr val="000000"/>
                </a:solidFill>
                <a:latin typeface="DejaVu Sans Mono" pitchFamily="49" charset="0"/>
              </a:rPr>
              <a:t>Zeissler</a:t>
            </a:r>
            <a:r>
              <a:rPr lang="de-DE" sz="1400" b="1" dirty="0" smtClean="0">
                <a:solidFill>
                  <a:srgbClr val="000000"/>
                </a:solidFill>
                <a:latin typeface="DejaVu Sans Mono" pitchFamily="49" charset="0"/>
              </a:rPr>
              <a:t>: </a:t>
            </a:r>
            <a:r>
              <a:rPr lang="de-DE" sz="1400" b="1" dirty="0" err="1">
                <a:solidFill>
                  <a:srgbClr val="000000"/>
                </a:solidFill>
                <a:latin typeface="DejaVu Sans Mono" pitchFamily="49" charset="0"/>
              </a:rPr>
              <a:t>cell</a:t>
            </a:r>
            <a:r>
              <a:rPr lang="de-DE" sz="1400" b="1" dirty="0">
                <a:solidFill>
                  <a:srgbClr val="000000"/>
                </a:solidFill>
                <a:latin typeface="DejaVu Sans Mono" pitchFamily="49" charset="0"/>
              </a:rPr>
              <a:t> +41 76 </a:t>
            </a:r>
            <a:r>
              <a:rPr lang="de-DE" sz="1400" b="1" dirty="0" smtClean="0">
                <a:solidFill>
                  <a:srgbClr val="000000"/>
                </a:solidFill>
                <a:latin typeface="DejaVu Sans Mono" pitchFamily="49" charset="0"/>
              </a:rPr>
              <a:t>4876254</a:t>
            </a:r>
            <a:endParaRPr lang="de-DE" sz="1400" b="1" dirty="0">
              <a:solidFill>
                <a:srgbClr val="000000"/>
              </a:solidFill>
              <a:latin typeface="DejaVu Sans Mono" pitchFamily="49" charset="0"/>
            </a:endParaRPr>
          </a:p>
          <a:p>
            <a:pPr>
              <a:lnSpc>
                <a:spcPct val="98000"/>
              </a:lnSpc>
              <a:tabLst>
                <a:tab pos="692785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de-DE" sz="1400" b="1" dirty="0" smtClean="0">
              <a:solidFill>
                <a:srgbClr val="000000"/>
              </a:solidFill>
              <a:latin typeface="DejaVu Sans Mono" pitchFamily="49" charset="0"/>
            </a:endParaRPr>
          </a:p>
          <a:p>
            <a:pPr>
              <a:lnSpc>
                <a:spcPct val="98000"/>
              </a:lnSpc>
              <a:tabLst>
                <a:tab pos="692785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de-DE" sz="1400" b="1" dirty="0">
                <a:solidFill>
                  <a:srgbClr val="000000"/>
                </a:solidFill>
                <a:latin typeface="DejaVu Sans Mono" pitchFamily="49" charset="0"/>
              </a:rPr>
              <a:t>Valery Zhukov: Office: +41 (0)22 767 8188       Mobile: +41 76 487 </a:t>
            </a:r>
            <a:r>
              <a:rPr lang="de-DE" sz="1400" b="1" dirty="0" smtClean="0">
                <a:solidFill>
                  <a:srgbClr val="000000"/>
                </a:solidFill>
                <a:latin typeface="DejaVu Sans Mono" pitchFamily="49" charset="0"/>
              </a:rPr>
              <a:t>6537</a:t>
            </a:r>
            <a:endParaRPr lang="de-DE" sz="1400" b="1" dirty="0">
              <a:solidFill>
                <a:srgbClr val="000000"/>
              </a:solidFill>
              <a:latin typeface="DejaVu Sans Mono" pitchFamily="49" charset="0"/>
            </a:endParaRPr>
          </a:p>
          <a:p>
            <a:pPr>
              <a:lnSpc>
                <a:spcPct val="98000"/>
              </a:lnSpc>
              <a:tabLst>
                <a:tab pos="692785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de-DE" sz="1400" dirty="0" smtClean="0">
              <a:solidFill>
                <a:srgbClr val="000000"/>
              </a:solidFill>
              <a:latin typeface="DejaVu Sans Mono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215776" y="1187549"/>
            <a:ext cx="9605962" cy="441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Step 1: Heat </a:t>
            </a:r>
            <a:r>
              <a:rPr lang="en-US" sz="2000" dirty="0" err="1" smtClean="0"/>
              <a:t>PreHeater</a:t>
            </a:r>
            <a:r>
              <a:rPr lang="en-US" sz="2000" dirty="0" smtClean="0"/>
              <a:t> to prepare gas-mixing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Requirement: +35°C for Mixing Operation to satisfy NASA safety thermal interlock implemented in USCM-UG 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/>
              <a:t>(if temperature falls below +35°C, commands will fail with a reply that says ABORT)</a:t>
            </a:r>
          </a:p>
          <a:p>
            <a:pPr>
              <a:spcBef>
                <a:spcPct val="50000"/>
              </a:spcBef>
            </a:pPr>
            <a:endParaRPr lang="en-US" sz="2400" b="1" dirty="0" smtClean="0"/>
          </a:p>
          <a:p>
            <a:pPr>
              <a:spcBef>
                <a:spcPct val="50000"/>
              </a:spcBef>
            </a:pPr>
            <a:r>
              <a:rPr lang="en-US" sz="2000" dirty="0" err="1" smtClean="0"/>
              <a:t>PreHeater</a:t>
            </a:r>
            <a:r>
              <a:rPr lang="en-US" sz="2000" dirty="0" smtClean="0"/>
              <a:t> temperature limited to +54°C by thermostats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Time to reach +35°C from +20°C is approx. 30 minutes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Heat during steps 2-6 to reduce overall time for operations</a:t>
            </a:r>
          </a:p>
          <a:p>
            <a:pPr>
              <a:spcBef>
                <a:spcPct val="50000"/>
              </a:spcBef>
            </a:pPr>
            <a:endParaRPr lang="en-US" sz="2000" dirty="0" smtClean="0"/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125097"/>
            <a:ext cx="863401" cy="39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2822513" y="179437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1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98" y="672851"/>
            <a:ext cx="4584236" cy="4447032"/>
          </a:xfrm>
          <a:prstGeom prst="rect">
            <a:avLst/>
          </a:prstGeom>
        </p:spPr>
      </p:pic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114471" y="1012552"/>
            <a:ext cx="9605962" cy="234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Step 1: Heat </a:t>
            </a:r>
            <a:r>
              <a:rPr lang="en-US" dirty="0" err="1" smtClean="0"/>
              <a:t>PreHeater</a:t>
            </a:r>
            <a:r>
              <a:rPr lang="en-US" dirty="0" smtClean="0"/>
              <a:t> to prepare gas-mixing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TRDGAS-C: Switch on Heaters for Mixing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4</a:t>
            </a:r>
            <a:r>
              <a:rPr lang="en-US" baseline="30000" dirty="0" smtClean="0">
                <a:solidFill>
                  <a:schemeClr val="accent2"/>
                </a:solidFill>
              </a:rPr>
              <a:t>th</a:t>
            </a:r>
            <a:r>
              <a:rPr lang="en-US" dirty="0" smtClean="0">
                <a:solidFill>
                  <a:schemeClr val="accent2"/>
                </a:solidFill>
              </a:rPr>
              <a:t> terminal: </a:t>
            </a:r>
            <a:r>
              <a:rPr lang="en-US" dirty="0" err="1" smtClean="0">
                <a:solidFill>
                  <a:schemeClr val="accent2"/>
                </a:solidFill>
              </a:rPr>
              <a:t>UGcmdLog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b="1" dirty="0" smtClean="0">
                <a:solidFill>
                  <a:schemeClr val="accent2"/>
                </a:solidFill>
              </a:rPr>
              <a:t>Check for 9 replies in 1s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TRDGAS-M: </a:t>
            </a:r>
            <a:r>
              <a:rPr lang="en-US" b="1" dirty="0" smtClean="0">
                <a:solidFill>
                  <a:schemeClr val="accent2"/>
                </a:solidFill>
              </a:rPr>
              <a:t>Reset UG CMD CNT after 9 replies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 94: Temp. PH &amp; V1 (cyan/magenta) rise from ambient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 95: H-En PH &amp; V1 from 0 to 1</a:t>
            </a:r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7163594"/>
            <a:ext cx="780233" cy="36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mit Pfeil 9"/>
          <p:cNvCxnSpPr/>
          <p:nvPr/>
        </p:nvCxnSpPr>
        <p:spPr bwMode="auto">
          <a:xfrm>
            <a:off x="4917452" y="1597081"/>
            <a:ext cx="3015070" cy="95862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Grafik 16" descr="TRDGAS-M_Refill1_1 .png"/>
          <p:cNvPicPr>
            <a:picLocks noChangeAspect="1"/>
          </p:cNvPicPr>
          <p:nvPr/>
        </p:nvPicPr>
        <p:blipFill>
          <a:blip r:embed="rId6" cstate="print"/>
          <a:srcRect l="39126" b="84591"/>
          <a:stretch>
            <a:fillRect/>
          </a:stretch>
        </p:blipFill>
        <p:spPr>
          <a:xfrm>
            <a:off x="4392240" y="4643932"/>
            <a:ext cx="5885298" cy="1722603"/>
          </a:xfrm>
          <a:prstGeom prst="rect">
            <a:avLst/>
          </a:prstGeom>
        </p:spPr>
      </p:pic>
      <p:cxnSp>
        <p:nvCxnSpPr>
          <p:cNvPr id="18" name="Gerade Verbindung mit Pfeil 17"/>
          <p:cNvCxnSpPr/>
          <p:nvPr/>
        </p:nvCxnSpPr>
        <p:spPr bwMode="auto">
          <a:xfrm>
            <a:off x="4622713" y="2843733"/>
            <a:ext cx="3309809" cy="237626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7" name="Grafik 26" descr="TRDGAS-M_Refill1_1 .png"/>
          <p:cNvPicPr>
            <a:picLocks noChangeAspect="1"/>
          </p:cNvPicPr>
          <p:nvPr/>
        </p:nvPicPr>
        <p:blipFill>
          <a:blip r:embed="rId6" cstate="print"/>
          <a:srcRect t="54815" r="66513" b="15565"/>
          <a:stretch>
            <a:fillRect/>
          </a:stretch>
        </p:blipFill>
        <p:spPr>
          <a:xfrm>
            <a:off x="1022313" y="3877254"/>
            <a:ext cx="3600400" cy="3682421"/>
          </a:xfrm>
          <a:prstGeom prst="rect">
            <a:avLst/>
          </a:prstGeom>
        </p:spPr>
      </p:pic>
      <p:sp>
        <p:nvSpPr>
          <p:cNvPr id="13" name="Foliennummernplatzhalter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Ellipse 1"/>
          <p:cNvSpPr/>
          <p:nvPr/>
        </p:nvSpPr>
        <p:spPr bwMode="auto">
          <a:xfrm>
            <a:off x="2735179" y="5718464"/>
            <a:ext cx="720080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2822513" y="179437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1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H="1">
            <a:off x="3312120" y="3275781"/>
            <a:ext cx="720080" cy="100811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2822513" y="3779837"/>
            <a:ext cx="201576" cy="172539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52" y="2806900"/>
            <a:ext cx="4584236" cy="4447032"/>
          </a:xfrm>
          <a:prstGeom prst="rect">
            <a:avLst/>
          </a:prstGeom>
        </p:spPr>
      </p:pic>
      <p:pic>
        <p:nvPicPr>
          <p:cNvPr id="27" name="Grafik 26" descr="TRDGAS-M_Refill1_1 .png"/>
          <p:cNvPicPr>
            <a:picLocks noChangeAspect="1"/>
          </p:cNvPicPr>
          <p:nvPr/>
        </p:nvPicPr>
        <p:blipFill>
          <a:blip r:embed="rId3" cstate="print"/>
          <a:srcRect t="84253" r="66513"/>
          <a:stretch>
            <a:fillRect/>
          </a:stretch>
        </p:blipFill>
        <p:spPr>
          <a:xfrm>
            <a:off x="6840512" y="971525"/>
            <a:ext cx="3203126" cy="1741748"/>
          </a:xfrm>
          <a:prstGeom prst="rect">
            <a:avLst/>
          </a:prstGeom>
        </p:spPr>
      </p:pic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215776" y="971525"/>
            <a:ext cx="9605962" cy="43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Step 2-5: Assure that Flipper Valves are open:                                                </a:t>
            </a:r>
            <a:r>
              <a:rPr lang="en-US" dirty="0" smtClean="0"/>
              <a:t>(Flipper valves see p. 73-76, TRD-ACC-TAS-</a:t>
            </a:r>
            <a:r>
              <a:rPr lang="en-US" dirty="0" err="1" smtClean="0"/>
              <a:t>Shifterguide</a:t>
            </a:r>
            <a:r>
              <a:rPr lang="en-US" dirty="0" smtClean="0"/>
              <a:t>)</a:t>
            </a: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2000" dirty="0" smtClean="0"/>
              <a:t>Step 2: Open AC Flipper Valves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TRDGAS-M:  87: TRD </a:t>
            </a:r>
            <a:r>
              <a:rPr lang="en-US" sz="2000" dirty="0" err="1" smtClean="0">
                <a:solidFill>
                  <a:schemeClr val="accent2"/>
                </a:solidFill>
              </a:rPr>
              <a:t>SidePanel</a:t>
            </a:r>
            <a:r>
              <a:rPr lang="en-US" sz="2000" dirty="0" smtClean="0">
                <a:solidFill>
                  <a:schemeClr val="accent2"/>
                </a:solidFill>
              </a:rPr>
              <a:t> Temperatures &gt; 0°C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TRDGAS-C: FLIPPER VALVES: [OPEN AC]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4</a:t>
            </a:r>
            <a:r>
              <a:rPr lang="en-US" sz="2000" baseline="30000" dirty="0" smtClean="0">
                <a:solidFill>
                  <a:schemeClr val="accent2"/>
                </a:solidFill>
              </a:rPr>
              <a:t>th</a:t>
            </a:r>
            <a:r>
              <a:rPr lang="en-US" sz="2000" dirty="0" smtClean="0">
                <a:solidFill>
                  <a:schemeClr val="accent2"/>
                </a:solidFill>
              </a:rPr>
              <a:t> terminal: </a:t>
            </a:r>
          </a:p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chemeClr val="accent2"/>
                </a:solidFill>
              </a:rPr>
              <a:t>UGcmdLog</a:t>
            </a:r>
            <a:r>
              <a:rPr lang="en-US" sz="2000" dirty="0" smtClean="0">
                <a:solidFill>
                  <a:schemeClr val="accent2"/>
                </a:solidFill>
              </a:rPr>
              <a:t>: </a:t>
            </a:r>
            <a:r>
              <a:rPr lang="en-US" sz="2000" b="1" dirty="0" smtClean="0">
                <a:solidFill>
                  <a:schemeClr val="accent2"/>
                </a:solidFill>
              </a:rPr>
              <a:t>Check for 77 replies in 6s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and TRDGAS-M: </a:t>
            </a:r>
            <a:r>
              <a:rPr lang="en-US" sz="2000" b="1" dirty="0" smtClean="0">
                <a:solidFill>
                  <a:schemeClr val="accent2"/>
                </a:solidFill>
              </a:rPr>
              <a:t>Reset UG CMD CNT</a:t>
            </a:r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7125097"/>
            <a:ext cx="863401" cy="39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mit Pfeil 9"/>
          <p:cNvCxnSpPr/>
          <p:nvPr/>
        </p:nvCxnSpPr>
        <p:spPr bwMode="auto">
          <a:xfrm flipV="1">
            <a:off x="6264448" y="1979637"/>
            <a:ext cx="864096" cy="28803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Gerade Verbindung mit Pfeil 17"/>
          <p:cNvCxnSpPr/>
          <p:nvPr/>
        </p:nvCxnSpPr>
        <p:spPr bwMode="auto">
          <a:xfrm>
            <a:off x="5400352" y="3347789"/>
            <a:ext cx="2592288" cy="52520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9" name="Grafik 18" descr="TRDGAS-M_Refill1_1 .png"/>
          <p:cNvPicPr>
            <a:picLocks noChangeAspect="1"/>
          </p:cNvPicPr>
          <p:nvPr/>
        </p:nvPicPr>
        <p:blipFill>
          <a:blip r:embed="rId3" cstate="print"/>
          <a:srcRect l="39126" b="84591"/>
          <a:stretch>
            <a:fillRect/>
          </a:stretch>
        </p:blipFill>
        <p:spPr>
          <a:xfrm>
            <a:off x="215776" y="5364013"/>
            <a:ext cx="4920327" cy="1440160"/>
          </a:xfrm>
          <a:prstGeom prst="rect">
            <a:avLst/>
          </a:prstGeom>
        </p:spPr>
      </p:pic>
      <p:cxnSp>
        <p:nvCxnSpPr>
          <p:cNvPr id="20" name="Gerade Verbindung mit Pfeil 19"/>
          <p:cNvCxnSpPr/>
          <p:nvPr/>
        </p:nvCxnSpPr>
        <p:spPr bwMode="auto">
          <a:xfrm>
            <a:off x="3168104" y="5281250"/>
            <a:ext cx="72008" cy="58681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Foliennummernplatzhalter 1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2822513" y="179437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2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57" y="2654480"/>
            <a:ext cx="4424806" cy="4292374"/>
          </a:xfrm>
          <a:prstGeom prst="rect">
            <a:avLst/>
          </a:prstGeom>
        </p:spPr>
      </p:pic>
      <p:pic>
        <p:nvPicPr>
          <p:cNvPr id="27" name="Grafik 26" descr="TRDGAS-M_Refill1_1 .png"/>
          <p:cNvPicPr>
            <a:picLocks noChangeAspect="1"/>
          </p:cNvPicPr>
          <p:nvPr/>
        </p:nvPicPr>
        <p:blipFill>
          <a:blip r:embed="rId3" cstate="print"/>
          <a:srcRect t="84253" r="66513"/>
          <a:stretch>
            <a:fillRect/>
          </a:stretch>
        </p:blipFill>
        <p:spPr>
          <a:xfrm>
            <a:off x="6912520" y="827509"/>
            <a:ext cx="3096097" cy="1683549"/>
          </a:xfrm>
          <a:prstGeom prst="rect">
            <a:avLst/>
          </a:prstGeom>
        </p:spPr>
      </p:pic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215776" y="971525"/>
            <a:ext cx="9605962" cy="346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Step 3: Open BD Flipper Valves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(Flipper valves see p. 73-76, TRD-ACC-TAS-</a:t>
            </a:r>
            <a:r>
              <a:rPr lang="en-US" sz="2000" dirty="0" err="1"/>
              <a:t>Shifterguide</a:t>
            </a:r>
            <a:r>
              <a:rPr lang="en-US" sz="2000" dirty="0"/>
              <a:t>)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TRDGAS-M:  87: TRD </a:t>
            </a:r>
            <a:r>
              <a:rPr lang="en-US" sz="2000" dirty="0" err="1" smtClean="0">
                <a:solidFill>
                  <a:schemeClr val="accent2"/>
                </a:solidFill>
              </a:rPr>
              <a:t>SidePanel</a:t>
            </a:r>
            <a:r>
              <a:rPr lang="en-US" sz="2000" dirty="0" smtClean="0">
                <a:solidFill>
                  <a:schemeClr val="accent2"/>
                </a:solidFill>
              </a:rPr>
              <a:t> Temperatures &gt; 0°C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TRDGAS-C: FLIPPER VALVES: [OPEN BD]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4</a:t>
            </a:r>
            <a:r>
              <a:rPr lang="en-US" sz="2000" baseline="30000" dirty="0" smtClean="0">
                <a:solidFill>
                  <a:schemeClr val="accent2"/>
                </a:solidFill>
              </a:rPr>
              <a:t>th</a:t>
            </a:r>
            <a:r>
              <a:rPr lang="en-US" sz="2000" dirty="0" smtClean="0">
                <a:solidFill>
                  <a:schemeClr val="accent2"/>
                </a:solidFill>
              </a:rPr>
              <a:t> terminal:</a:t>
            </a:r>
          </a:p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chemeClr val="accent2"/>
                </a:solidFill>
              </a:rPr>
              <a:t>UGcmdLog</a:t>
            </a:r>
            <a:r>
              <a:rPr lang="en-US" sz="2000" dirty="0" smtClean="0">
                <a:solidFill>
                  <a:schemeClr val="accent2"/>
                </a:solidFill>
              </a:rPr>
              <a:t>: </a:t>
            </a:r>
            <a:r>
              <a:rPr lang="en-US" sz="2000" b="1" dirty="0" smtClean="0">
                <a:solidFill>
                  <a:schemeClr val="accent2"/>
                </a:solidFill>
              </a:rPr>
              <a:t>Check for 77 replies in 6s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and TRDGAS-M: </a:t>
            </a:r>
            <a:r>
              <a:rPr lang="en-US" sz="2000" b="1" dirty="0" smtClean="0">
                <a:solidFill>
                  <a:schemeClr val="accent2"/>
                </a:solidFill>
              </a:rPr>
              <a:t>Reset UG CMD CNT</a:t>
            </a:r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7125097"/>
            <a:ext cx="863401" cy="39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mit Pfeil 9"/>
          <p:cNvCxnSpPr/>
          <p:nvPr/>
        </p:nvCxnSpPr>
        <p:spPr bwMode="auto">
          <a:xfrm flipV="1">
            <a:off x="6408464" y="1669283"/>
            <a:ext cx="806537" cy="31035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Gerade Verbindung mit Pfeil 17"/>
          <p:cNvCxnSpPr/>
          <p:nvPr/>
        </p:nvCxnSpPr>
        <p:spPr bwMode="auto">
          <a:xfrm>
            <a:off x="5382121" y="2915741"/>
            <a:ext cx="3642469" cy="86409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9" name="Grafik 18" descr="TRDGAS-M_Refill1_1 .png"/>
          <p:cNvPicPr>
            <a:picLocks noChangeAspect="1"/>
          </p:cNvPicPr>
          <p:nvPr/>
        </p:nvPicPr>
        <p:blipFill>
          <a:blip r:embed="rId3" cstate="print"/>
          <a:srcRect l="39126" b="84591"/>
          <a:stretch>
            <a:fillRect/>
          </a:stretch>
        </p:blipFill>
        <p:spPr>
          <a:xfrm>
            <a:off x="215776" y="4643933"/>
            <a:ext cx="5166345" cy="1512168"/>
          </a:xfrm>
          <a:prstGeom prst="rect">
            <a:avLst/>
          </a:prstGeom>
        </p:spPr>
      </p:pic>
      <p:cxnSp>
        <p:nvCxnSpPr>
          <p:cNvPr id="20" name="Gerade Verbindung mit Pfeil 19"/>
          <p:cNvCxnSpPr/>
          <p:nvPr/>
        </p:nvCxnSpPr>
        <p:spPr bwMode="auto">
          <a:xfrm rot="16200000" flipH="1">
            <a:off x="2844068" y="4751945"/>
            <a:ext cx="864096" cy="7200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Foliennummernplatzhalter 1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2822513" y="179437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3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96" y="2581373"/>
            <a:ext cx="4031029" cy="3910383"/>
          </a:xfrm>
          <a:prstGeom prst="rect">
            <a:avLst/>
          </a:prstGeom>
        </p:spPr>
      </p:pic>
      <p:pic>
        <p:nvPicPr>
          <p:cNvPr id="24" name="Grafik 23" descr="TRDGAS-M_Refill1_2.png"/>
          <p:cNvPicPr>
            <a:picLocks noChangeAspect="1"/>
          </p:cNvPicPr>
          <p:nvPr/>
        </p:nvPicPr>
        <p:blipFill>
          <a:blip r:embed="rId3" cstate="print"/>
          <a:srcRect l="66122" t="9813" b="74440"/>
          <a:stretch>
            <a:fillRect/>
          </a:stretch>
        </p:blipFill>
        <p:spPr>
          <a:xfrm>
            <a:off x="694805" y="4283621"/>
            <a:ext cx="5090614" cy="2736304"/>
          </a:xfrm>
          <a:prstGeom prst="rect">
            <a:avLst/>
          </a:prstGeom>
        </p:spPr>
      </p:pic>
      <p:pic>
        <p:nvPicPr>
          <p:cNvPr id="14" name="Grafik 13" descr="TRDGAS-M_Refill1_2.png"/>
          <p:cNvPicPr>
            <a:picLocks noChangeAspect="1"/>
          </p:cNvPicPr>
          <p:nvPr/>
        </p:nvPicPr>
        <p:blipFill>
          <a:blip r:embed="rId3" cstate="print"/>
          <a:srcRect t="54477" r="66513" b="30453"/>
          <a:stretch>
            <a:fillRect/>
          </a:stretch>
        </p:blipFill>
        <p:spPr>
          <a:xfrm>
            <a:off x="6768504" y="539477"/>
            <a:ext cx="3053367" cy="1588939"/>
          </a:xfrm>
          <a:prstGeom prst="rect">
            <a:avLst/>
          </a:prstGeom>
        </p:spPr>
      </p:pic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287784" y="755501"/>
            <a:ext cx="9605962" cy="390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Step 4: Start Circulating Gas to verify all FVs are open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TRDGAS-M:  94: Spiro Temperature &gt; +5°C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TRDGAS-C: PUMP: {CP2} {h} [START] 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(Pump @ Half Speed)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4</a:t>
            </a:r>
            <a:r>
              <a:rPr lang="en-US" sz="2000" baseline="30000" dirty="0" smtClean="0">
                <a:solidFill>
                  <a:schemeClr val="accent2"/>
                </a:solidFill>
              </a:rPr>
              <a:t>th</a:t>
            </a:r>
            <a:r>
              <a:rPr lang="en-US" sz="2000" dirty="0" smtClean="0">
                <a:solidFill>
                  <a:schemeClr val="accent2"/>
                </a:solidFill>
              </a:rPr>
              <a:t> terminal: </a:t>
            </a:r>
            <a:r>
              <a:rPr lang="en-US" sz="2000" dirty="0" err="1" smtClean="0">
                <a:solidFill>
                  <a:schemeClr val="accent2"/>
                </a:solidFill>
              </a:rPr>
              <a:t>UGcmdLog</a:t>
            </a:r>
            <a:r>
              <a:rPr lang="en-US" sz="2000" dirty="0" smtClean="0">
                <a:solidFill>
                  <a:schemeClr val="accent2"/>
                </a:solidFill>
              </a:rPr>
              <a:t>: </a:t>
            </a:r>
            <a:r>
              <a:rPr lang="en-US" sz="2000" b="1" dirty="0" smtClean="0">
                <a:solidFill>
                  <a:schemeClr val="accent2"/>
                </a:solidFill>
              </a:rPr>
              <a:t>Check for 58 replies in 20s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TRDGAS-M: </a:t>
            </a:r>
            <a:r>
              <a:rPr lang="en-US" sz="2000" b="1" dirty="0" smtClean="0">
                <a:solidFill>
                  <a:schemeClr val="accent2"/>
                </a:solidFill>
              </a:rPr>
              <a:t>Reset UG CMD CNT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                      3: </a:t>
            </a:r>
            <a:r>
              <a:rPr lang="en-US" sz="2000" dirty="0" err="1" smtClean="0">
                <a:solidFill>
                  <a:schemeClr val="accent2"/>
                </a:solidFill>
              </a:rPr>
              <a:t>Psup</a:t>
            </a:r>
            <a:r>
              <a:rPr lang="en-US" sz="2000" dirty="0" smtClean="0">
                <a:solidFill>
                  <a:schemeClr val="accent2"/>
                </a:solidFill>
              </a:rPr>
              <a:t> increase by 250 mbar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                      3: </a:t>
            </a:r>
            <a:r>
              <a:rPr lang="en-US" sz="2000" dirty="0" err="1" smtClean="0">
                <a:solidFill>
                  <a:schemeClr val="accent2"/>
                </a:solidFill>
              </a:rPr>
              <a:t>Pret</a:t>
            </a:r>
            <a:r>
              <a:rPr lang="en-US" sz="2000" dirty="0" smtClean="0">
                <a:solidFill>
                  <a:schemeClr val="accent2"/>
                </a:solidFill>
              </a:rPr>
              <a:t>   decrease by 250 mbar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chemeClr val="accent2"/>
              </a:solidFill>
            </a:endParaRPr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7158428"/>
            <a:ext cx="791393" cy="36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mit Pfeil 9"/>
          <p:cNvCxnSpPr/>
          <p:nvPr/>
        </p:nvCxnSpPr>
        <p:spPr bwMode="auto">
          <a:xfrm>
            <a:off x="5328344" y="1328169"/>
            <a:ext cx="3096344" cy="14741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Gerade Verbindung mit Pfeil 17"/>
          <p:cNvCxnSpPr/>
          <p:nvPr/>
        </p:nvCxnSpPr>
        <p:spPr bwMode="auto">
          <a:xfrm>
            <a:off x="4392240" y="1907629"/>
            <a:ext cx="3902947" cy="198117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Gerade Verbindung mit Pfeil 19"/>
          <p:cNvCxnSpPr/>
          <p:nvPr/>
        </p:nvCxnSpPr>
        <p:spPr bwMode="auto">
          <a:xfrm flipH="1">
            <a:off x="3096096" y="3707829"/>
            <a:ext cx="1152128" cy="151216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 flipH="1">
            <a:off x="3240112" y="4139877"/>
            <a:ext cx="1296145" cy="165618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Foliennummernplatzhalter 1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2822513" y="107429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4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cxnSp>
        <p:nvCxnSpPr>
          <p:cNvPr id="21" name="Gerade Verbindung mit Pfeil 20"/>
          <p:cNvCxnSpPr/>
          <p:nvPr/>
        </p:nvCxnSpPr>
        <p:spPr bwMode="auto">
          <a:xfrm>
            <a:off x="3672160" y="2060029"/>
            <a:ext cx="3816424" cy="174071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 descr="ManifConnectionSchemeXMON_1.png"/>
          <p:cNvPicPr>
            <a:picLocks noChangeAspect="1"/>
          </p:cNvPicPr>
          <p:nvPr/>
        </p:nvPicPr>
        <p:blipFill>
          <a:blip r:embed="rId2" cstate="print"/>
          <a:srcRect l="9426" r="6733" b="8571"/>
          <a:stretch>
            <a:fillRect/>
          </a:stretch>
        </p:blipFill>
        <p:spPr>
          <a:xfrm>
            <a:off x="5976416" y="683493"/>
            <a:ext cx="4104209" cy="3164093"/>
          </a:xfrm>
          <a:prstGeom prst="rect">
            <a:avLst/>
          </a:prstGeom>
        </p:spPr>
      </p:pic>
      <p:pic>
        <p:nvPicPr>
          <p:cNvPr id="24" name="Grafik 23" descr="TRDGAS-M_Refill1_2.png"/>
          <p:cNvPicPr>
            <a:picLocks noChangeAspect="1"/>
          </p:cNvPicPr>
          <p:nvPr/>
        </p:nvPicPr>
        <p:blipFill>
          <a:blip r:embed="rId3" cstate="print"/>
          <a:srcRect l="33257" t="54138" b="15226"/>
          <a:stretch>
            <a:fillRect/>
          </a:stretch>
        </p:blipFill>
        <p:spPr>
          <a:xfrm>
            <a:off x="215776" y="3491805"/>
            <a:ext cx="5708160" cy="3029832"/>
          </a:xfrm>
          <a:prstGeom prst="rect">
            <a:avLst/>
          </a:prstGeom>
        </p:spPr>
      </p:pic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0" y="899517"/>
            <a:ext cx="9605962" cy="30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Step 4: Start Circulating Gas to verify all FVs are open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TRDGAS-M: 97, 99: Inlet  </a:t>
            </a:r>
            <a:r>
              <a:rPr lang="en-US" sz="2000" dirty="0" err="1" smtClean="0">
                <a:solidFill>
                  <a:schemeClr val="accent2"/>
                </a:solidFill>
              </a:rPr>
              <a:t>MFdPs</a:t>
            </a:r>
            <a:r>
              <a:rPr lang="en-US" sz="2000" dirty="0" smtClean="0">
                <a:solidFill>
                  <a:schemeClr val="accent2"/>
                </a:solidFill>
              </a:rPr>
              <a:t> drop to -250 mbar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                     96, 98: Outlet </a:t>
            </a:r>
            <a:r>
              <a:rPr lang="en-US" sz="2000" dirty="0" err="1" smtClean="0">
                <a:solidFill>
                  <a:schemeClr val="accent2"/>
                </a:solidFill>
              </a:rPr>
              <a:t>MFdPs</a:t>
            </a:r>
            <a:r>
              <a:rPr lang="en-US" sz="2000" dirty="0" smtClean="0">
                <a:solidFill>
                  <a:schemeClr val="accent2"/>
                </a:solidFill>
              </a:rPr>
              <a:t> rise to +300 mbar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</a:rPr>
              <a:t>Wait until pressure stable (5-10 minutes)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TRDCHD-M: DRP will turn red “bad” until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pressure stable</a:t>
            </a:r>
          </a:p>
          <a:p>
            <a:pPr>
              <a:spcBef>
                <a:spcPct val="50000"/>
              </a:spcBef>
            </a:pPr>
            <a:endParaRPr lang="en-US" sz="2000" b="1" dirty="0" smtClean="0">
              <a:solidFill>
                <a:schemeClr val="accent2"/>
              </a:solidFill>
            </a:endParaRPr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7019925"/>
            <a:ext cx="10906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Gerade Verbindung mit Pfeil 19"/>
          <p:cNvCxnSpPr/>
          <p:nvPr/>
        </p:nvCxnSpPr>
        <p:spPr bwMode="auto">
          <a:xfrm rot="5400000">
            <a:off x="3384128" y="3275781"/>
            <a:ext cx="3168352" cy="100811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Gerade Verbindung mit Pfeil 28"/>
          <p:cNvCxnSpPr/>
          <p:nvPr/>
        </p:nvCxnSpPr>
        <p:spPr bwMode="auto">
          <a:xfrm rot="5400000">
            <a:off x="3168104" y="2267669"/>
            <a:ext cx="2304256" cy="100811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2" name="Foliennummernplatzhalt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822513" y="179437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4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6480472" y="1691605"/>
            <a:ext cx="360040" cy="44195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3744168" y="1691605"/>
            <a:ext cx="2664296" cy="22097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7" name="Ellipse 16"/>
          <p:cNvSpPr/>
          <p:nvPr/>
        </p:nvSpPr>
        <p:spPr bwMode="auto">
          <a:xfrm>
            <a:off x="9504808" y="2401775"/>
            <a:ext cx="360040" cy="44195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cxnSp>
        <p:nvCxnSpPr>
          <p:cNvPr id="18" name="Gerade Verbindung mit Pfeil 17"/>
          <p:cNvCxnSpPr/>
          <p:nvPr/>
        </p:nvCxnSpPr>
        <p:spPr bwMode="auto">
          <a:xfrm>
            <a:off x="2952080" y="2133563"/>
            <a:ext cx="6480720" cy="48919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arrow"/>
          </a:ln>
          <a:effectLst/>
        </p:spPr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82" y="4139877"/>
            <a:ext cx="3918082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18" y="577410"/>
            <a:ext cx="3740687" cy="3628731"/>
          </a:xfrm>
          <a:prstGeom prst="rect">
            <a:avLst/>
          </a:prstGeom>
        </p:spPr>
      </p:pic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331787" y="755501"/>
            <a:ext cx="9605962" cy="478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Step 5: Stop Circulating Gas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TRDGAS-C: PUMP: [STOP]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4</a:t>
            </a:r>
            <a:r>
              <a:rPr lang="en-US" sz="2000" baseline="30000" dirty="0" smtClean="0">
                <a:solidFill>
                  <a:schemeClr val="accent2"/>
                </a:solidFill>
              </a:rPr>
              <a:t>th</a:t>
            </a:r>
            <a:r>
              <a:rPr lang="en-US" sz="2000" dirty="0" smtClean="0">
                <a:solidFill>
                  <a:schemeClr val="accent2"/>
                </a:solidFill>
              </a:rPr>
              <a:t> terminal:</a:t>
            </a:r>
          </a:p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chemeClr val="accent2"/>
                </a:solidFill>
              </a:rPr>
              <a:t>UGcmdLog</a:t>
            </a:r>
            <a:r>
              <a:rPr lang="en-US" sz="2000" dirty="0" smtClean="0">
                <a:solidFill>
                  <a:schemeClr val="accent2"/>
                </a:solidFill>
              </a:rPr>
              <a:t>: </a:t>
            </a:r>
            <a:r>
              <a:rPr lang="en-US" sz="2000" b="1" dirty="0" smtClean="0">
                <a:solidFill>
                  <a:schemeClr val="accent2"/>
                </a:solidFill>
              </a:rPr>
              <a:t>Check for 60 replies in 20s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TRDGAS-M: </a:t>
            </a:r>
            <a:r>
              <a:rPr lang="en-US" sz="2000" b="1" dirty="0" smtClean="0">
                <a:solidFill>
                  <a:schemeClr val="accent2"/>
                </a:solidFill>
              </a:rPr>
              <a:t>Reset UG CMD CNT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3: </a:t>
            </a:r>
            <a:r>
              <a:rPr lang="en-US" sz="2000" dirty="0" err="1" smtClean="0">
                <a:solidFill>
                  <a:schemeClr val="accent2"/>
                </a:solidFill>
              </a:rPr>
              <a:t>Psup</a:t>
            </a:r>
            <a:r>
              <a:rPr lang="en-US" sz="2000" dirty="0" smtClean="0">
                <a:solidFill>
                  <a:schemeClr val="accent2"/>
                </a:solidFill>
              </a:rPr>
              <a:t>, </a:t>
            </a:r>
            <a:r>
              <a:rPr lang="en-US" sz="2000" dirty="0" err="1" smtClean="0">
                <a:solidFill>
                  <a:schemeClr val="accent2"/>
                </a:solidFill>
              </a:rPr>
              <a:t>Pret</a:t>
            </a:r>
            <a:r>
              <a:rPr lang="en-US" sz="2000" dirty="0" smtClean="0">
                <a:solidFill>
                  <a:schemeClr val="accent2"/>
                </a:solidFill>
              </a:rPr>
              <a:t> back to values before pumping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96, 97, 98, 99: all  </a:t>
            </a:r>
            <a:r>
              <a:rPr lang="en-US" sz="2000" dirty="0" err="1" smtClean="0">
                <a:solidFill>
                  <a:schemeClr val="accent2"/>
                </a:solidFill>
              </a:rPr>
              <a:t>MFdPs</a:t>
            </a:r>
            <a:r>
              <a:rPr lang="en-US" sz="2000" dirty="0" smtClean="0">
                <a:solidFill>
                  <a:schemeClr val="accent2"/>
                </a:solidFill>
              </a:rPr>
              <a:t> back to 0 (± 50) mbar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TRDCHD-M: DRP will turn red “bad” until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pressure stable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chemeClr val="accent2"/>
              </a:solidFill>
            </a:endParaRPr>
          </a:p>
        </p:txBody>
      </p:sp>
      <p:pic>
        <p:nvPicPr>
          <p:cNvPr id="22" name="Grafik 21" descr="TRDGAS-M_Refill1_2.png"/>
          <p:cNvPicPr>
            <a:picLocks noChangeAspect="1"/>
          </p:cNvPicPr>
          <p:nvPr/>
        </p:nvPicPr>
        <p:blipFill>
          <a:blip r:embed="rId3" cstate="print"/>
          <a:srcRect l="33257" t="54138" b="15226"/>
          <a:stretch>
            <a:fillRect/>
          </a:stretch>
        </p:blipFill>
        <p:spPr>
          <a:xfrm>
            <a:off x="4176216" y="4350405"/>
            <a:ext cx="5095578" cy="2704679"/>
          </a:xfrm>
          <a:prstGeom prst="rect">
            <a:avLst/>
          </a:prstGeom>
        </p:spPr>
      </p:pic>
      <p:pic>
        <p:nvPicPr>
          <p:cNvPr id="24" name="Grafik 23" descr="TRDGAS-M_Refill1_2.png"/>
          <p:cNvPicPr>
            <a:picLocks noChangeAspect="1"/>
          </p:cNvPicPr>
          <p:nvPr/>
        </p:nvPicPr>
        <p:blipFill>
          <a:blip r:embed="rId3" cstate="print"/>
          <a:srcRect l="66122" t="9813" b="74440"/>
          <a:stretch>
            <a:fillRect/>
          </a:stretch>
        </p:blipFill>
        <p:spPr>
          <a:xfrm>
            <a:off x="0" y="4703392"/>
            <a:ext cx="4176216" cy="2244797"/>
          </a:xfrm>
          <a:prstGeom prst="rect">
            <a:avLst/>
          </a:prstGeom>
        </p:spPr>
      </p:pic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7019925"/>
            <a:ext cx="10906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Gerade Verbindung mit Pfeil 17"/>
          <p:cNvCxnSpPr/>
          <p:nvPr/>
        </p:nvCxnSpPr>
        <p:spPr bwMode="auto">
          <a:xfrm>
            <a:off x="3672160" y="1403573"/>
            <a:ext cx="5520285" cy="41875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Gerade Verbindung mit Pfeil 19"/>
          <p:cNvCxnSpPr/>
          <p:nvPr/>
        </p:nvCxnSpPr>
        <p:spPr bwMode="auto">
          <a:xfrm>
            <a:off x="2952080" y="3707829"/>
            <a:ext cx="2376264" cy="108012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1367904" y="3347789"/>
            <a:ext cx="504056" cy="194421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7" name="Foliennummernplatzhalter 16"/>
          <p:cNvSpPr>
            <a:spLocks noGrp="1"/>
          </p:cNvSpPr>
          <p:nvPr>
            <p:ph type="sldNum" idx="12"/>
          </p:nvPr>
        </p:nvSpPr>
        <p:spPr>
          <a:xfrm>
            <a:off x="7226300" y="7020197"/>
            <a:ext cx="2346325" cy="519113"/>
          </a:xfrm>
        </p:spPr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2637808" y="179437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5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76" y="515058"/>
            <a:ext cx="3740687" cy="3628731"/>
          </a:xfrm>
          <a:prstGeom prst="rect">
            <a:avLst/>
          </a:prstGeom>
        </p:spPr>
      </p:pic>
      <p:pic>
        <p:nvPicPr>
          <p:cNvPr id="19" name="Grafik 18" descr="TRDGAS-M_refill1_4.png"/>
          <p:cNvPicPr>
            <a:picLocks noChangeAspect="1"/>
          </p:cNvPicPr>
          <p:nvPr/>
        </p:nvPicPr>
        <p:blipFill>
          <a:blip r:embed="rId3" cstate="print"/>
          <a:srcRect t="54477" r="66513" b="15565"/>
          <a:stretch>
            <a:fillRect/>
          </a:stretch>
        </p:blipFill>
        <p:spPr>
          <a:xfrm>
            <a:off x="4807775" y="3966741"/>
            <a:ext cx="3472897" cy="3592933"/>
          </a:xfrm>
          <a:prstGeom prst="rect">
            <a:avLst/>
          </a:prstGeom>
        </p:spPr>
      </p:pic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144463" y="761789"/>
            <a:ext cx="9605962" cy="566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Step </a:t>
            </a:r>
            <a:r>
              <a:rPr lang="en-US" sz="2000" dirty="0"/>
              <a:t>6</a:t>
            </a:r>
            <a:r>
              <a:rPr lang="en-US" sz="2000" dirty="0" smtClean="0"/>
              <a:t>: Heaters for Mixing </a:t>
            </a:r>
          </a:p>
          <a:p>
            <a:pPr>
              <a:spcBef>
                <a:spcPct val="50000"/>
              </a:spcBef>
            </a:pPr>
            <a:r>
              <a:rPr lang="en-US" sz="2000" u="sng" dirty="0" smtClean="0"/>
              <a:t>If Temp.PH has dropped below 35 </a:t>
            </a:r>
            <a:r>
              <a:rPr lang="en-US" sz="2000" u="sng" dirty="0" err="1" smtClean="0"/>
              <a:t>DegC</a:t>
            </a:r>
            <a:endParaRPr lang="en-US" sz="2000" u="sng" dirty="0" smtClean="0"/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Heater ON: TRDGAS-C: HEAT: [MIXING] </a:t>
            </a:r>
          </a:p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chemeClr val="accent2"/>
                </a:solidFill>
              </a:rPr>
              <a:t>UGcmdLog</a:t>
            </a:r>
            <a:r>
              <a:rPr lang="en-US" sz="2000" dirty="0" smtClean="0">
                <a:solidFill>
                  <a:schemeClr val="accent2"/>
                </a:solidFill>
              </a:rPr>
              <a:t>: </a:t>
            </a:r>
            <a:r>
              <a:rPr lang="en-US" sz="2000" b="1" dirty="0" smtClean="0">
                <a:solidFill>
                  <a:schemeClr val="accent2"/>
                </a:solidFill>
              </a:rPr>
              <a:t>Check for 9 replies in 1s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Heater OFF: </a:t>
            </a:r>
            <a:r>
              <a:rPr lang="en-US" sz="2000" dirty="0">
                <a:solidFill>
                  <a:schemeClr val="accent2"/>
                </a:solidFill>
              </a:rPr>
              <a:t>TRDGAS-C: HEAT: </a:t>
            </a:r>
            <a:r>
              <a:rPr lang="en-US" sz="2000" dirty="0" smtClean="0">
                <a:solidFill>
                  <a:schemeClr val="accent2"/>
                </a:solidFill>
              </a:rPr>
              <a:t>[OFF] 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chemeClr val="accent2"/>
                </a:solidFill>
              </a:rPr>
              <a:t>UGcmdLog</a:t>
            </a:r>
            <a:r>
              <a:rPr lang="en-US" sz="2000" dirty="0">
                <a:solidFill>
                  <a:schemeClr val="accent2"/>
                </a:solidFill>
              </a:rPr>
              <a:t>: </a:t>
            </a:r>
            <a:r>
              <a:rPr lang="en-US" sz="2000" b="1" dirty="0">
                <a:solidFill>
                  <a:schemeClr val="accent2"/>
                </a:solidFill>
              </a:rPr>
              <a:t>Check for </a:t>
            </a:r>
            <a:r>
              <a:rPr lang="en-US" sz="2000" b="1" dirty="0" smtClean="0">
                <a:solidFill>
                  <a:schemeClr val="accent2"/>
                </a:solidFill>
              </a:rPr>
              <a:t>3 </a:t>
            </a:r>
            <a:r>
              <a:rPr lang="en-US" sz="2000" b="1" dirty="0">
                <a:solidFill>
                  <a:schemeClr val="accent2"/>
                </a:solidFill>
              </a:rPr>
              <a:t>replies in 1s</a:t>
            </a: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TRDGAS-M: </a:t>
            </a:r>
            <a:r>
              <a:rPr lang="en-US" sz="2000" b="1" dirty="0" smtClean="0">
                <a:solidFill>
                  <a:schemeClr val="accent2"/>
                </a:solidFill>
              </a:rPr>
              <a:t>Reset UG CMD CNT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ON: 95: H-En PH &amp; V1 from 0 to 1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        94: Temperatures PH &amp; V1 rise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OFF: </a:t>
            </a:r>
            <a:r>
              <a:rPr lang="en-US" sz="2000" dirty="0">
                <a:solidFill>
                  <a:schemeClr val="accent2"/>
                </a:solidFill>
              </a:rPr>
              <a:t>95: H-En PH &amp; V1 from </a:t>
            </a:r>
            <a:r>
              <a:rPr lang="en-US" sz="2000" dirty="0" smtClean="0">
                <a:solidFill>
                  <a:schemeClr val="accent2"/>
                </a:solidFill>
              </a:rPr>
              <a:t>1 </a:t>
            </a:r>
            <a:r>
              <a:rPr lang="en-US" sz="2000" dirty="0">
                <a:solidFill>
                  <a:schemeClr val="accent2"/>
                </a:solidFill>
              </a:rPr>
              <a:t>to </a:t>
            </a:r>
            <a:r>
              <a:rPr lang="en-US" sz="2000" dirty="0" smtClean="0">
                <a:solidFill>
                  <a:schemeClr val="accent2"/>
                </a:solidFill>
              </a:rPr>
              <a:t>0 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         </a:t>
            </a:r>
            <a:r>
              <a:rPr lang="en-US" sz="2000" dirty="0" smtClean="0">
                <a:solidFill>
                  <a:schemeClr val="accent2"/>
                </a:solidFill>
              </a:rPr>
              <a:t>94</a:t>
            </a:r>
            <a:r>
              <a:rPr lang="en-US" sz="2000" dirty="0">
                <a:solidFill>
                  <a:schemeClr val="accent2"/>
                </a:solidFill>
              </a:rPr>
              <a:t>: Temperatures PH &amp; V1 </a:t>
            </a:r>
            <a:r>
              <a:rPr lang="en-US" sz="2000" dirty="0" smtClean="0">
                <a:solidFill>
                  <a:schemeClr val="accent2"/>
                </a:solidFill>
              </a:rPr>
              <a:t>drop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                     </a:t>
            </a:r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7019925"/>
            <a:ext cx="10906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Gerade Verbindung mit Pfeil 17"/>
          <p:cNvCxnSpPr/>
          <p:nvPr/>
        </p:nvCxnSpPr>
        <p:spPr bwMode="auto">
          <a:xfrm>
            <a:off x="5090765" y="1835621"/>
            <a:ext cx="3189907" cy="21602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Gerade Verbindung mit Pfeil 19"/>
          <p:cNvCxnSpPr/>
          <p:nvPr/>
        </p:nvCxnSpPr>
        <p:spPr bwMode="auto">
          <a:xfrm>
            <a:off x="4248224" y="4487400"/>
            <a:ext cx="1872208" cy="152468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 flipV="1">
            <a:off x="4536256" y="4679937"/>
            <a:ext cx="2007967" cy="18002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Foliennummernplatzhalter 3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2592040" y="107429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6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 bwMode="auto">
          <a:xfrm flipV="1">
            <a:off x="4788284" y="2244182"/>
            <a:ext cx="4483510" cy="45553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Gerade Verbindung mit Pfeil 22"/>
          <p:cNvCxnSpPr/>
          <p:nvPr/>
        </p:nvCxnSpPr>
        <p:spPr bwMode="auto">
          <a:xfrm>
            <a:off x="4400624" y="5402142"/>
            <a:ext cx="2871936" cy="133002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6" name="Gerade Verbindung mit Pfeil 25"/>
          <p:cNvCxnSpPr/>
          <p:nvPr/>
        </p:nvCxnSpPr>
        <p:spPr bwMode="auto">
          <a:xfrm flipV="1">
            <a:off x="4536256" y="4679937"/>
            <a:ext cx="2952328" cy="108327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841" y="1060654"/>
            <a:ext cx="4361899" cy="4231351"/>
          </a:xfrm>
          <a:prstGeom prst="rect">
            <a:avLst/>
          </a:prstGeom>
        </p:spPr>
      </p:pic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35333" y="1037509"/>
            <a:ext cx="9605962" cy="522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Step </a:t>
            </a:r>
            <a:r>
              <a:rPr lang="en-US" sz="2000" dirty="0"/>
              <a:t>7</a:t>
            </a:r>
            <a:r>
              <a:rPr lang="en-US" sz="2000" dirty="0" smtClean="0"/>
              <a:t>: Filling </a:t>
            </a:r>
            <a:r>
              <a:rPr lang="en-US" sz="2000" dirty="0"/>
              <a:t>of Mixing Vessel with </a:t>
            </a:r>
            <a:r>
              <a:rPr lang="en-US" sz="2000" dirty="0" err="1"/>
              <a:t>Xe</a:t>
            </a:r>
            <a:r>
              <a:rPr lang="en-US" sz="2000" dirty="0"/>
              <a:t> &amp; CO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There are two ways to fill the mixing vessel: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a) Use the GUI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for </a:t>
            </a:r>
            <a:r>
              <a:rPr lang="en-US" sz="2000" dirty="0" err="1" smtClean="0"/>
              <a:t>Xe</a:t>
            </a:r>
            <a:r>
              <a:rPr lang="en-US" sz="2000" dirty="0" smtClean="0"/>
              <a:t> use: 	fill buffer volume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	</a:t>
            </a:r>
            <a:r>
              <a:rPr lang="en-US" sz="2000" dirty="0" smtClean="0"/>
              <a:t>    Half Shot    </a:t>
            </a:r>
            <a:r>
              <a:rPr lang="en-US" sz="2000" dirty="0" smtClean="0">
                <a:solidFill>
                  <a:schemeClr val="accent2"/>
                </a:solidFill>
              </a:rPr>
              <a:t>{2</a:t>
            </a:r>
            <a:r>
              <a:rPr lang="en-US" sz="2000" dirty="0">
                <a:solidFill>
                  <a:schemeClr val="accent2"/>
                </a:solidFill>
              </a:rPr>
              <a:t>} </a:t>
            </a:r>
            <a:r>
              <a:rPr lang="en-US" sz="2000" dirty="0" smtClean="0">
                <a:solidFill>
                  <a:schemeClr val="accent2"/>
                </a:solidFill>
              </a:rPr>
              <a:t>[V1A] {10} [V3A]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 smtClean="0">
                <a:solidFill>
                  <a:schemeClr val="accent2"/>
                </a:solidFill>
              </a:rPr>
              <a:t>			</a:t>
            </a:r>
            <a:r>
              <a:rPr lang="en-US" sz="2000" dirty="0">
                <a:solidFill>
                  <a:schemeClr val="accent2"/>
                </a:solidFill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</a:rPr>
              <a:t>                 {60</a:t>
            </a:r>
            <a:r>
              <a:rPr lang="en-US" sz="2000" dirty="0">
                <a:solidFill>
                  <a:schemeClr val="accent2"/>
                </a:solidFill>
              </a:rPr>
              <a:t>} [V3A]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/>
              <a:t>	    Long Shot </a:t>
            </a:r>
            <a:r>
              <a:rPr lang="en-US" sz="2000" dirty="0" smtClean="0">
                <a:solidFill>
                  <a:schemeClr val="accent2"/>
                </a:solidFill>
              </a:rPr>
              <a:t>{10} </a:t>
            </a:r>
            <a:r>
              <a:rPr lang="en-US" sz="2000" dirty="0">
                <a:solidFill>
                  <a:schemeClr val="accent2"/>
                </a:solidFill>
              </a:rPr>
              <a:t>[V1A] </a:t>
            </a:r>
            <a:r>
              <a:rPr lang="en-US" sz="2000" dirty="0" smtClean="0">
                <a:solidFill>
                  <a:schemeClr val="accent2"/>
                </a:solidFill>
              </a:rPr>
              <a:t>{10</a:t>
            </a:r>
            <a:r>
              <a:rPr lang="en-US" sz="2000" dirty="0">
                <a:solidFill>
                  <a:schemeClr val="accent2"/>
                </a:solidFill>
              </a:rPr>
              <a:t>} [V3A]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				                   {60} [V3A</a:t>
            </a:r>
            <a:r>
              <a:rPr lang="en-US" sz="2000" dirty="0" smtClean="0">
                <a:solidFill>
                  <a:schemeClr val="accent2"/>
                </a:solidFill>
              </a:rPr>
              <a:t>]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 smtClean="0"/>
              <a:t>	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 smtClean="0"/>
              <a:t>	for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(Full Shot) use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 for </a:t>
            </a:r>
            <a:r>
              <a:rPr lang="en-US" sz="2000" dirty="0"/>
              <a:t>CO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(Half </a:t>
            </a:r>
            <a:r>
              <a:rPr lang="en-US" sz="2000" dirty="0"/>
              <a:t>Shot) </a:t>
            </a:r>
            <a:r>
              <a:rPr lang="en-US" sz="2000" dirty="0" smtClean="0"/>
              <a:t>use </a:t>
            </a:r>
            <a:r>
              <a:rPr lang="en-US" sz="2000" dirty="0"/>
              <a:t>c</a:t>
            </a:r>
            <a:r>
              <a:rPr lang="en-US" sz="2000" dirty="0" smtClean="0"/>
              <a:t>ommands, see next page</a:t>
            </a:r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90" y="7153636"/>
            <a:ext cx="761554" cy="35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89" y="63935"/>
            <a:ext cx="45957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Gerade Verbindung mit Pfeil 17"/>
          <p:cNvCxnSpPr/>
          <p:nvPr/>
        </p:nvCxnSpPr>
        <p:spPr bwMode="auto">
          <a:xfrm>
            <a:off x="4032200" y="2588408"/>
            <a:ext cx="2088232" cy="106376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Foliennummernplatzhalter 3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cxnSp>
        <p:nvCxnSpPr>
          <p:cNvPr id="23" name="Gerade Verbindung mit Pfeil 22"/>
          <p:cNvCxnSpPr/>
          <p:nvPr/>
        </p:nvCxnSpPr>
        <p:spPr bwMode="auto">
          <a:xfrm flipV="1">
            <a:off x="3312120" y="4150457"/>
            <a:ext cx="3024336" cy="14295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2637808" y="107429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7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70334" y="827509"/>
            <a:ext cx="9605962" cy="631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Step </a:t>
            </a:r>
            <a:r>
              <a:rPr lang="en-US" sz="1600" dirty="0"/>
              <a:t>7</a:t>
            </a:r>
            <a:r>
              <a:rPr lang="en-US" sz="1600" dirty="0" smtClean="0"/>
              <a:t>: Filling </a:t>
            </a:r>
            <a:r>
              <a:rPr lang="en-US" sz="1600" dirty="0"/>
              <a:t>of Mixing Vessel with </a:t>
            </a:r>
            <a:r>
              <a:rPr lang="en-US" sz="1600" dirty="0" err="1"/>
              <a:t>Xe</a:t>
            </a:r>
            <a:r>
              <a:rPr lang="en-US" sz="1600" dirty="0"/>
              <a:t> &amp; CO</a:t>
            </a:r>
            <a:r>
              <a:rPr lang="en-US" sz="1600" baseline="-25000" dirty="0"/>
              <a:t>2</a:t>
            </a:r>
            <a:r>
              <a:rPr lang="en-US" sz="1600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b) Send commands (BETTER TO USE THE GUI):</a:t>
            </a:r>
            <a:r>
              <a:rPr lang="en-US" sz="1600" dirty="0"/>
              <a:t>	</a:t>
            </a:r>
            <a:endParaRPr lang="en-US" sz="1600" dirty="0" smtClean="0"/>
          </a:p>
          <a:p>
            <a:pPr>
              <a:spcBef>
                <a:spcPct val="50000"/>
              </a:spcBef>
            </a:pPr>
            <a:r>
              <a:rPr lang="en-US" sz="1600" dirty="0" smtClean="0"/>
              <a:t>&gt; </a:t>
            </a:r>
            <a:r>
              <a:rPr lang="en-US" sz="1600" dirty="0" smtClean="0">
                <a:solidFill>
                  <a:schemeClr val="accent2"/>
                </a:solidFill>
              </a:rPr>
              <a:t>cd </a:t>
            </a:r>
            <a:r>
              <a:rPr lang="en-US" sz="1600" dirty="0">
                <a:solidFill>
                  <a:schemeClr val="accent2"/>
                </a:solidFill>
              </a:rPr>
              <a:t>~</a:t>
            </a:r>
            <a:r>
              <a:rPr lang="en-US" sz="1600" dirty="0" smtClean="0">
                <a:solidFill>
                  <a:schemeClr val="accent2"/>
                </a:solidFill>
              </a:rPr>
              <a:t>/RUN/COMMANDING</a:t>
            </a:r>
            <a:r>
              <a:rPr lang="en-US" sz="1600" dirty="0">
                <a:solidFill>
                  <a:schemeClr val="accent2"/>
                </a:solidFill>
              </a:rPr>
              <a:t>/TRDGAS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&gt; set-command-path </a:t>
            </a:r>
            <a:r>
              <a:rPr lang="en-US" sz="1600" dirty="0" err="1">
                <a:solidFill>
                  <a:schemeClr val="accent2"/>
                </a:solidFill>
              </a:rPr>
              <a:t>eas:hosc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feplr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 smtClean="0"/>
              <a:t>For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&gt; ./</a:t>
            </a:r>
            <a:r>
              <a:rPr lang="en-US" sz="1600" dirty="0" err="1">
                <a:solidFill>
                  <a:schemeClr val="accent2"/>
                </a:solidFill>
              </a:rPr>
              <a:t>UG_EXEC.csh</a:t>
            </a:r>
            <a:r>
              <a:rPr lang="en-US" sz="1600" dirty="0">
                <a:solidFill>
                  <a:schemeClr val="accent2"/>
                </a:solidFill>
              </a:rPr>
              <a:t> A </a:t>
            </a:r>
            <a:r>
              <a:rPr lang="en-US" sz="1600" dirty="0" smtClean="0">
                <a:solidFill>
                  <a:schemeClr val="accent2"/>
                </a:solidFill>
              </a:rPr>
              <a:t>HSHC_20S      </a:t>
            </a:r>
            <a:r>
              <a:rPr lang="en-US" sz="1600" dirty="0" smtClean="0"/>
              <a:t>(half shot)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 smtClean="0"/>
              <a:t>Only for completeness, only needed if there is no GUI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&gt; ./</a:t>
            </a:r>
            <a:r>
              <a:rPr lang="en-US" sz="1600" dirty="0" err="1">
                <a:solidFill>
                  <a:schemeClr val="accent2"/>
                </a:solidFill>
              </a:rPr>
              <a:t>UG_EXEC.csh</a:t>
            </a:r>
            <a:r>
              <a:rPr lang="en-US" sz="1600" dirty="0">
                <a:solidFill>
                  <a:schemeClr val="accent2"/>
                </a:solidFill>
              </a:rPr>
              <a:t> A </a:t>
            </a:r>
            <a:r>
              <a:rPr lang="en-US" sz="1600" dirty="0" smtClean="0">
                <a:solidFill>
                  <a:schemeClr val="accent2"/>
                </a:solidFill>
              </a:rPr>
              <a:t>1SHC_60S       </a:t>
            </a:r>
            <a:r>
              <a:rPr lang="en-US" sz="1600" dirty="0" smtClean="0"/>
              <a:t>(full shot)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3600C4"/>
                </a:solidFill>
              </a:rPr>
              <a:t>&gt; ./</a:t>
            </a:r>
            <a:r>
              <a:rPr lang="en-US" sz="1600" dirty="0" err="1" smtClean="0">
                <a:solidFill>
                  <a:srgbClr val="3600C4"/>
                </a:solidFill>
              </a:rPr>
              <a:t>UG_EXEC.csh</a:t>
            </a:r>
            <a:r>
              <a:rPr lang="en-US" sz="1600" dirty="0" smtClean="0">
                <a:solidFill>
                  <a:srgbClr val="3600C4"/>
                </a:solidFill>
              </a:rPr>
              <a:t> A OV1B_2S  </a:t>
            </a:r>
            <a:r>
              <a:rPr lang="en-US" sz="1600" dirty="0" smtClean="0"/>
              <a:t>(open first valve for 2 s)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3600C4"/>
                </a:solidFill>
              </a:rPr>
              <a:t>&gt; ./</a:t>
            </a:r>
            <a:r>
              <a:rPr lang="en-US" sz="1600" dirty="0" err="1">
                <a:solidFill>
                  <a:srgbClr val="3600C4"/>
                </a:solidFill>
              </a:rPr>
              <a:t>UG_EXEC.csh</a:t>
            </a:r>
            <a:r>
              <a:rPr lang="en-US" sz="1600" dirty="0">
                <a:solidFill>
                  <a:srgbClr val="3600C4"/>
                </a:solidFill>
              </a:rPr>
              <a:t> A </a:t>
            </a:r>
            <a:r>
              <a:rPr lang="en-US" sz="1600" dirty="0" smtClean="0">
                <a:solidFill>
                  <a:srgbClr val="3600C4"/>
                </a:solidFill>
              </a:rPr>
              <a:t>OV2B_2S  </a:t>
            </a:r>
            <a:r>
              <a:rPr lang="en-US" sz="1600" dirty="0" smtClean="0"/>
              <a:t>(open second valve for 2 s)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3600C4"/>
                </a:solidFill>
              </a:rPr>
              <a:t>&gt; ./</a:t>
            </a:r>
            <a:r>
              <a:rPr lang="en-US" sz="1600" dirty="0" err="1">
                <a:solidFill>
                  <a:srgbClr val="3600C4"/>
                </a:solidFill>
              </a:rPr>
              <a:t>UG_EXEC.csh</a:t>
            </a:r>
            <a:r>
              <a:rPr lang="en-US" sz="1600" dirty="0">
                <a:solidFill>
                  <a:srgbClr val="3600C4"/>
                </a:solidFill>
              </a:rPr>
              <a:t> A </a:t>
            </a:r>
            <a:r>
              <a:rPr lang="en-US" sz="1600" dirty="0" smtClean="0">
                <a:solidFill>
                  <a:srgbClr val="3600C4"/>
                </a:solidFill>
              </a:rPr>
              <a:t>OV3B_60S  </a:t>
            </a:r>
            <a:r>
              <a:rPr lang="en-US" sz="1600" dirty="0" smtClean="0"/>
              <a:t>(open third valve for 60 s)</a:t>
            </a:r>
          </a:p>
          <a:p>
            <a:pPr>
              <a:spcBef>
                <a:spcPct val="50000"/>
              </a:spcBef>
            </a:pPr>
            <a:endParaRPr lang="en-US" sz="1600" dirty="0" smtClean="0"/>
          </a:p>
          <a:p>
            <a:pPr>
              <a:spcBef>
                <a:spcPct val="50000"/>
              </a:spcBef>
            </a:pPr>
            <a:r>
              <a:rPr lang="en-US" sz="1600" dirty="0" smtClean="0"/>
              <a:t>For </a:t>
            </a:r>
            <a:r>
              <a:rPr lang="en-US" sz="1600" dirty="0" err="1" smtClean="0"/>
              <a:t>Xe</a:t>
            </a:r>
            <a:r>
              <a:rPr lang="en-US" sz="1600" dirty="0" smtClean="0"/>
              <a:t> (remember, the second valve is stuck </a:t>
            </a:r>
            <a:r>
              <a:rPr lang="en-US" sz="1600" dirty="0" err="1" smtClean="0"/>
              <a:t>open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b="1" dirty="0" err="1" smtClean="0">
                <a:solidFill>
                  <a:srgbClr val="FF0000"/>
                </a:solidFill>
                <a:sym typeface="Wingdings"/>
              </a:rPr>
              <a:t>d</a:t>
            </a:r>
            <a:r>
              <a:rPr lang="en-US" sz="1600" b="1" dirty="0" err="1" smtClean="0">
                <a:solidFill>
                  <a:srgbClr val="FF0000"/>
                </a:solidFill>
              </a:rPr>
              <a:t>on’t</a:t>
            </a:r>
            <a:r>
              <a:rPr lang="en-US" sz="1600" b="1" dirty="0" smtClean="0">
                <a:solidFill>
                  <a:srgbClr val="FF0000"/>
                </a:solidFill>
              </a:rPr>
              <a:t> touch it! </a:t>
            </a:r>
            <a:r>
              <a:rPr lang="en-US" sz="1600" b="1" dirty="0">
                <a:solidFill>
                  <a:srgbClr val="FF0000"/>
                </a:solidFill>
              </a:rPr>
              <a:t>U</a:t>
            </a:r>
            <a:r>
              <a:rPr lang="en-US" sz="1600" b="1" dirty="0" smtClean="0">
                <a:solidFill>
                  <a:srgbClr val="FF0000"/>
                </a:solidFill>
              </a:rPr>
              <a:t>se the GUI!</a:t>
            </a:r>
            <a:r>
              <a:rPr lang="en-US" sz="1600" dirty="0" smtClean="0"/>
              <a:t>):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&gt; ./</a:t>
            </a:r>
            <a:r>
              <a:rPr lang="en-US" sz="1600" dirty="0" err="1">
                <a:solidFill>
                  <a:schemeClr val="accent2"/>
                </a:solidFill>
              </a:rPr>
              <a:t>UG_EXEC.csh</a:t>
            </a:r>
            <a:r>
              <a:rPr lang="en-US" sz="1600" dirty="0">
                <a:solidFill>
                  <a:schemeClr val="accent2"/>
                </a:solidFill>
              </a:rPr>
              <a:t> A </a:t>
            </a:r>
            <a:r>
              <a:rPr lang="en-US" sz="1600" dirty="0" smtClean="0">
                <a:solidFill>
                  <a:schemeClr val="accent2"/>
                </a:solidFill>
              </a:rPr>
              <a:t>OV1A_2S  </a:t>
            </a:r>
            <a:r>
              <a:rPr lang="en-US" sz="1600" dirty="0" smtClean="0"/>
              <a:t>(open first valve for 2 s)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&gt; .</a:t>
            </a:r>
            <a:r>
              <a:rPr lang="en-US" sz="1600" dirty="0">
                <a:solidFill>
                  <a:schemeClr val="accent2"/>
                </a:solidFill>
              </a:rPr>
              <a:t>/</a:t>
            </a:r>
            <a:r>
              <a:rPr lang="en-US" sz="1600" dirty="0" err="1">
                <a:solidFill>
                  <a:schemeClr val="accent2"/>
                </a:solidFill>
              </a:rPr>
              <a:t>UG_EXEC.csh</a:t>
            </a:r>
            <a:r>
              <a:rPr lang="en-US" sz="1600" dirty="0">
                <a:solidFill>
                  <a:schemeClr val="accent2"/>
                </a:solidFill>
              </a:rPr>
              <a:t> A </a:t>
            </a:r>
            <a:r>
              <a:rPr lang="en-US" sz="1600" dirty="0" smtClean="0">
                <a:solidFill>
                  <a:schemeClr val="accent2"/>
                </a:solidFill>
              </a:rPr>
              <a:t>OV3A_3S  </a:t>
            </a:r>
            <a:r>
              <a:rPr lang="en-US" sz="1600" dirty="0" smtClean="0">
                <a:solidFill>
                  <a:srgbClr val="000000"/>
                </a:solidFill>
              </a:rPr>
              <a:t>(open third valve for 3 s)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&gt; .</a:t>
            </a:r>
            <a:r>
              <a:rPr lang="en-US" sz="1600" dirty="0">
                <a:solidFill>
                  <a:schemeClr val="accent2"/>
                </a:solidFill>
              </a:rPr>
              <a:t>/</a:t>
            </a:r>
            <a:r>
              <a:rPr lang="en-US" sz="1600" dirty="0" err="1">
                <a:solidFill>
                  <a:schemeClr val="accent2"/>
                </a:solidFill>
              </a:rPr>
              <a:t>UG_EXEC.csh</a:t>
            </a:r>
            <a:r>
              <a:rPr lang="en-US" sz="1600" dirty="0">
                <a:solidFill>
                  <a:schemeClr val="accent2"/>
                </a:solidFill>
              </a:rPr>
              <a:t> A </a:t>
            </a:r>
            <a:r>
              <a:rPr lang="en-US" sz="1600" dirty="0" smtClean="0">
                <a:solidFill>
                  <a:schemeClr val="accent2"/>
                </a:solidFill>
              </a:rPr>
              <a:t>OV3A_10S  </a:t>
            </a:r>
            <a:r>
              <a:rPr lang="en-US" sz="1600" dirty="0" smtClean="0">
                <a:solidFill>
                  <a:srgbClr val="000000"/>
                </a:solidFill>
              </a:rPr>
              <a:t>(open third valve for 10 s) </a:t>
            </a:r>
            <a:r>
              <a:rPr lang="en-US" sz="1600" dirty="0" smtClean="0">
                <a:solidFill>
                  <a:schemeClr val="accent2"/>
                </a:solidFill>
              </a:rPr>
              <a:t>                        	</a:t>
            </a:r>
            <a:r>
              <a:rPr lang="en-US" sz="1600" dirty="0"/>
              <a:t>	</a:t>
            </a:r>
            <a:r>
              <a:rPr lang="en-US" sz="1600" dirty="0" smtClean="0">
                <a:solidFill>
                  <a:schemeClr val="accent2"/>
                </a:solidFill>
              </a:rPr>
              <a:t>	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&gt; .</a:t>
            </a:r>
            <a:r>
              <a:rPr lang="en-US" sz="1600" dirty="0">
                <a:solidFill>
                  <a:schemeClr val="accent2"/>
                </a:solidFill>
              </a:rPr>
              <a:t>/</a:t>
            </a:r>
            <a:r>
              <a:rPr lang="en-US" sz="1600" dirty="0" err="1">
                <a:solidFill>
                  <a:schemeClr val="accent2"/>
                </a:solidFill>
              </a:rPr>
              <a:t>UG_EXEC.csh</a:t>
            </a:r>
            <a:r>
              <a:rPr lang="en-US" sz="1600" dirty="0">
                <a:solidFill>
                  <a:schemeClr val="accent2"/>
                </a:solidFill>
              </a:rPr>
              <a:t> A </a:t>
            </a:r>
            <a:r>
              <a:rPr lang="en-US" sz="1600" dirty="0" smtClean="0">
                <a:solidFill>
                  <a:schemeClr val="accent2"/>
                </a:solidFill>
              </a:rPr>
              <a:t>OV3A_60S  </a:t>
            </a:r>
            <a:r>
              <a:rPr lang="en-US" sz="1600" dirty="0" smtClean="0">
                <a:solidFill>
                  <a:srgbClr val="000000"/>
                </a:solidFill>
              </a:rPr>
              <a:t>(open third valve for 60 s)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With Xenon we usually start with a shot of 2--3-60, and then continue with shots of 2--60, until the end.  </a:t>
            </a:r>
            <a:endParaRPr lang="en-US" sz="1600" dirty="0"/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378" y="7163594"/>
            <a:ext cx="761554" cy="35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89" y="63935"/>
            <a:ext cx="45957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oliennummernplatzhalter 3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2637808" y="107429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TRD Gas Refill – Step 7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31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163594"/>
            <a:ext cx="780233" cy="36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5" name="Text Box 1"/>
          <p:cNvSpPr txBox="1">
            <a:spLocks noChangeArrowheads="1"/>
          </p:cNvSpPr>
          <p:nvPr/>
        </p:nvSpPr>
        <p:spPr bwMode="auto">
          <a:xfrm>
            <a:off x="2159992" y="179437"/>
            <a:ext cx="5400600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- Preparation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4463" y="1075717"/>
            <a:ext cx="9936162" cy="440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For each Gas Refill a log file has to be created and filled in by hand.</a:t>
            </a:r>
          </a:p>
          <a:p>
            <a:pPr marL="0" lvl="1" indent="0">
              <a:spcBef>
                <a:spcPts val="1400"/>
              </a:spcBef>
            </a:pPr>
            <a:r>
              <a:rPr lang="en-US" sz="2000" dirty="0" smtClean="0"/>
              <a:t>The log files are stored in </a:t>
            </a:r>
            <a:r>
              <a:rPr lang="en-US" sz="2000" dirty="0" smtClean="0">
                <a:solidFill>
                  <a:schemeClr val="accent2"/>
                </a:solidFill>
              </a:rPr>
              <a:t>~/</a:t>
            </a:r>
            <a:r>
              <a:rPr lang="en-US" sz="2000" dirty="0" err="1" smtClean="0">
                <a:solidFill>
                  <a:schemeClr val="accent2"/>
                </a:solidFill>
              </a:rPr>
              <a:t>Gas_Refills</a:t>
            </a:r>
            <a:endParaRPr lang="en-US" sz="2000" dirty="0"/>
          </a:p>
          <a:p>
            <a:pPr>
              <a:spcBef>
                <a:spcPts val="1400"/>
              </a:spcBef>
            </a:pPr>
            <a:r>
              <a:rPr lang="en-US" sz="2000" dirty="0" smtClean="0"/>
              <a:t>Create a new directory with name: </a:t>
            </a:r>
            <a:r>
              <a:rPr lang="en-US" sz="2000" dirty="0" err="1" smtClean="0"/>
              <a:t>yyyy_mm_dd</a:t>
            </a:r>
            <a:r>
              <a:rPr lang="en-US" sz="2000" dirty="0" smtClean="0"/>
              <a:t>, e.g.</a:t>
            </a:r>
          </a:p>
          <a:p>
            <a:pPr>
              <a:spcBef>
                <a:spcPts val="1400"/>
              </a:spcBef>
            </a:pPr>
            <a:r>
              <a:rPr lang="en-US" sz="2000" dirty="0">
                <a:solidFill>
                  <a:schemeClr val="accent2"/>
                </a:solidFill>
              </a:rPr>
              <a:t>trd@pcpoc25 </a:t>
            </a:r>
            <a:r>
              <a:rPr lang="en-US" sz="2000" dirty="0" err="1">
                <a:solidFill>
                  <a:schemeClr val="accent2"/>
                </a:solidFill>
              </a:rPr>
              <a:t>Gas_Refills</a:t>
            </a:r>
            <a:r>
              <a:rPr lang="en-US" sz="2000" dirty="0" smtClean="0">
                <a:solidFill>
                  <a:schemeClr val="accent2"/>
                </a:solidFill>
              </a:rPr>
              <a:t>$ </a:t>
            </a:r>
            <a:r>
              <a:rPr lang="en-US" sz="2000" dirty="0" err="1" smtClean="0">
                <a:solidFill>
                  <a:schemeClr val="accent2"/>
                </a:solidFill>
              </a:rPr>
              <a:t>mkdir</a:t>
            </a:r>
            <a:r>
              <a:rPr lang="en-US" sz="2000" dirty="0" smtClean="0">
                <a:solidFill>
                  <a:schemeClr val="accent2"/>
                </a:solidFill>
              </a:rPr>
              <a:t> 2013_01_23</a:t>
            </a:r>
            <a:endParaRPr lang="en-US" sz="2000" dirty="0" smtClean="0"/>
          </a:p>
          <a:p>
            <a:pPr>
              <a:spcBef>
                <a:spcPts val="1400"/>
              </a:spcBef>
            </a:pPr>
            <a:r>
              <a:rPr lang="en-US" sz="2000" dirty="0">
                <a:solidFill>
                  <a:schemeClr val="accent2"/>
                </a:solidFill>
              </a:rPr>
              <a:t>trd@pcpoc25 </a:t>
            </a:r>
            <a:r>
              <a:rPr lang="en-US" sz="2000" dirty="0" err="1">
                <a:solidFill>
                  <a:schemeClr val="accent2"/>
                </a:solidFill>
              </a:rPr>
              <a:t>Gas_Refills</a:t>
            </a:r>
            <a:r>
              <a:rPr lang="en-US" sz="2000" dirty="0">
                <a:solidFill>
                  <a:schemeClr val="accent2"/>
                </a:solidFill>
              </a:rPr>
              <a:t>$ </a:t>
            </a:r>
            <a:r>
              <a:rPr lang="en-US" sz="2000" dirty="0" smtClean="0">
                <a:solidFill>
                  <a:schemeClr val="accent2"/>
                </a:solidFill>
              </a:rPr>
              <a:t>cd 2013_01_23</a:t>
            </a:r>
            <a:endParaRPr lang="en-US" sz="2000" dirty="0" smtClean="0"/>
          </a:p>
          <a:p>
            <a:pPr>
              <a:spcBef>
                <a:spcPts val="1400"/>
              </a:spcBef>
            </a:pPr>
            <a:r>
              <a:rPr lang="en-US" sz="2000" dirty="0" smtClean="0"/>
              <a:t>Follow </a:t>
            </a:r>
            <a:r>
              <a:rPr lang="en-US" sz="2000" b="1" u="sng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file"/>
              </a:rPr>
              <a:t>instructions of automated worksheet </a:t>
            </a:r>
            <a:r>
              <a:rPr lang="en-US" sz="2000" dirty="0" smtClean="0"/>
              <a:t>for TRD Gas Refill</a:t>
            </a:r>
          </a:p>
          <a:p>
            <a:pPr>
              <a:spcBef>
                <a:spcPts val="1400"/>
              </a:spcBef>
            </a:pPr>
            <a:r>
              <a:rPr lang="en-US" sz="2000" dirty="0" smtClean="0"/>
              <a:t>(still separate in the moment, calculation by hand described on pages 5-11, continue on </a:t>
            </a:r>
            <a:r>
              <a:rPr lang="en-US" sz="2000" b="1" u="sng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page 12</a:t>
            </a:r>
            <a:r>
              <a:rPr lang="en-US" sz="2000" dirty="0" smtClean="0"/>
              <a:t>!)</a:t>
            </a:r>
          </a:p>
          <a:p>
            <a:pPr>
              <a:spcBef>
                <a:spcPts val="1400"/>
              </a:spcBef>
            </a:pPr>
            <a:endParaRPr lang="en-US" sz="2000" dirty="0"/>
          </a:p>
          <a:p>
            <a:pPr>
              <a:spcBef>
                <a:spcPts val="1400"/>
              </a:spcBef>
            </a:pPr>
            <a:r>
              <a:rPr lang="en-US" sz="2000" dirty="0" smtClean="0"/>
              <a:t>Take care, not to change the number of lines by adding or deleting text.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94" y="718318"/>
            <a:ext cx="3596969" cy="3489315"/>
          </a:xfrm>
          <a:prstGeom prst="rect">
            <a:avLst/>
          </a:prstGeom>
        </p:spPr>
      </p:pic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71760" y="862830"/>
            <a:ext cx="9605962" cy="478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Step </a:t>
            </a:r>
            <a:r>
              <a:rPr lang="en-US" sz="2000" dirty="0"/>
              <a:t>7</a:t>
            </a:r>
            <a:r>
              <a:rPr lang="en-US" sz="2000" dirty="0" smtClean="0"/>
              <a:t>: Filling </a:t>
            </a:r>
            <a:r>
              <a:rPr lang="en-US" sz="2000" dirty="0"/>
              <a:t>of Mixing Vessel with </a:t>
            </a:r>
            <a:r>
              <a:rPr lang="en-US" sz="2000" dirty="0" err="1"/>
              <a:t>Xe</a:t>
            </a:r>
            <a:r>
              <a:rPr lang="en-US" sz="2000" dirty="0"/>
              <a:t> &amp; CO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Using the GUI:</a:t>
            </a:r>
          </a:p>
          <a:p>
            <a:pPr marL="457200" indent="-457200">
              <a:spcBef>
                <a:spcPct val="50000"/>
              </a:spcBef>
              <a:buAutoNum type="alphaLcParenR"/>
            </a:pPr>
            <a:r>
              <a:rPr lang="en-US" sz="2000" dirty="0" smtClean="0"/>
              <a:t>Start with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: 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	</a:t>
            </a:r>
            <a:r>
              <a:rPr lang="en-US" sz="2000" dirty="0" smtClean="0"/>
              <a:t>1 Shot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 err="1" smtClean="0"/>
              <a:t>Pmix</a:t>
            </a:r>
            <a:r>
              <a:rPr lang="en-US" sz="2000" dirty="0" smtClean="0"/>
              <a:t> increases from value  before mixing till 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desired value. </a:t>
            </a:r>
            <a:r>
              <a:rPr lang="en-US" sz="2000" dirty="0" smtClean="0">
                <a:solidFill>
                  <a:srgbClr val="FF0000"/>
                </a:solidFill>
              </a:rPr>
              <a:t>Example 23</a:t>
            </a:r>
            <a:r>
              <a:rPr lang="en-US" sz="2000" baseline="30000" dirty="0" smtClean="0">
                <a:solidFill>
                  <a:srgbClr val="FF0000"/>
                </a:solidFill>
              </a:rPr>
              <a:t>rd</a:t>
            </a:r>
            <a:r>
              <a:rPr lang="en-US" sz="2000" dirty="0" smtClean="0">
                <a:solidFill>
                  <a:srgbClr val="FF0000"/>
                </a:solidFill>
              </a:rPr>
              <a:t> January 2013: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 </a:t>
            </a:r>
            <a:r>
              <a:rPr lang="en-US" sz="2000" dirty="0">
                <a:solidFill>
                  <a:schemeClr val="accent2"/>
                </a:solidFill>
              </a:rPr>
              <a:t>TRDGAS-M: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  2: </a:t>
            </a:r>
            <a:r>
              <a:rPr lang="en-US" sz="2000" dirty="0" err="1">
                <a:solidFill>
                  <a:schemeClr val="accent2"/>
                </a:solidFill>
              </a:rPr>
              <a:t>Pmix</a:t>
            </a:r>
            <a:r>
              <a:rPr lang="en-US" sz="2000" dirty="0">
                <a:solidFill>
                  <a:schemeClr val="accent2"/>
                </a:solidFill>
              </a:rPr>
              <a:t> increase from 1 bar </a:t>
            </a:r>
            <a:r>
              <a:rPr lang="en-US" sz="2000" dirty="0" smtClean="0">
                <a:solidFill>
                  <a:schemeClr val="accent2"/>
                </a:solidFill>
              </a:rPr>
              <a:t>to 1.8 bar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92: </a:t>
            </a:r>
            <a:r>
              <a:rPr lang="en-US" sz="2000" dirty="0" smtClean="0">
                <a:solidFill>
                  <a:schemeClr val="accent2"/>
                </a:solidFill>
              </a:rPr>
              <a:t>PDS-UGPD </a:t>
            </a:r>
            <a:r>
              <a:rPr lang="en-US" sz="2000" dirty="0">
                <a:solidFill>
                  <a:schemeClr val="accent2"/>
                </a:solidFill>
              </a:rPr>
              <a:t>at 1.5 </a:t>
            </a:r>
            <a:r>
              <a:rPr lang="en-US" sz="2000" dirty="0" smtClean="0">
                <a:solidFill>
                  <a:schemeClr val="accent2"/>
                </a:solidFill>
              </a:rPr>
              <a:t>A (only read every 5 min) 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 smtClean="0"/>
              <a:t>		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				</a:t>
            </a:r>
            <a:endParaRPr lang="en-US" sz="2000" dirty="0"/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7207080"/>
            <a:ext cx="686287" cy="31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Gerade Verbindung mit Pfeil 17"/>
          <p:cNvCxnSpPr/>
          <p:nvPr/>
        </p:nvCxnSpPr>
        <p:spPr bwMode="auto">
          <a:xfrm>
            <a:off x="2448024" y="2321334"/>
            <a:ext cx="4392488" cy="81043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Foliennummernplatzhalter 3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2637808" y="179437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7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0" t="8571" r="33709" b="76191"/>
          <a:stretch/>
        </p:blipFill>
        <p:spPr>
          <a:xfrm>
            <a:off x="5645155" y="4355901"/>
            <a:ext cx="4320480" cy="2304256"/>
          </a:xfrm>
          <a:prstGeom prst="rect">
            <a:avLst/>
          </a:prstGeom>
        </p:spPr>
      </p:pic>
      <p:pic>
        <p:nvPicPr>
          <p:cNvPr id="13" name="Grafik 12" descr="TRDGAS-M_Refill1_5.png"/>
          <p:cNvPicPr>
            <a:picLocks noChangeAspect="1"/>
          </p:cNvPicPr>
          <p:nvPr/>
        </p:nvPicPr>
        <p:blipFill>
          <a:blip r:embed="rId7" cstate="print"/>
          <a:srcRect l="32865" t="39589" r="32865" b="45341"/>
          <a:stretch>
            <a:fillRect/>
          </a:stretch>
        </p:blipFill>
        <p:spPr>
          <a:xfrm>
            <a:off x="162217" y="4799511"/>
            <a:ext cx="3941991" cy="2004662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 bwMode="auto">
          <a:xfrm>
            <a:off x="3024088" y="4283893"/>
            <a:ext cx="3499595" cy="136815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4320232" y="4283893"/>
            <a:ext cx="3024336" cy="115101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2" name="Gerade Verbindung mit Pfeil 21"/>
          <p:cNvCxnSpPr/>
          <p:nvPr/>
        </p:nvCxnSpPr>
        <p:spPr bwMode="auto">
          <a:xfrm flipH="1">
            <a:off x="2340012" y="4643933"/>
            <a:ext cx="108012" cy="100811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672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0" t="8571" r="33709" b="76191"/>
          <a:stretch/>
        </p:blipFill>
        <p:spPr>
          <a:xfrm>
            <a:off x="4860405" y="4093133"/>
            <a:ext cx="5014463" cy="2674380"/>
          </a:xfrm>
          <a:prstGeom prst="rect">
            <a:avLst/>
          </a:prstGeom>
        </p:spPr>
      </p:pic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8756" y="827509"/>
            <a:ext cx="9965507" cy="369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CO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 mixing: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Repeat Step 7a) until </a:t>
            </a:r>
            <a:r>
              <a:rPr lang="en-US" sz="2400" dirty="0" err="1" smtClean="0">
                <a:solidFill>
                  <a:schemeClr val="accent2"/>
                </a:solidFill>
              </a:rPr>
              <a:t>Pmix</a:t>
            </a:r>
            <a:r>
              <a:rPr lang="en-US" sz="2400" dirty="0" smtClean="0">
                <a:solidFill>
                  <a:schemeClr val="accent2"/>
                </a:solidFill>
              </a:rPr>
              <a:t> at desired value and document steps in log file: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Example 23</a:t>
            </a:r>
            <a:r>
              <a:rPr lang="en-US" sz="2400" baseline="30000" dirty="0">
                <a:solidFill>
                  <a:srgbClr val="FF0000"/>
                </a:solidFill>
              </a:rPr>
              <a:t>rd</a:t>
            </a:r>
            <a:r>
              <a:rPr lang="en-US" sz="2400" dirty="0">
                <a:solidFill>
                  <a:srgbClr val="FF0000"/>
                </a:solidFill>
              </a:rPr>
              <a:t> January </a:t>
            </a:r>
            <a:r>
              <a:rPr lang="en-US" sz="2400" dirty="0" smtClean="0">
                <a:solidFill>
                  <a:srgbClr val="FF0000"/>
                </a:solidFill>
              </a:rPr>
              <a:t>2013: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Pmix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CO2</a:t>
            </a:r>
            <a:r>
              <a:rPr lang="en-US" sz="2400" dirty="0" smtClean="0">
                <a:solidFill>
                  <a:schemeClr val="accent2"/>
                </a:solidFill>
              </a:rPr>
              <a:t> = 3.5 bar after 5 times 1 Shot CO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TRDGAS-M</a:t>
            </a:r>
            <a:r>
              <a:rPr lang="en-US" sz="2000" dirty="0">
                <a:solidFill>
                  <a:schemeClr val="accent2"/>
                </a:solidFill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  2: </a:t>
            </a:r>
            <a:r>
              <a:rPr lang="en-US" sz="2000" dirty="0" err="1">
                <a:solidFill>
                  <a:schemeClr val="accent2"/>
                </a:solidFill>
              </a:rPr>
              <a:t>Pmix</a:t>
            </a:r>
            <a:r>
              <a:rPr lang="en-US" sz="2000" dirty="0">
                <a:solidFill>
                  <a:schemeClr val="accent2"/>
                </a:solidFill>
              </a:rPr>
              <a:t> increase from </a:t>
            </a:r>
            <a:r>
              <a:rPr lang="en-US" sz="2000" dirty="0" smtClean="0">
                <a:solidFill>
                  <a:schemeClr val="accent2"/>
                </a:solidFill>
              </a:rPr>
              <a:t>1.8 </a:t>
            </a:r>
            <a:r>
              <a:rPr lang="en-US" sz="2000" dirty="0">
                <a:solidFill>
                  <a:schemeClr val="accent2"/>
                </a:solidFill>
              </a:rPr>
              <a:t>bar to </a:t>
            </a:r>
            <a:r>
              <a:rPr lang="en-US" sz="2000" dirty="0" smtClean="0">
                <a:solidFill>
                  <a:schemeClr val="accent2"/>
                </a:solidFill>
              </a:rPr>
              <a:t>3.5 </a:t>
            </a:r>
            <a:r>
              <a:rPr lang="en-US" sz="2000" dirty="0">
                <a:solidFill>
                  <a:schemeClr val="accent2"/>
                </a:solidFill>
              </a:rPr>
              <a:t>bar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92: PDS-UGPD at 1.5 A </a:t>
            </a:r>
            <a:endParaRPr lang="en-US" sz="2000" dirty="0"/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7075174"/>
            <a:ext cx="971253" cy="44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504770" cy="68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Gerade Verbindung mit Pfeil 15"/>
          <p:cNvCxnSpPr/>
          <p:nvPr/>
        </p:nvCxnSpPr>
        <p:spPr bwMode="auto">
          <a:xfrm>
            <a:off x="4834052" y="3851845"/>
            <a:ext cx="2726540" cy="66925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Foliennummernplatzhalter 3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2637808" y="179437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7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94" y="718318"/>
            <a:ext cx="3596969" cy="3489315"/>
          </a:xfrm>
          <a:prstGeom prst="rect">
            <a:avLst/>
          </a:prstGeom>
        </p:spPr>
      </p:pic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116183" y="644097"/>
            <a:ext cx="5860233" cy="724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Step </a:t>
            </a:r>
            <a:r>
              <a:rPr lang="en-US" sz="2400" dirty="0"/>
              <a:t>7</a:t>
            </a:r>
            <a:r>
              <a:rPr lang="en-US" sz="2400" dirty="0" smtClean="0"/>
              <a:t>: b) Filling </a:t>
            </a:r>
            <a:r>
              <a:rPr lang="en-US" sz="2400" dirty="0"/>
              <a:t>of Mixing Vessel with </a:t>
            </a:r>
            <a:r>
              <a:rPr lang="en-US" sz="2400" dirty="0" err="1" smtClean="0"/>
              <a:t>Xe</a:t>
            </a: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1600" dirty="0" smtClean="0"/>
              <a:t>(Vessel </a:t>
            </a:r>
            <a:r>
              <a:rPr lang="en-US" sz="1600" dirty="0"/>
              <a:t>valves see p. </a:t>
            </a:r>
            <a:r>
              <a:rPr lang="en-US" sz="1600" dirty="0" smtClean="0"/>
              <a:t>75-76</a:t>
            </a:r>
            <a:r>
              <a:rPr lang="en-US" sz="1600" dirty="0"/>
              <a:t>, TRD-ACC-TAS-</a:t>
            </a:r>
            <a:r>
              <a:rPr lang="en-US" sz="1600" dirty="0" err="1"/>
              <a:t>Shifterguide</a:t>
            </a:r>
            <a:r>
              <a:rPr lang="en-US" sz="1600" dirty="0"/>
              <a:t>) 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Using the GUI :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Use only valve V1A and V3A due to the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problem of valve V2A (stuck open)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1</a:t>
            </a:r>
            <a:r>
              <a:rPr lang="en-US" sz="2000" baseline="30000" dirty="0" smtClean="0">
                <a:solidFill>
                  <a:schemeClr val="accent2"/>
                </a:solidFill>
              </a:rPr>
              <a:t>st</a:t>
            </a:r>
            <a:r>
              <a:rPr lang="en-US" sz="2000" dirty="0" smtClean="0">
                <a:solidFill>
                  <a:schemeClr val="accent2"/>
                </a:solidFill>
              </a:rPr>
              <a:t> step: Open V1A for </a:t>
            </a:r>
            <a:r>
              <a:rPr lang="en-US" sz="2000" dirty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s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2</a:t>
            </a:r>
            <a:r>
              <a:rPr lang="en-US" sz="2000" baseline="30000" dirty="0" smtClean="0">
                <a:solidFill>
                  <a:schemeClr val="accent2"/>
                </a:solidFill>
              </a:rPr>
              <a:t>nd</a:t>
            </a:r>
            <a:r>
              <a:rPr lang="en-US" sz="2000" dirty="0" smtClean="0">
                <a:solidFill>
                  <a:schemeClr val="accent2"/>
                </a:solidFill>
              </a:rPr>
              <a:t> step: Open V3A for 10s and then for 60 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For bigger steps (cold case), open V1A for 10 s and V3A for 10s followed by 60s.</a:t>
            </a:r>
          </a:p>
          <a:p>
            <a:pPr>
              <a:spcBef>
                <a:spcPct val="50000"/>
              </a:spcBef>
            </a:pPr>
            <a:r>
              <a:rPr lang="en-US" sz="2000" dirty="0" err="1" smtClean="0"/>
              <a:t>Pmix</a:t>
            </a:r>
            <a:r>
              <a:rPr lang="en-US" sz="2000" dirty="0" smtClean="0"/>
              <a:t> increases from value  before mixing till 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desired value. </a:t>
            </a:r>
            <a:r>
              <a:rPr lang="en-US" sz="2000" b="1" dirty="0" smtClean="0">
                <a:solidFill>
                  <a:srgbClr val="FF0000"/>
                </a:solidFill>
              </a:rPr>
              <a:t>DO NOT EXCEED 14 bar!!!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Example 23</a:t>
            </a:r>
            <a:r>
              <a:rPr lang="en-US" sz="2000" baseline="30000" dirty="0" smtClean="0">
                <a:solidFill>
                  <a:srgbClr val="FF0000"/>
                </a:solidFill>
              </a:rPr>
              <a:t>rd</a:t>
            </a:r>
            <a:r>
              <a:rPr lang="en-US" sz="2000" dirty="0" smtClean="0">
                <a:solidFill>
                  <a:srgbClr val="FF0000"/>
                </a:solidFill>
              </a:rPr>
              <a:t> January 2013: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 </a:t>
            </a:r>
            <a:r>
              <a:rPr lang="en-US" sz="2000" dirty="0">
                <a:solidFill>
                  <a:schemeClr val="accent2"/>
                </a:solidFill>
              </a:rPr>
              <a:t>TRDGAS-M: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  2: </a:t>
            </a:r>
            <a:r>
              <a:rPr lang="en-US" sz="2000" dirty="0" err="1">
                <a:solidFill>
                  <a:schemeClr val="accent2"/>
                </a:solidFill>
              </a:rPr>
              <a:t>Pmix</a:t>
            </a:r>
            <a:r>
              <a:rPr lang="en-US" sz="2000" dirty="0">
                <a:solidFill>
                  <a:schemeClr val="accent2"/>
                </a:solidFill>
              </a:rPr>
              <a:t> increase from </a:t>
            </a:r>
            <a:r>
              <a:rPr lang="en-US" sz="2000" dirty="0" smtClean="0">
                <a:solidFill>
                  <a:schemeClr val="accent2"/>
                </a:solidFill>
              </a:rPr>
              <a:t>3.5 </a:t>
            </a:r>
            <a:r>
              <a:rPr lang="en-US" sz="2000" dirty="0">
                <a:solidFill>
                  <a:schemeClr val="accent2"/>
                </a:solidFill>
              </a:rPr>
              <a:t>bar </a:t>
            </a:r>
            <a:r>
              <a:rPr lang="en-US" sz="2000" dirty="0" smtClean="0">
                <a:solidFill>
                  <a:schemeClr val="accent2"/>
                </a:solidFill>
              </a:rPr>
              <a:t>to 13.5 bar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92: </a:t>
            </a:r>
            <a:r>
              <a:rPr lang="en-US" sz="2000" dirty="0" smtClean="0">
                <a:solidFill>
                  <a:schemeClr val="accent2"/>
                </a:solidFill>
              </a:rPr>
              <a:t>PDS-UGPD </a:t>
            </a:r>
            <a:r>
              <a:rPr lang="en-US" sz="2000" dirty="0">
                <a:solidFill>
                  <a:schemeClr val="accent2"/>
                </a:solidFill>
              </a:rPr>
              <a:t>at 1.5 A 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 smtClean="0"/>
              <a:t>		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				</a:t>
            </a:r>
            <a:endParaRPr lang="en-US" sz="2000" dirty="0"/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7019925"/>
            <a:ext cx="10906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475676" cy="64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Gerade Verbindung mit Pfeil 17"/>
          <p:cNvCxnSpPr/>
          <p:nvPr/>
        </p:nvCxnSpPr>
        <p:spPr bwMode="auto">
          <a:xfrm flipV="1">
            <a:off x="3365650" y="2915741"/>
            <a:ext cx="3860650" cy="9772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Foliennummernplatzhalter 3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2448024" y="127940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7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cxnSp>
        <p:nvCxnSpPr>
          <p:cNvPr id="25" name="Gerade Verbindung mit Pfeil 24"/>
          <p:cNvCxnSpPr/>
          <p:nvPr/>
        </p:nvCxnSpPr>
        <p:spPr bwMode="auto">
          <a:xfrm flipV="1">
            <a:off x="5328344" y="3013469"/>
            <a:ext cx="3816424" cy="40632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5" t="8094" r="32621" b="75716"/>
          <a:stretch/>
        </p:blipFill>
        <p:spPr>
          <a:xfrm>
            <a:off x="6192439" y="4266733"/>
            <a:ext cx="3878915" cy="2060673"/>
          </a:xfrm>
          <a:prstGeom prst="rect">
            <a:avLst/>
          </a:prstGeom>
        </p:spPr>
      </p:pic>
      <p:cxnSp>
        <p:nvCxnSpPr>
          <p:cNvPr id="19" name="Gerade Verbindung mit Pfeil 18"/>
          <p:cNvCxnSpPr/>
          <p:nvPr/>
        </p:nvCxnSpPr>
        <p:spPr bwMode="auto">
          <a:xfrm flipV="1">
            <a:off x="5021834" y="4715942"/>
            <a:ext cx="3330846" cy="100811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5" t="38520" r="32621" b="46011"/>
          <a:stretch/>
        </p:blipFill>
        <p:spPr>
          <a:xfrm>
            <a:off x="5048368" y="5911079"/>
            <a:ext cx="3134895" cy="15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637452" y="549467"/>
            <a:ext cx="9336811" cy="467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/>
              <a:t>Xe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mixing: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Repeat Step 7b) until </a:t>
            </a:r>
            <a:r>
              <a:rPr lang="en-US" sz="2400" dirty="0" err="1" smtClean="0">
                <a:solidFill>
                  <a:schemeClr val="accent2"/>
                </a:solidFill>
              </a:rPr>
              <a:t>Pmix</a:t>
            </a:r>
            <a:r>
              <a:rPr lang="en-US" sz="2400" dirty="0" smtClean="0">
                <a:solidFill>
                  <a:schemeClr val="accent2"/>
                </a:solidFill>
              </a:rPr>
              <a:t> at desired value and document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steps in </a:t>
            </a:r>
            <a:r>
              <a:rPr lang="en-US" sz="2400" b="1" dirty="0" smtClean="0">
                <a:solidFill>
                  <a:schemeClr val="accent2"/>
                </a:solidFill>
              </a:rPr>
              <a:t>log file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Example 23</a:t>
            </a:r>
            <a:r>
              <a:rPr lang="en-US" sz="2400" baseline="30000" dirty="0">
                <a:solidFill>
                  <a:srgbClr val="FF0000"/>
                </a:solidFill>
              </a:rPr>
              <a:t>rd</a:t>
            </a:r>
            <a:r>
              <a:rPr lang="en-US" sz="2400" dirty="0">
                <a:solidFill>
                  <a:srgbClr val="FF0000"/>
                </a:solidFill>
              </a:rPr>
              <a:t> January </a:t>
            </a:r>
            <a:r>
              <a:rPr lang="en-US" sz="2400" dirty="0" smtClean="0">
                <a:solidFill>
                  <a:srgbClr val="FF0000"/>
                </a:solidFill>
              </a:rPr>
              <a:t>2013: </a:t>
            </a:r>
          </a:p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chemeClr val="accent2"/>
                </a:solidFill>
              </a:rPr>
              <a:t>Pmix</a:t>
            </a:r>
            <a:r>
              <a:rPr lang="en-US" sz="2400" baseline="-25000" dirty="0" err="1" smtClean="0">
                <a:solidFill>
                  <a:schemeClr val="accent2"/>
                </a:solidFill>
              </a:rPr>
              <a:t>Xe</a:t>
            </a:r>
            <a:r>
              <a:rPr lang="en-US" sz="2400" dirty="0" smtClean="0">
                <a:solidFill>
                  <a:schemeClr val="accent2"/>
                </a:solidFill>
              </a:rPr>
              <a:t> = 13.5 bar after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3</a:t>
            </a:r>
            <a:r>
              <a:rPr lang="en-US" sz="2400" dirty="0" smtClean="0">
                <a:solidFill>
                  <a:schemeClr val="accent2"/>
                </a:solidFill>
              </a:rPr>
              <a:t> times: V1A open for 10 s and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V3A for 10s followed by 60s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2 times: V1A open for 2s, V3A open for 10s followed by 60s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1 times V1A open for 2s, V3A open for 10s</a:t>
            </a:r>
            <a:endParaRPr lang="en-US" sz="2400" baseline="-25000" dirty="0" smtClean="0">
              <a:solidFill>
                <a:schemeClr val="accent2"/>
              </a:solidFill>
            </a:endParaRPr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019925"/>
            <a:ext cx="10906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oliennummernplatzhalter 3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2637808" y="179437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7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5" t="8094" r="32621" b="75716"/>
          <a:stretch/>
        </p:blipFill>
        <p:spPr>
          <a:xfrm>
            <a:off x="2488095" y="5212529"/>
            <a:ext cx="4352417" cy="23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115365" y="998193"/>
            <a:ext cx="9965507" cy="615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Fill in the log file: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initial           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Xe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: _____      CO2: _____       ______  ______  ______ </a:t>
            </a:r>
          </a:p>
          <a:p>
            <a:pPr>
              <a:spcBef>
                <a:spcPct val="50000"/>
              </a:spcBef>
            </a:pP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Rpt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Gas  P/bar    VLV-OPEN-TIME/s, Exec-Time        ----P-MIX/mbar-----    CMD Replies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                V1         V2         V3          P2a     P2b     P2c </a:t>
            </a:r>
          </a:p>
          <a:p>
            <a:pPr>
              <a:spcBef>
                <a:spcPct val="50000"/>
              </a:spcBef>
            </a:pP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# 1  ___  _____   ___,_____  ___,_____  ___,_____   ______  ______  ______  ____________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2  ___  _____   ___,_____  ___,_____  ___,_____   ______  ______  ______  ____________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3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___  _____   ___,_____  ___,_____  ___,_____   ______  ______  ______  ____________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C</a:t>
            </a:r>
            <a:r>
              <a:rPr lang="en-US" sz="2000" dirty="0" smtClean="0"/>
              <a:t>alculate the final partial pressures: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CO2  __________ + ___________ = __________ bar</a:t>
            </a:r>
          </a:p>
          <a:p>
            <a:pPr>
              <a:spcBef>
                <a:spcPct val="50000"/>
              </a:spcBef>
            </a:pP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Xe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__________ + ___________ = __________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bar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And </a:t>
            </a:r>
            <a:r>
              <a:rPr lang="en-US" sz="2000" dirty="0"/>
              <a:t>update history file</a:t>
            </a:r>
            <a:r>
              <a:rPr lang="en-US" sz="2000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~/</a:t>
            </a:r>
            <a:r>
              <a:rPr lang="en-US" sz="2000" dirty="0" smtClean="0"/>
              <a:t>COMMANDING/TRDGAS/</a:t>
            </a:r>
            <a:r>
              <a:rPr lang="en-US" sz="2000" dirty="0" err="1" smtClean="0"/>
              <a:t>Gas_Refills</a:t>
            </a:r>
            <a:r>
              <a:rPr lang="en-US" sz="2000" dirty="0" smtClean="0"/>
              <a:t>/gas_composition_history.txt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And update ELOG and Pressure Monitor</a:t>
            </a:r>
            <a:endParaRPr lang="en-US" sz="2000" dirty="0"/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158428"/>
            <a:ext cx="791393" cy="36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57950" cy="75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oliennummernplatzhalter 3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637808" y="179437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7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76701" y="827509"/>
            <a:ext cx="9965507" cy="664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Step </a:t>
            </a:r>
            <a:r>
              <a:rPr lang="en-US" sz="2000" dirty="0"/>
              <a:t>8</a:t>
            </a:r>
            <a:r>
              <a:rPr lang="en-US" sz="2000" dirty="0" smtClean="0"/>
              <a:t>: Initiate Transfer Sequence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Ask LEAD to Get JMDC flash directory (“Get Directory”  button in JMDC-C controller). </a:t>
            </a:r>
          </a:p>
          <a:p>
            <a:pPr>
              <a:spcBef>
                <a:spcPct val="50000"/>
              </a:spcBef>
            </a:pPr>
            <a:r>
              <a:rPr lang="de-DE" sz="2000" dirty="0" smtClean="0"/>
              <a:t>Terminal Output </a:t>
            </a:r>
            <a:r>
              <a:rPr lang="de-DE" sz="2000" dirty="0" err="1" smtClean="0"/>
              <a:t>from</a:t>
            </a:r>
            <a:r>
              <a:rPr lang="de-DE" sz="2000" dirty="0" smtClean="0"/>
              <a:t> TRDGAS-M: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============================================================= </a:t>
            </a:r>
          </a:p>
          <a:p>
            <a:pPr>
              <a:spcBef>
                <a:spcPct val="50000"/>
              </a:spcBef>
            </a:pPr>
            <a:r>
              <a:rPr lang="en-US" sz="1200" dirty="0" smtClean="0"/>
              <a:t>JMDC-0F Flash-Directory UG-entries from Sat Apr 30 14:44:22 2011</a:t>
            </a:r>
          </a:p>
          <a:p>
            <a:pPr>
              <a:spcBef>
                <a:spcPct val="50000"/>
              </a:spcBef>
            </a:pPr>
            <a:r>
              <a:rPr lang="de-DE" sz="1200" dirty="0" err="1" smtClean="0"/>
              <a:t>BoF</a:t>
            </a:r>
            <a:r>
              <a:rPr lang="de-DE" sz="1200" dirty="0" smtClean="0"/>
              <a:t>   --</a:t>
            </a:r>
            <a:r>
              <a:rPr lang="de-DE" sz="1200" dirty="0" err="1" smtClean="0"/>
              <a:t>FileName</a:t>
            </a:r>
            <a:r>
              <a:rPr lang="de-DE" sz="1200" dirty="0" smtClean="0"/>
              <a:t>--                  </a:t>
            </a:r>
            <a:r>
              <a:rPr lang="de-DE" sz="1200" dirty="0" err="1" smtClean="0"/>
              <a:t>Length</a:t>
            </a:r>
            <a:r>
              <a:rPr lang="de-DE" sz="1200" dirty="0" smtClean="0"/>
              <a:t>  </a:t>
            </a:r>
            <a:r>
              <a:rPr lang="de-DE" sz="1200" dirty="0" err="1" smtClean="0"/>
              <a:t>crc</a:t>
            </a:r>
            <a:endParaRPr lang="de-DE" sz="1200" dirty="0" smtClean="0"/>
          </a:p>
          <a:p>
            <a:pPr>
              <a:spcBef>
                <a:spcPct val="50000"/>
              </a:spcBef>
            </a:pPr>
            <a:r>
              <a:rPr lang="nl-NL" sz="1200" dirty="0"/>
              <a:t> </a:t>
            </a:r>
            <a:r>
              <a:rPr lang="nl-NL" sz="1200" dirty="0" smtClean="0"/>
              <a:t>     39 </a:t>
            </a:r>
            <a:r>
              <a:rPr lang="nl-NL" sz="1200" dirty="0" err="1"/>
              <a:t>UGA_GCCL.cmd</a:t>
            </a:r>
            <a:r>
              <a:rPr lang="nl-NL" sz="1200" dirty="0"/>
              <a:t>     1744  +</a:t>
            </a:r>
          </a:p>
          <a:p>
            <a:pPr>
              <a:spcBef>
                <a:spcPct val="50000"/>
              </a:spcBef>
            </a:pPr>
            <a:r>
              <a:rPr lang="nl-NL" sz="1200" dirty="0"/>
              <a:t>    102 </a:t>
            </a:r>
            <a:r>
              <a:rPr lang="nl-NL" sz="1200" dirty="0" err="1"/>
              <a:t>UGB_GCCL.cmd</a:t>
            </a:r>
            <a:r>
              <a:rPr lang="nl-NL" sz="1200" dirty="0"/>
              <a:t>     1744  +</a:t>
            </a:r>
          </a:p>
          <a:p>
            <a:pPr>
              <a:spcBef>
                <a:spcPct val="50000"/>
              </a:spcBef>
            </a:pPr>
            <a:r>
              <a:rPr lang="nl-NL" sz="1200" dirty="0"/>
              <a:t>    121 </a:t>
            </a:r>
            <a:r>
              <a:rPr lang="nl-NL" sz="1200" dirty="0" err="1"/>
              <a:t>UGA_HVXE.cmd</a:t>
            </a:r>
            <a:r>
              <a:rPr lang="nl-NL" sz="1200" dirty="0"/>
              <a:t>      100  +</a:t>
            </a:r>
          </a:p>
          <a:p>
            <a:pPr>
              <a:spcBef>
                <a:spcPct val="50000"/>
              </a:spcBef>
            </a:pPr>
            <a:r>
              <a:rPr lang="nl-NL" sz="1200" dirty="0"/>
              <a:t>    131 UGA_TMX0.cmd     1320  +</a:t>
            </a:r>
          </a:p>
          <a:p>
            <a:pPr>
              <a:spcBef>
                <a:spcPct val="50000"/>
              </a:spcBef>
            </a:pPr>
            <a:r>
              <a:rPr lang="nl-NL" sz="1200" dirty="0"/>
              <a:t>    186 UGA_TMX4.cmd     1320  +</a:t>
            </a:r>
          </a:p>
          <a:p>
            <a:pPr>
              <a:spcBef>
                <a:spcPct val="50000"/>
              </a:spcBef>
            </a:pPr>
            <a:r>
              <a:rPr lang="nl-NL" sz="1200" dirty="0"/>
              <a:t>    239 UGA_TMX7.cmd     1320  +</a:t>
            </a:r>
          </a:p>
          <a:p>
            <a:pPr>
              <a:spcBef>
                <a:spcPct val="50000"/>
              </a:spcBef>
            </a:pPr>
            <a:r>
              <a:rPr lang="nl-NL" sz="1200" dirty="0"/>
              <a:t>    276 UGA_TMX2.cmd     1320  +</a:t>
            </a:r>
          </a:p>
          <a:p>
            <a:pPr>
              <a:spcBef>
                <a:spcPct val="50000"/>
              </a:spcBef>
            </a:pPr>
            <a:r>
              <a:rPr lang="nl-NL" sz="1200" dirty="0"/>
              <a:t>    277 UGA_TMX3.cmd     1320  +</a:t>
            </a:r>
          </a:p>
          <a:p>
            <a:pPr>
              <a:spcBef>
                <a:spcPct val="50000"/>
              </a:spcBef>
            </a:pPr>
            <a:r>
              <a:rPr lang="nl-NL" sz="1200" dirty="0"/>
              <a:t>    311 UGA_TMX5.cmd     1320  +</a:t>
            </a:r>
          </a:p>
          <a:p>
            <a:pPr>
              <a:spcBef>
                <a:spcPct val="50000"/>
              </a:spcBef>
            </a:pPr>
            <a:r>
              <a:rPr lang="nl-NL" sz="1200" dirty="0"/>
              <a:t>    373 UGA_TMX6.cmd     1320  +</a:t>
            </a:r>
          </a:p>
          <a:p>
            <a:pPr>
              <a:spcBef>
                <a:spcPct val="50000"/>
              </a:spcBef>
            </a:pPr>
            <a:r>
              <a:rPr lang="nl-NL" sz="1200" dirty="0"/>
              <a:t>    382 </a:t>
            </a:r>
            <a:r>
              <a:rPr lang="nl-NL" sz="1200" dirty="0" err="1"/>
              <a:t>UGA_HVES.cmd</a:t>
            </a:r>
            <a:r>
              <a:rPr lang="nl-NL" sz="1200" dirty="0"/>
              <a:t>      </a:t>
            </a:r>
            <a:r>
              <a:rPr lang="nl-NL" sz="1200" dirty="0" smtClean="0"/>
              <a:t> 112  </a:t>
            </a:r>
            <a:r>
              <a:rPr lang="nl-NL" sz="1200" dirty="0"/>
              <a:t>+</a:t>
            </a:r>
          </a:p>
          <a:p>
            <a:pPr>
              <a:spcBef>
                <a:spcPct val="50000"/>
              </a:spcBef>
            </a:pPr>
            <a:r>
              <a:rPr lang="nl-NL" sz="1200" dirty="0"/>
              <a:t>    393 UGA_TMX9.cmd     1848  +</a:t>
            </a:r>
          </a:p>
          <a:p>
            <a:pPr>
              <a:spcBef>
                <a:spcPct val="50000"/>
              </a:spcBef>
            </a:pPr>
            <a:r>
              <a:rPr lang="nl-NL" sz="1200" dirty="0"/>
              <a:t>    453 UGA_TMX1.cmd     1320  +</a:t>
            </a:r>
          </a:p>
          <a:p>
            <a:pPr>
              <a:spcBef>
                <a:spcPct val="50000"/>
              </a:spcBef>
            </a:pPr>
            <a:r>
              <a:rPr lang="nl-NL" sz="1200" dirty="0"/>
              <a:t>    471 </a:t>
            </a:r>
            <a:r>
              <a:rPr lang="nl-NL" sz="1200" dirty="0" err="1"/>
              <a:t>UGA_HMIX.cmd</a:t>
            </a:r>
            <a:r>
              <a:rPr lang="nl-NL" sz="1200" dirty="0"/>
              <a:t>     </a:t>
            </a:r>
            <a:r>
              <a:rPr lang="nl-NL" sz="1200" dirty="0" smtClean="0"/>
              <a:t>   </a:t>
            </a:r>
            <a:r>
              <a:rPr lang="nl-NL" sz="1200" dirty="0"/>
              <a:t>112  +</a:t>
            </a:r>
          </a:p>
          <a:p>
            <a:pPr>
              <a:spcBef>
                <a:spcPct val="50000"/>
              </a:spcBef>
            </a:pPr>
            <a:r>
              <a:rPr lang="nl-NL" sz="1200" dirty="0"/>
              <a:t>    485 UGA_TMX8.cmd     1320  +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==============================================================</a:t>
            </a:r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125097"/>
            <a:ext cx="863401" cy="39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01" y="0"/>
            <a:ext cx="586874" cy="7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oliennummernplatzhalter 3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637808" y="179437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TRD Gas Refill – Step 8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39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115117" y="902663"/>
            <a:ext cx="9965507" cy="536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Step </a:t>
            </a:r>
            <a:r>
              <a:rPr lang="en-US" sz="2000" dirty="0"/>
              <a:t>8</a:t>
            </a:r>
            <a:r>
              <a:rPr lang="en-US" sz="2000" dirty="0" smtClean="0"/>
              <a:t>: Initiate Transfer Sequence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a)	</a:t>
            </a:r>
            <a:r>
              <a:rPr lang="en-US" sz="2000" dirty="0" smtClean="0"/>
              <a:t>(this </a:t>
            </a:r>
            <a:r>
              <a:rPr lang="en-US" sz="2000" dirty="0"/>
              <a:t>step can be skipped when you are </a:t>
            </a:r>
            <a:r>
              <a:rPr lang="en-US" sz="2000" dirty="0" smtClean="0"/>
              <a:t>sure </a:t>
            </a:r>
            <a:r>
              <a:rPr lang="en-US" sz="2000" dirty="0"/>
              <a:t>that JMDC is </a:t>
            </a:r>
            <a:r>
              <a:rPr lang="en-US" sz="2000" dirty="0" smtClean="0"/>
              <a:t>ok,  i.e. if UGA  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   command files exist -- see previous page)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	Upload </a:t>
            </a:r>
            <a:r>
              <a:rPr lang="en-US" sz="2000" dirty="0">
                <a:solidFill>
                  <a:schemeClr val="accent2"/>
                </a:solidFill>
              </a:rPr>
              <a:t>Command-Files to JMDC-MCT-Flash (one by one):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trd@pcpoc25 TRDGAS$ </a:t>
            </a:r>
            <a:r>
              <a:rPr lang="de-DE" sz="2000" dirty="0" err="1"/>
              <a:t>Write_UG_CmdFile_to_MCT_JMDC_Flash.csh</a:t>
            </a:r>
            <a:r>
              <a:rPr lang="de-DE" sz="2000" dirty="0"/>
              <a:t> A </a:t>
            </a:r>
            <a:r>
              <a:rPr lang="de-DE" sz="2000" dirty="0" smtClean="0"/>
              <a:t>TMX#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(where this command must be issued 10 times, replacing # with the corresponding number 0..9)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trd@pcpoc25 TRDGAS$ </a:t>
            </a:r>
            <a:r>
              <a:rPr lang="de-DE" sz="2000" dirty="0" err="1"/>
              <a:t>Write_UG_CmdFile_to_MCT_JMDC_Flash.csh</a:t>
            </a:r>
            <a:r>
              <a:rPr lang="de-DE" sz="2000" dirty="0"/>
              <a:t> A </a:t>
            </a:r>
            <a:r>
              <a:rPr lang="en-US" sz="2000" dirty="0" smtClean="0"/>
              <a:t>HMIX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Check to make sure that the command files ended up in the JMDC flash (see previous slide)</a:t>
            </a:r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158428"/>
            <a:ext cx="791393" cy="36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57950" cy="75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oliennummernplatzhalter 3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637808" y="179437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TRD Gas Refill – Step 8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93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87" y="597729"/>
            <a:ext cx="577532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7125097"/>
            <a:ext cx="863401" cy="39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>
          <a:xfrm>
            <a:off x="7215001" y="7084716"/>
            <a:ext cx="2346325" cy="519113"/>
          </a:xfrm>
        </p:spPr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2822513" y="107429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TRD Gas Refill – Step 8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43682" y="1013414"/>
            <a:ext cx="4058724" cy="553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2000" dirty="0" smtClean="0"/>
              <a:t>b)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Ask LEAD to “Get Short TQ-List” to read content of Time-Based-</a:t>
            </a:r>
            <a:r>
              <a:rPr lang="en-US" sz="2000" dirty="0" err="1">
                <a:solidFill>
                  <a:schemeClr val="accent2"/>
                </a:solidFill>
              </a:rPr>
              <a:t>Qlist</a:t>
            </a:r>
            <a:r>
              <a:rPr lang="en-US" sz="2000" dirty="0">
                <a:solidFill>
                  <a:schemeClr val="accent2"/>
                </a:solidFill>
              </a:rPr>
              <a:t> on </a:t>
            </a:r>
            <a:r>
              <a:rPr lang="en-US" sz="2000" dirty="0" smtClean="0">
                <a:solidFill>
                  <a:schemeClr val="accent2"/>
                </a:solidFill>
              </a:rPr>
              <a:t>JMDC-MCT:</a:t>
            </a:r>
          </a:p>
          <a:p>
            <a:pPr eaLnBrk="1" hangingPunct="1"/>
            <a:endParaRPr lang="en-US" sz="2000" dirty="0" smtClean="0">
              <a:latin typeface="+mn-lt"/>
            </a:endParaRPr>
          </a:p>
          <a:p>
            <a:pPr eaLnBrk="1" hangingPunct="1"/>
            <a:r>
              <a:rPr lang="en-US" sz="2000" dirty="0" smtClean="0">
                <a:latin typeface="+mn-lt"/>
              </a:rPr>
              <a:t>When </a:t>
            </a:r>
            <a:r>
              <a:rPr lang="en-US" sz="2000" dirty="0">
                <a:latin typeface="+mn-lt"/>
              </a:rPr>
              <a:t>there is AOS, </a:t>
            </a:r>
            <a:r>
              <a:rPr lang="en-US" sz="2000" dirty="0" smtClean="0">
                <a:latin typeface="+mn-lt"/>
              </a:rPr>
              <a:t>ask </a:t>
            </a:r>
            <a:r>
              <a:rPr lang="en-US" sz="2000" dirty="0">
                <a:latin typeface="+mn-lt"/>
              </a:rPr>
              <a:t>LEAD to </a:t>
            </a:r>
            <a:r>
              <a:rPr lang="en-US" altLang="en-US" sz="2000" dirty="0">
                <a:solidFill>
                  <a:schemeClr val="accent2"/>
                </a:solidFill>
                <a:latin typeface="+mn-lt"/>
              </a:rPr>
              <a:t>“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Get the SHORT TQ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LIST”</a:t>
            </a:r>
            <a:r>
              <a:rPr lang="en-US" sz="2000" dirty="0" smtClean="0">
                <a:latin typeface="+mn-lt"/>
              </a:rPr>
              <a:t>.  </a:t>
            </a:r>
          </a:p>
          <a:p>
            <a:pPr eaLnBrk="1" hangingPunct="1"/>
            <a:r>
              <a:rPr lang="en-US" sz="2000" dirty="0" smtClean="0">
                <a:latin typeface="+mn-lt"/>
              </a:rPr>
              <a:t>They </a:t>
            </a:r>
            <a:r>
              <a:rPr lang="en-US" sz="2000" dirty="0">
                <a:latin typeface="+mn-lt"/>
              </a:rPr>
              <a:t>will push the 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[SHORT] </a:t>
            </a:r>
            <a:r>
              <a:rPr lang="en-US" sz="2000" dirty="0">
                <a:latin typeface="+mn-lt"/>
              </a:rPr>
              <a:t>button in the bottom right and this list will update.  </a:t>
            </a:r>
          </a:p>
          <a:p>
            <a:pPr eaLnBrk="1" hangingPunct="1"/>
            <a:endParaRPr lang="en-US" sz="2000" dirty="0">
              <a:latin typeface="+mn-lt"/>
            </a:endParaRPr>
          </a:p>
          <a:p>
            <a:pPr eaLnBrk="1" hangingPunct="1"/>
            <a:r>
              <a:rPr lang="en-US" sz="2000" dirty="0">
                <a:latin typeface="+mn-lt"/>
              </a:rPr>
              <a:t>What you want to check is if the items </a:t>
            </a:r>
            <a:r>
              <a:rPr lang="en-US" sz="2000" dirty="0" smtClean="0">
                <a:latin typeface="+mn-lt"/>
              </a:rPr>
              <a:t>20-35 </a:t>
            </a:r>
            <a:r>
              <a:rPr lang="en-US" sz="2000" dirty="0">
                <a:latin typeface="+mn-lt"/>
              </a:rPr>
              <a:t>are already taken.  The item number is on the far left side.  In this example, </a:t>
            </a:r>
            <a:r>
              <a:rPr lang="en-US" sz="2000" dirty="0" smtClean="0">
                <a:latin typeface="+mn-lt"/>
              </a:rPr>
              <a:t>28+ are </a:t>
            </a:r>
            <a:r>
              <a:rPr lang="en-US" sz="2000" dirty="0">
                <a:latin typeface="+mn-lt"/>
              </a:rPr>
              <a:t>used, so we would have to use different item </a:t>
            </a:r>
            <a:r>
              <a:rPr lang="en-US" sz="2000" dirty="0" smtClean="0">
                <a:latin typeface="+mn-lt"/>
              </a:rPr>
              <a:t>numbers.  </a:t>
            </a:r>
            <a:r>
              <a:rPr lang="en-US" sz="2000" dirty="0">
                <a:latin typeface="+mn-lt"/>
              </a:rPr>
              <a:t>The point is to be careful not to write over something which is currently scheduled.</a:t>
            </a:r>
          </a:p>
        </p:txBody>
      </p:sp>
      <p:sp>
        <p:nvSpPr>
          <p:cNvPr id="16" name="Oval 2"/>
          <p:cNvSpPr/>
          <p:nvPr/>
        </p:nvSpPr>
        <p:spPr>
          <a:xfrm>
            <a:off x="4203187" y="1454185"/>
            <a:ext cx="436562" cy="1846263"/>
          </a:xfrm>
          <a:prstGeom prst="ellipse">
            <a:avLst/>
          </a:prstGeom>
          <a:noFill/>
          <a:ln w="57150" cmpd="sng">
            <a:solidFill>
              <a:srgbClr val="F7AF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3312120" y="2699717"/>
            <a:ext cx="5832648" cy="410445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616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93870" y="842142"/>
            <a:ext cx="9965507" cy="71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/>
              <a:t>c)</a:t>
            </a:r>
            <a:r>
              <a:rPr lang="en-US" dirty="0" smtClean="0">
                <a:solidFill>
                  <a:schemeClr val="accent2"/>
                </a:solidFill>
              </a:rPr>
              <a:t> Choose a command file that does not overlap with the currently used item numbers.   The current options are (where the item numbers will be 20-35, 40-55, </a:t>
            </a:r>
            <a:r>
              <a:rPr lang="en-US" dirty="0" err="1" smtClean="0">
                <a:solidFill>
                  <a:schemeClr val="accent2"/>
                </a:solidFill>
              </a:rPr>
              <a:t>etc</a:t>
            </a:r>
            <a:r>
              <a:rPr lang="en-US" dirty="0" smtClean="0">
                <a:solidFill>
                  <a:schemeClr val="accent2"/>
                </a:solidFill>
              </a:rPr>
              <a:t>):</a:t>
            </a:r>
          </a:p>
          <a:p>
            <a:pPr>
              <a:spcBef>
                <a:spcPct val="50000"/>
              </a:spcBef>
              <a:tabLst>
                <a:tab pos="914400" algn="l"/>
              </a:tabLst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	</a:t>
            </a:r>
            <a:r>
              <a:rPr lang="en-US" sz="1600" dirty="0" smtClean="0">
                <a:solidFill>
                  <a:srgbClr val="000000"/>
                </a:solidFill>
              </a:rPr>
              <a:t>UGA_TRD_REFILL_TQ_20_35_HMIX.cmd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en-US" sz="1600" dirty="0" smtClean="0">
                <a:solidFill>
                  <a:srgbClr val="000000"/>
                </a:solidFill>
              </a:rPr>
              <a:t>	UGA_TRD_REFILL_TQ_40_55_HMIX.cmd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 	</a:t>
            </a:r>
            <a:r>
              <a:rPr lang="en-US" sz="1600" dirty="0" smtClean="0">
                <a:solidFill>
                  <a:srgbClr val="000000"/>
                </a:solidFill>
              </a:rPr>
              <a:t>UGA_TRD_REFILL_TQ_60_75_HMIX.cmd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tabLst>
                <a:tab pos="9144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	UGA_TRD_REFILL_TQ_80_95_HMIX.cmd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tabLst>
                <a:tab pos="9144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	UGA_TRD_REFILL_TQ_A0_B5_HMIX.cmd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tabLst>
                <a:tab pos="9144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	UGA_TRD_REFILL_TQ_C0_D5_HMIX.cmd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tabLst>
                <a:tab pos="9144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	UGA_TRD_REFILL_TQ_E0_F5_HMIX.cmd</a:t>
            </a:r>
          </a:p>
          <a:p>
            <a:pPr>
              <a:spcBef>
                <a:spcPct val="50000"/>
              </a:spcBef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3600C4"/>
                </a:solidFill>
              </a:rPr>
              <a:t>Note that for the second injection we don’t use the steps to turn the heaters on, so those options are:</a:t>
            </a:r>
          </a:p>
          <a:p>
            <a:pPr>
              <a:spcBef>
                <a:spcPct val="50000"/>
              </a:spcBef>
              <a:tabLst>
                <a:tab pos="9144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	UGA_TRD_REFILL_TQ_20_31.cmd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   </a:t>
            </a:r>
            <a:r>
              <a:rPr lang="en-US" sz="1600" dirty="0" smtClean="0">
                <a:solidFill>
                  <a:srgbClr val="000000"/>
                </a:solidFill>
              </a:rPr>
              <a:t>	UGA_TRD_REFILL_TQ_40_51.cmd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   </a:t>
            </a:r>
            <a:r>
              <a:rPr lang="en-US" sz="1600" dirty="0" smtClean="0">
                <a:solidFill>
                  <a:srgbClr val="000000"/>
                </a:solidFill>
              </a:rPr>
              <a:t>	UGA_TRD_REFILL_TQ_60_71.cmd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   </a:t>
            </a:r>
            <a:r>
              <a:rPr lang="en-US" sz="1600" dirty="0" smtClean="0">
                <a:solidFill>
                  <a:srgbClr val="000000"/>
                </a:solidFill>
              </a:rPr>
              <a:t>	UGA_TRD_REFILL_TQ_80_91.cmd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   </a:t>
            </a:r>
            <a:r>
              <a:rPr lang="en-US" sz="1600" dirty="0" smtClean="0">
                <a:solidFill>
                  <a:srgbClr val="000000"/>
                </a:solidFill>
              </a:rPr>
              <a:t>	UGA_TRD_REFILL_TQ_A0_B1.cmd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   </a:t>
            </a:r>
            <a:r>
              <a:rPr lang="en-US" sz="1600" dirty="0" smtClean="0">
                <a:solidFill>
                  <a:srgbClr val="000000"/>
                </a:solidFill>
              </a:rPr>
              <a:t>	UGA_TRD_REFILL_TQ_C0_D1.cmd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   </a:t>
            </a:r>
            <a:r>
              <a:rPr lang="en-US" sz="1600" dirty="0" smtClean="0">
                <a:solidFill>
                  <a:srgbClr val="000000"/>
                </a:solidFill>
              </a:rPr>
              <a:t>	UGA_TRD_REFILL_TQ_E0_F1.cmd</a:t>
            </a:r>
          </a:p>
          <a:p>
            <a:pPr>
              <a:spcBef>
                <a:spcPct val="50000"/>
              </a:spcBef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158428"/>
            <a:ext cx="791393" cy="36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57950" cy="75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oliennummernplatzhalter 3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637808" y="112762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TRD Gas Refill – Step 8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5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144463" y="1115541"/>
            <a:ext cx="9965507" cy="6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endParaRPr lang="de-DE" dirty="0"/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d) </a:t>
            </a:r>
            <a:r>
              <a:rPr lang="en-US" dirty="0">
                <a:solidFill>
                  <a:schemeClr val="accent2"/>
                </a:solidFill>
              </a:rPr>
              <a:t>Upload Commands into Time-</a:t>
            </a:r>
            <a:r>
              <a:rPr lang="en-US" dirty="0" err="1">
                <a:solidFill>
                  <a:schemeClr val="accent2"/>
                </a:solidFill>
              </a:rPr>
              <a:t>Based_QList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TRDGAS-M:  94: Spiro Temperatures &gt; +5°C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Ask LEAD to: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-stop </a:t>
            </a:r>
            <a:r>
              <a:rPr lang="en-US" sz="2000" b="1" dirty="0">
                <a:solidFill>
                  <a:srgbClr val="FF0000"/>
                </a:solidFill>
              </a:rPr>
              <a:t>the Run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-set </a:t>
            </a:r>
            <a:r>
              <a:rPr lang="en-US" sz="2000" b="1" dirty="0" err="1">
                <a:solidFill>
                  <a:srgbClr val="FF0000"/>
                </a:solidFill>
              </a:rPr>
              <a:t>RunTag</a:t>
            </a:r>
            <a:r>
              <a:rPr lang="en-US" sz="2000" b="1" dirty="0">
                <a:solidFill>
                  <a:srgbClr val="FF0000"/>
                </a:solidFill>
              </a:rPr>
              <a:t> for “TRD Non-Nominal”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-restart </a:t>
            </a:r>
            <a:r>
              <a:rPr lang="en-US" sz="2000" b="1" dirty="0">
                <a:solidFill>
                  <a:srgbClr val="FF0000"/>
                </a:solidFill>
              </a:rPr>
              <a:t>the Run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trd@pcpoc25 TRDGAS$ </a:t>
            </a:r>
            <a:r>
              <a:rPr lang="en-US" dirty="0" err="1">
                <a:solidFill>
                  <a:schemeClr val="accent2"/>
                </a:solidFill>
              </a:rPr>
              <a:t>UG_EXEC.csh</a:t>
            </a:r>
            <a:r>
              <a:rPr lang="en-US" dirty="0">
                <a:solidFill>
                  <a:schemeClr val="accent2"/>
                </a:solidFill>
              </a:rPr>
              <a:t> A TRD_REFILL_TQ_20_35_HMIX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(or for second injection: </a:t>
            </a:r>
            <a:r>
              <a:rPr lang="en-US" dirty="0" smtClean="0">
                <a:solidFill>
                  <a:schemeClr val="accent2"/>
                </a:solidFill>
              </a:rPr>
              <a:t>trd</a:t>
            </a:r>
            <a:r>
              <a:rPr lang="en-US" dirty="0">
                <a:solidFill>
                  <a:schemeClr val="accent2"/>
                </a:solidFill>
              </a:rPr>
              <a:t>@pcpoc25 TRDGAS$ </a:t>
            </a:r>
            <a:r>
              <a:rPr lang="en-US" dirty="0" err="1">
                <a:solidFill>
                  <a:schemeClr val="accent2"/>
                </a:solidFill>
              </a:rPr>
              <a:t>UG_EXEC.csh</a:t>
            </a:r>
            <a:r>
              <a:rPr lang="en-US" dirty="0">
                <a:solidFill>
                  <a:schemeClr val="accent2"/>
                </a:solidFill>
              </a:rPr>
              <a:t> A </a:t>
            </a:r>
            <a:r>
              <a:rPr lang="en-US" dirty="0" smtClean="0">
                <a:solidFill>
                  <a:schemeClr val="accent2"/>
                </a:solidFill>
              </a:rPr>
              <a:t>TRD_REFILL_TQ_20_31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n-US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/>
              <a:t>Write down T0: T0 is time when TRD-REFILL was sent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1400" dirty="0" smtClean="0"/>
          </a:p>
          <a:p>
            <a:pPr>
              <a:spcBef>
                <a:spcPct val="50000"/>
              </a:spcBef>
            </a:pP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158428"/>
            <a:ext cx="791393" cy="36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57950" cy="75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oliennummernplatzhalter 3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637808" y="179437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TRD Gas Refill – Step 8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29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8" y="2339677"/>
            <a:ext cx="8569325" cy="5172630"/>
          </a:xfrm>
          <a:prstGeom prst="rect">
            <a:avLst/>
          </a:prstGeom>
        </p:spPr>
      </p:pic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7164213"/>
            <a:ext cx="778896" cy="3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625" y="0"/>
            <a:ext cx="557950" cy="75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1787" y="683493"/>
            <a:ext cx="9936162" cy="170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Calculate the amount of gas to be filled; check actual gas composition in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TRD-</a:t>
            </a:r>
            <a:r>
              <a:rPr lang="en-US" sz="2000" dirty="0" err="1" smtClean="0">
                <a:solidFill>
                  <a:schemeClr val="accent2"/>
                </a:solidFill>
              </a:rPr>
              <a:t>PressureMonitor</a:t>
            </a:r>
            <a:r>
              <a:rPr lang="en-US" sz="2000" dirty="0" smtClean="0"/>
              <a:t> and in text file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~/RUN/COMMANDING/TRDGAS/</a:t>
            </a:r>
            <a:r>
              <a:rPr lang="en-US" sz="2000" dirty="0" err="1" smtClean="0">
                <a:solidFill>
                  <a:schemeClr val="accent2"/>
                </a:solidFill>
              </a:rPr>
              <a:t>Gas_Refills</a:t>
            </a:r>
            <a:r>
              <a:rPr lang="en-US" sz="2000" dirty="0" smtClean="0">
                <a:solidFill>
                  <a:schemeClr val="accent2"/>
                </a:solidFill>
              </a:rPr>
              <a:t>/gas_composition_history.txt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Example:</a:t>
            </a:r>
            <a:r>
              <a:rPr lang="en-US" sz="2000" dirty="0" smtClean="0">
                <a:solidFill>
                  <a:schemeClr val="accent2"/>
                </a:solidFill>
              </a:rPr>
              <a:t> 13</a:t>
            </a:r>
            <a:r>
              <a:rPr lang="en-US" sz="2000" baseline="30000" dirty="0" smtClean="0">
                <a:solidFill>
                  <a:schemeClr val="accent2"/>
                </a:solidFill>
              </a:rPr>
              <a:t>th</a:t>
            </a:r>
            <a:r>
              <a:rPr lang="en-US" sz="2000" dirty="0" smtClean="0">
                <a:solidFill>
                  <a:schemeClr val="accent2"/>
                </a:solidFill>
              </a:rPr>
              <a:t> June 2013: </a:t>
            </a: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2159992" y="179437"/>
            <a:ext cx="5400600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- Preparation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2159992" y="2339677"/>
            <a:ext cx="1008112" cy="23584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484048" y="1979637"/>
            <a:ext cx="4751622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Set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date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one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day</a:t>
            </a:r>
            <a:r>
              <a:rPr lang="de-DE" sz="2000" dirty="0" smtClean="0"/>
              <a:t> 2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Refill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cxnSp>
        <p:nvCxnSpPr>
          <p:cNvPr id="5" name="Gerade Verbindung 4"/>
          <p:cNvCxnSpPr>
            <a:stCxn id="2" idx="6"/>
            <a:endCxn id="3" idx="1"/>
          </p:cNvCxnSpPr>
          <p:nvPr/>
        </p:nvCxnSpPr>
        <p:spPr bwMode="auto">
          <a:xfrm flipV="1">
            <a:off x="3168104" y="2168920"/>
            <a:ext cx="1315944" cy="28867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108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22" y="597729"/>
            <a:ext cx="5246390" cy="591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7125097"/>
            <a:ext cx="863401" cy="39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>
          <a:xfrm>
            <a:off x="7215001" y="7084716"/>
            <a:ext cx="2346325" cy="519113"/>
          </a:xfrm>
        </p:spPr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2822513" y="107429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TRD Gas Refill – Step 8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Oval 2"/>
          <p:cNvSpPr/>
          <p:nvPr/>
        </p:nvSpPr>
        <p:spPr>
          <a:xfrm>
            <a:off x="4747766" y="1357510"/>
            <a:ext cx="436562" cy="1702247"/>
          </a:xfrm>
          <a:prstGeom prst="ellipse">
            <a:avLst/>
          </a:prstGeom>
          <a:noFill/>
          <a:ln w="57150" cmpd="sng">
            <a:solidFill>
              <a:srgbClr val="F7AF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3744168" y="2051645"/>
            <a:ext cx="5527626" cy="410445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" name="Textfeld 1"/>
          <p:cNvSpPr txBox="1"/>
          <p:nvPr/>
        </p:nvSpPr>
        <p:spPr>
          <a:xfrm>
            <a:off x="367272" y="1196825"/>
            <a:ext cx="4313000" cy="4455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d)</a:t>
            </a:r>
            <a:r>
              <a:rPr lang="en-US" sz="1600" dirty="0" smtClean="0">
                <a:solidFill>
                  <a:schemeClr val="accent2"/>
                </a:solidFill>
              </a:rPr>
              <a:t> Check if all 18 items are entered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Correctly in TBQL: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ASK LEAD to “Get Short TQ-List”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to read content of Time-Based-</a:t>
            </a:r>
            <a:r>
              <a:rPr lang="en-US" sz="1600" dirty="0" err="1" smtClean="0">
                <a:solidFill>
                  <a:schemeClr val="accent2"/>
                </a:solidFill>
              </a:rPr>
              <a:t>Qlist</a:t>
            </a:r>
            <a:r>
              <a:rPr lang="en-US" sz="1600" dirty="0" smtClean="0">
                <a:solidFill>
                  <a:schemeClr val="accent2"/>
                </a:solidFill>
              </a:rPr>
              <a:t> on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JMDC-MCT</a:t>
            </a:r>
          </a:p>
          <a:p>
            <a:pPr>
              <a:spcBef>
                <a:spcPct val="50000"/>
              </a:spcBef>
            </a:pPr>
            <a:endParaRPr lang="en-US" sz="16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In this case we asked for Items</a:t>
            </a:r>
            <a:r>
              <a:rPr lang="en-US" sz="1600" dirty="0">
                <a:solidFill>
                  <a:schemeClr val="accent2"/>
                </a:solidFill>
              </a:rPr>
              <a:t>: 17 … 28 with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2"/>
                </a:solidFill>
              </a:rPr>
              <a:t>Start-Times +10 min, +22 min, …  , 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                   +</a:t>
            </a:r>
            <a:r>
              <a:rPr lang="en-US" sz="1600" dirty="0">
                <a:solidFill>
                  <a:schemeClr val="accent2"/>
                </a:solidFill>
              </a:rPr>
              <a:t>3h 22 min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2"/>
                </a:solidFill>
              </a:rPr>
              <a:t>If entries are not correct ask LEAD to 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delete </a:t>
            </a:r>
            <a:r>
              <a:rPr lang="en-US" sz="1600" dirty="0">
                <a:solidFill>
                  <a:schemeClr val="accent2"/>
                </a:solidFill>
              </a:rPr>
              <a:t>them and repeat 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from </a:t>
            </a:r>
            <a:r>
              <a:rPr lang="en-US" sz="1600" dirty="0">
                <a:solidFill>
                  <a:schemeClr val="accent2"/>
                </a:solidFill>
              </a:rPr>
              <a:t>Step 8c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2938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0" t="8316" r="33601" b="75457"/>
          <a:stretch/>
        </p:blipFill>
        <p:spPr>
          <a:xfrm>
            <a:off x="183718" y="2348955"/>
            <a:ext cx="8761382" cy="4959273"/>
          </a:xfrm>
          <a:prstGeom prst="rect">
            <a:avLst/>
          </a:prstGeom>
        </p:spPr>
      </p:pic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61" y="7193353"/>
            <a:ext cx="791393" cy="36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557950" cy="75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oliennummernplatzhalter 3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313" y="847370"/>
            <a:ext cx="9965507" cy="150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      Watch the pressure drop in the mixing vessel with 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 	</a:t>
            </a:r>
            <a:r>
              <a:rPr lang="en-US" sz="2400" dirty="0" smtClean="0">
                <a:solidFill>
                  <a:schemeClr val="accent2"/>
                </a:solidFill>
              </a:rPr>
              <a:t>TRDGAS-M</a:t>
            </a:r>
            <a:r>
              <a:rPr lang="en-US" sz="2400" dirty="0">
                <a:solidFill>
                  <a:schemeClr val="accent2"/>
                </a:solidFill>
              </a:rPr>
              <a:t>: </a:t>
            </a:r>
            <a:r>
              <a:rPr lang="en-US" sz="2400" dirty="0" smtClean="0">
                <a:solidFill>
                  <a:schemeClr val="accent2"/>
                </a:solidFill>
              </a:rPr>
              <a:t>		2</a:t>
            </a:r>
            <a:r>
              <a:rPr lang="en-US" sz="2400" dirty="0">
                <a:solidFill>
                  <a:schemeClr val="accent2"/>
                </a:solidFill>
              </a:rPr>
              <a:t>: </a:t>
            </a:r>
            <a:r>
              <a:rPr lang="en-US" sz="2400" dirty="0" err="1">
                <a:solidFill>
                  <a:schemeClr val="accent2"/>
                </a:solidFill>
              </a:rPr>
              <a:t>Pmix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decreasing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   </a:t>
            </a:r>
            <a:r>
              <a:rPr lang="en-US" sz="2400" dirty="0" smtClean="0"/>
              <a:t>                             (18 Transfers)</a:t>
            </a: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H="1">
            <a:off x="2520032" y="2375777"/>
            <a:ext cx="1406022" cy="75598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 flipH="1">
            <a:off x="2952081" y="2375777"/>
            <a:ext cx="974072" cy="115427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Gerade Verbindung mit Pfeil 18"/>
          <p:cNvCxnSpPr/>
          <p:nvPr/>
        </p:nvCxnSpPr>
        <p:spPr bwMode="auto">
          <a:xfrm>
            <a:off x="3926153" y="2348955"/>
            <a:ext cx="202731" cy="171891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Gerade Verbindung mit Pfeil 21"/>
          <p:cNvCxnSpPr/>
          <p:nvPr/>
        </p:nvCxnSpPr>
        <p:spPr bwMode="auto">
          <a:xfrm>
            <a:off x="3960192" y="2348955"/>
            <a:ext cx="1426625" cy="236220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2637808" y="251693"/>
            <a:ext cx="4392488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8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cxnSp>
        <p:nvCxnSpPr>
          <p:cNvPr id="25" name="Gerade Verbindung mit Pfeil 24"/>
          <p:cNvCxnSpPr/>
          <p:nvPr/>
        </p:nvCxnSpPr>
        <p:spPr bwMode="auto">
          <a:xfrm flipH="1">
            <a:off x="3456136" y="2375777"/>
            <a:ext cx="469918" cy="124249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249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115118" y="755501"/>
            <a:ext cx="9965507" cy="590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Step </a:t>
            </a:r>
            <a:r>
              <a:rPr lang="en-US" dirty="0"/>
              <a:t>9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2"/>
                </a:solidFill>
              </a:rPr>
              <a:t>Hand back control to LEAD for next 3.5h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Step 10: </a:t>
            </a:r>
            <a:r>
              <a:rPr lang="en-US" dirty="0" smtClean="0">
                <a:solidFill>
                  <a:schemeClr val="accent2"/>
                </a:solidFill>
              </a:rPr>
              <a:t>Check replies (every 12 min 110 </a:t>
            </a:r>
            <a:r>
              <a:rPr lang="en-US" dirty="0" err="1" smtClean="0">
                <a:solidFill>
                  <a:schemeClr val="accent2"/>
                </a:solidFill>
              </a:rPr>
              <a:t>CommandFile</a:t>
            </a:r>
            <a:r>
              <a:rPr lang="en-US" dirty="0" smtClean="0">
                <a:solidFill>
                  <a:schemeClr val="accent2"/>
                </a:solidFill>
              </a:rPr>
              <a:t> replies for TMX0…..8; 154 for TMX9)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           </a:t>
            </a:r>
            <a:r>
              <a:rPr lang="en-US" dirty="0" smtClean="0"/>
              <a:t>If pressure drop is less than required, repeat step </a:t>
            </a:r>
            <a:r>
              <a:rPr lang="en-US" dirty="0" err="1" smtClean="0"/>
              <a:t>TMXi</a:t>
            </a:r>
            <a:r>
              <a:rPr lang="en-US" dirty="0" smtClean="0"/>
              <a:t> manually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           &gt; </a:t>
            </a:r>
            <a:r>
              <a:rPr lang="en-US" dirty="0" err="1" smtClean="0">
                <a:solidFill>
                  <a:schemeClr val="accent2"/>
                </a:solidFill>
              </a:rPr>
              <a:t>UG_EXEC.csh</a:t>
            </a:r>
            <a:r>
              <a:rPr lang="en-US" dirty="0" smtClean="0">
                <a:solidFill>
                  <a:schemeClr val="accent2"/>
                </a:solidFill>
              </a:rPr>
              <a:t> A </a:t>
            </a:r>
            <a:r>
              <a:rPr lang="en-US" dirty="0" err="1" smtClean="0">
                <a:solidFill>
                  <a:schemeClr val="accent2"/>
                </a:solidFill>
              </a:rPr>
              <a:t>TMXi</a:t>
            </a:r>
            <a:r>
              <a:rPr lang="en-US" dirty="0" smtClean="0">
                <a:solidFill>
                  <a:schemeClr val="accent2"/>
                </a:solidFill>
              </a:rPr>
              <a:t>                     with “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” replaced by 0..8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           </a:t>
            </a:r>
            <a:r>
              <a:rPr lang="en-US" dirty="0" err="1" smtClean="0"/>
              <a:t>Pmix</a:t>
            </a:r>
            <a:r>
              <a:rPr lang="en-US" dirty="0" smtClean="0"/>
              <a:t> has to be below 1.8 bar before Step TMX9 (last one) is executed, </a:t>
            </a:r>
          </a:p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dirty="0" smtClean="0"/>
              <a:t>               (if not, have LEAD disable TMX9 and repeat TMX8 by hand then do TMX9)</a:t>
            </a:r>
          </a:p>
          <a:p>
            <a:pPr>
              <a:spcBef>
                <a:spcPct val="50000"/>
              </a:spcBef>
            </a:pPr>
            <a:r>
              <a:rPr lang="de-DE" dirty="0" smtClean="0"/>
              <a:t>  CMD           Time                      #</a:t>
            </a:r>
            <a:r>
              <a:rPr lang="de-DE" dirty="0" err="1" smtClean="0"/>
              <a:t>Replies</a:t>
            </a:r>
            <a:r>
              <a:rPr lang="de-DE" dirty="0" smtClean="0"/>
              <a:t>               </a:t>
            </a:r>
            <a:r>
              <a:rPr lang="de-DE" dirty="0" err="1" smtClean="0"/>
              <a:t>Pmix</a:t>
            </a:r>
            <a:r>
              <a:rPr lang="de-DE" dirty="0" smtClean="0"/>
              <a:t>	</a:t>
            </a:r>
            <a:r>
              <a:rPr lang="de-DE" dirty="0"/>
              <a:t> </a:t>
            </a:r>
            <a:r>
              <a:rPr lang="de-DE" dirty="0" err="1" smtClean="0"/>
              <a:t>Ref</a:t>
            </a:r>
            <a:r>
              <a:rPr lang="de-DE" dirty="0" smtClean="0"/>
              <a:t>. Val. (bar)</a:t>
            </a:r>
          </a:p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accent2"/>
                </a:solidFill>
              </a:rPr>
              <a:t>                                                  </a:t>
            </a:r>
            <a:r>
              <a:rPr lang="nn-NO" dirty="0" smtClean="0"/>
              <a:t>                              ______         13.7     </a:t>
            </a:r>
            <a:endParaRPr lang="de-DE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nn-NO" dirty="0" smtClean="0"/>
              <a:t>TMX0       ___________            _______               ______         13.0     reset UG CMD CNT</a:t>
            </a:r>
          </a:p>
          <a:p>
            <a:pPr>
              <a:spcBef>
                <a:spcPct val="50000"/>
              </a:spcBef>
            </a:pPr>
            <a:r>
              <a:rPr lang="nn-NO" dirty="0" smtClean="0"/>
              <a:t>TMX1       ___________            _______               ______         12.2      reset UG CMD CNT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nn-NO" b="1" dirty="0" smtClean="0"/>
              <a:t>	.			.				.				.		   .			.</a:t>
            </a:r>
          </a:p>
          <a:p>
            <a:pPr>
              <a:spcBef>
                <a:spcPct val="50000"/>
              </a:spcBef>
            </a:pPr>
            <a:r>
              <a:rPr lang="nn-NO" b="1" dirty="0"/>
              <a:t>	.			.				.				.		   .			.</a:t>
            </a:r>
          </a:p>
          <a:p>
            <a:pPr>
              <a:spcBef>
                <a:spcPct val="50000"/>
              </a:spcBef>
            </a:pPr>
            <a:r>
              <a:rPr lang="nn-NO" b="1" dirty="0"/>
              <a:t>	.			.				.				.		   .			.</a:t>
            </a:r>
          </a:p>
          <a:p>
            <a:pPr>
              <a:spcBef>
                <a:spcPct val="50000"/>
              </a:spcBef>
            </a:pPr>
            <a:r>
              <a:rPr lang="nn-NO" dirty="0" smtClean="0"/>
              <a:t>TMX9      ___________            _______               ______            0.9     reset UG CMD CNT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27" y="7056925"/>
            <a:ext cx="791393" cy="36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57950" cy="75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oliennummernplatzhalter 3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376016" y="161850"/>
            <a:ext cx="5066800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9&amp;10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115118" y="794646"/>
            <a:ext cx="9965507" cy="57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Step 11: </a:t>
            </a:r>
            <a:r>
              <a:rPr lang="en-US" dirty="0" smtClean="0">
                <a:solidFill>
                  <a:schemeClr val="accent2"/>
                </a:solidFill>
              </a:rPr>
              <a:t>Increase TRD HV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Increase TRD HV by XXX V and check Gain Stability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Calculate HV step for signal adjustment (the worksheet does this automatically now, but for reference we’ll keep this here):</a:t>
            </a:r>
          </a:p>
          <a:p>
            <a:pPr>
              <a:spcBef>
                <a:spcPct val="50000"/>
              </a:spcBef>
            </a:pPr>
            <a:r>
              <a:rPr lang="en-US" sz="1200" dirty="0" smtClean="0"/>
              <a:t>HV adjustment: 1000 mbar / 880 mbar = +13.6 % Density increase</a:t>
            </a:r>
          </a:p>
          <a:p>
            <a:pPr>
              <a:spcBef>
                <a:spcPct val="50000"/>
              </a:spcBef>
            </a:pPr>
            <a:r>
              <a:rPr lang="en-US" sz="1200" dirty="0" smtClean="0"/>
              <a:t>→ Gain / (1.04)^(13.6) = Gain / 1.74</a:t>
            </a:r>
          </a:p>
          <a:p>
            <a:pPr>
              <a:spcBef>
                <a:spcPct val="50000"/>
              </a:spcBef>
            </a:pPr>
            <a:r>
              <a:rPr lang="en-US" sz="1200" dirty="0" smtClean="0"/>
              <a:t>CO2 – fraction +1.2%</a:t>
            </a:r>
          </a:p>
          <a:p>
            <a:pPr>
              <a:spcBef>
                <a:spcPct val="50000"/>
              </a:spcBef>
            </a:pPr>
            <a:r>
              <a:rPr lang="en-US" sz="1200" dirty="0"/>
              <a:t>→ Gain / (</a:t>
            </a:r>
            <a:r>
              <a:rPr lang="en-US" sz="1200" dirty="0" smtClean="0"/>
              <a:t>1.08)^(1.2) </a:t>
            </a:r>
            <a:r>
              <a:rPr lang="en-US" sz="1200" dirty="0"/>
              <a:t>= Gain / </a:t>
            </a:r>
            <a:r>
              <a:rPr lang="en-US" sz="1200" dirty="0" smtClean="0"/>
              <a:t>1.10</a:t>
            </a:r>
          </a:p>
          <a:p>
            <a:pPr>
              <a:spcBef>
                <a:spcPct val="50000"/>
              </a:spcBef>
            </a:pPr>
            <a:r>
              <a:rPr lang="en-US" sz="1200" dirty="0" smtClean="0"/>
              <a:t>Total Gain drop: 1.88      → HV: </a:t>
            </a:r>
            <a:r>
              <a:rPr lang="en-US" sz="1200" dirty="0" err="1" smtClean="0"/>
              <a:t>ln</a:t>
            </a:r>
            <a:r>
              <a:rPr lang="en-US" sz="1200" dirty="0" smtClean="0"/>
              <a:t>(1/1.88)/</a:t>
            </a:r>
            <a:r>
              <a:rPr lang="en-US" sz="1200" dirty="0" err="1" smtClean="0"/>
              <a:t>ln</a:t>
            </a:r>
            <a:r>
              <a:rPr lang="en-US" sz="1200" dirty="0" smtClean="0"/>
              <a:t>(0.99) = 62.8 V</a:t>
            </a:r>
          </a:p>
          <a:p>
            <a:pPr>
              <a:spcBef>
                <a:spcPct val="50000"/>
              </a:spcBef>
            </a:pPr>
            <a:r>
              <a:rPr lang="en-US" sz="1100" dirty="0"/>
              <a:t>NOTE: the 0.99 is because you get 1% per Volt, the 1.04 is for 1% density change</a:t>
            </a:r>
            <a:r>
              <a:rPr lang="en-US" sz="1100" dirty="0" smtClean="0"/>
              <a:t>,</a:t>
            </a:r>
            <a:r>
              <a:rPr lang="en-US" sz="1100" dirty="0"/>
              <a:t> and 1.08 is for 1% CO</a:t>
            </a:r>
            <a:r>
              <a:rPr lang="en-US" sz="1100" baseline="-25000" dirty="0"/>
              <a:t>2</a:t>
            </a:r>
            <a:r>
              <a:rPr lang="en-US" sz="1100" dirty="0"/>
              <a:t> fraction change. </a:t>
            </a:r>
            <a:r>
              <a:rPr lang="en-US" sz="1100" dirty="0" smtClean="0"/>
              <a:t> </a:t>
            </a:r>
            <a:endParaRPr lang="en-US" sz="1100" dirty="0"/>
          </a:p>
          <a:p>
            <a:pPr>
              <a:spcBef>
                <a:spcPct val="50000"/>
              </a:spcBef>
            </a:pPr>
            <a:endParaRPr lang="en-US" sz="1100" dirty="0" smtClean="0"/>
          </a:p>
          <a:p>
            <a:pPr>
              <a:spcBef>
                <a:spcPct val="50000"/>
              </a:spcBef>
            </a:pPr>
            <a:r>
              <a:rPr lang="en-US" sz="1600" dirty="0" smtClean="0"/>
              <a:t>So if the calculated adjustment is ~63V, one then needs to adjust that number by two things:</a:t>
            </a:r>
          </a:p>
          <a:p>
            <a:pPr marL="342900" indent="-342900">
              <a:spcBef>
                <a:spcPct val="50000"/>
              </a:spcBef>
              <a:buAutoNum type="alphaLcParenBoth"/>
            </a:pPr>
            <a:r>
              <a:rPr lang="en-US" sz="1600" dirty="0" smtClean="0"/>
              <a:t>+8 for the pump running at half speed (since we will leave the pump on overnight)</a:t>
            </a:r>
          </a:p>
          <a:p>
            <a:pPr marL="342900" indent="-342900">
              <a:spcBef>
                <a:spcPct val="50000"/>
              </a:spcBef>
              <a:buAutoNum type="alphaLcParenBoth"/>
            </a:pPr>
            <a:r>
              <a:rPr lang="en-US" sz="1600" dirty="0" smtClean="0"/>
              <a:t>X, which is whatever the normal HV adjustment would be at that moment (use the </a:t>
            </a:r>
            <a:r>
              <a:rPr lang="en-US" sz="1600" dirty="0" err="1" smtClean="0"/>
              <a:t>GainMonitor</a:t>
            </a:r>
            <a:r>
              <a:rPr lang="en-US" sz="1600" dirty="0" smtClean="0"/>
              <a:t> to fit the plot,</a:t>
            </a:r>
            <a:r>
              <a:rPr lang="en-US" sz="1600" dirty="0"/>
              <a:t> </a:t>
            </a:r>
            <a:r>
              <a:rPr lang="en-US" sz="1600" dirty="0" smtClean="0"/>
              <a:t>as usual: (let’s use -2Vhere, just for example).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 smtClean="0"/>
              <a:t>So the HV adjustment by 62.8 V + ( 8 V  -2 V  )= 68.8 V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(For Step 15) When the pump is turned off on Day 2 we subtract the same (8-2)V – ZV where Z is however much the adjustment is at THAT point (like step b)—there have been at least 12h since the previous adjustment.  So for example say the new adjustment is now -1V, we’d adjust by -(8-2)V -1V = -7V.  </a:t>
            </a:r>
            <a:endParaRPr lang="en-US" sz="1600" dirty="0"/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18" y="7085923"/>
            <a:ext cx="791393" cy="36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57950" cy="75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5" name="Text Box 1"/>
          <p:cNvSpPr txBox="1">
            <a:spLocks noChangeArrowheads="1"/>
          </p:cNvSpPr>
          <p:nvPr/>
        </p:nvSpPr>
        <p:spPr bwMode="auto">
          <a:xfrm>
            <a:off x="3024088" y="35669"/>
            <a:ext cx="4536504" cy="575816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TRD Gas Refill - Step 11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" name="Foliennummernplatzhalter 3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3" t="8571" r="32624" b="76191"/>
          <a:stretch/>
        </p:blipFill>
        <p:spPr>
          <a:xfrm>
            <a:off x="201327" y="3347789"/>
            <a:ext cx="4896544" cy="2448272"/>
          </a:xfrm>
          <a:prstGeom prst="rect">
            <a:avLst/>
          </a:prstGeom>
        </p:spPr>
      </p:pic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115118" y="683493"/>
            <a:ext cx="9965507" cy="610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After first Mix &amp; Transfer: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</a:rPr>
              <a:t>For second Mix &amp; Transfer wait for 12 minutes of pumping after TMX9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</a:rPr>
              <a:t>REPEAT Step 5 – 10 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</a:rPr>
              <a:t>Transfer of x liters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</a:rPr>
              <a:t>2</a:t>
            </a:r>
            <a:r>
              <a:rPr lang="en-US" sz="2000" b="1" baseline="30000" dirty="0" smtClean="0">
                <a:solidFill>
                  <a:schemeClr val="accent2"/>
                </a:solidFill>
              </a:rPr>
              <a:t>nd</a:t>
            </a:r>
            <a:r>
              <a:rPr lang="en-US" sz="2000" b="1" dirty="0" smtClean="0">
                <a:solidFill>
                  <a:schemeClr val="accent2"/>
                </a:solidFill>
              </a:rPr>
              <a:t> Mixing		2</a:t>
            </a:r>
            <a:r>
              <a:rPr lang="en-US" sz="2000" b="1" baseline="30000" dirty="0" smtClean="0">
                <a:solidFill>
                  <a:schemeClr val="accent2"/>
                </a:solidFill>
              </a:rPr>
              <a:t>nd</a:t>
            </a:r>
            <a:r>
              <a:rPr lang="en-US" sz="2000" b="1" dirty="0" smtClean="0">
                <a:solidFill>
                  <a:schemeClr val="accent2"/>
                </a:solidFill>
              </a:rPr>
              <a:t> transfer</a:t>
            </a:r>
          </a:p>
          <a:p>
            <a:pPr>
              <a:spcBef>
                <a:spcPct val="50000"/>
              </a:spcBef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</a:rPr>
              <a:t>After </a:t>
            </a:r>
            <a:r>
              <a:rPr lang="en-US" sz="2000" b="1" dirty="0">
                <a:solidFill>
                  <a:schemeClr val="accent2"/>
                </a:solidFill>
              </a:rPr>
              <a:t>second Mix &amp; Transfer continue 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</a:rPr>
              <a:t>with </a:t>
            </a:r>
            <a:r>
              <a:rPr lang="en-US" sz="2000" b="1" dirty="0">
                <a:solidFill>
                  <a:schemeClr val="accent2"/>
                </a:solidFill>
              </a:rPr>
              <a:t>step </a:t>
            </a:r>
            <a:r>
              <a:rPr lang="en-US" sz="2000" b="1" dirty="0" smtClean="0">
                <a:solidFill>
                  <a:schemeClr val="accent2"/>
                </a:solidFill>
              </a:rPr>
              <a:t>12</a:t>
            </a:r>
          </a:p>
        </p:txBody>
      </p:sp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118" y="7137993"/>
            <a:ext cx="791393" cy="36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557950" cy="75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5" name="Text Box 1"/>
          <p:cNvSpPr txBox="1">
            <a:spLocks noChangeArrowheads="1"/>
          </p:cNvSpPr>
          <p:nvPr/>
        </p:nvSpPr>
        <p:spPr bwMode="auto">
          <a:xfrm>
            <a:off x="592365" y="35421"/>
            <a:ext cx="7976959" cy="50670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Second Mixing and transfer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sp>
        <p:nvSpPr>
          <p:cNvPr id="33" name="Foliennummernplatzhalter 3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4" t="8571" r="33165" b="75714"/>
          <a:stretch/>
        </p:blipFill>
        <p:spPr>
          <a:xfrm>
            <a:off x="5258098" y="4478926"/>
            <a:ext cx="4604987" cy="241213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0" t="8316" r="33601" b="75457"/>
          <a:stretch/>
        </p:blipFill>
        <p:spPr>
          <a:xfrm>
            <a:off x="5305341" y="1820561"/>
            <a:ext cx="4587447" cy="2596668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 bwMode="auto">
          <a:xfrm>
            <a:off x="6877397" y="1547589"/>
            <a:ext cx="1619299" cy="18002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1079872" y="2831348"/>
            <a:ext cx="1008112" cy="94848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3384128" y="2843733"/>
            <a:ext cx="2736304" cy="187220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237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2" y="2267669"/>
            <a:ext cx="4123847" cy="4000422"/>
          </a:xfrm>
          <a:prstGeom prst="rect">
            <a:avLst/>
          </a:prstGeom>
        </p:spPr>
      </p:pic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7158428"/>
            <a:ext cx="791393" cy="36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5" name="Text Box 1"/>
          <p:cNvSpPr txBox="1">
            <a:spLocks noChangeArrowheads="1"/>
          </p:cNvSpPr>
          <p:nvPr/>
        </p:nvSpPr>
        <p:spPr bwMode="auto">
          <a:xfrm>
            <a:off x="3384128" y="179437"/>
            <a:ext cx="4608512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12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1002403"/>
            <a:ext cx="9793088" cy="554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Step 12: Circulate gas at full speed to assure closing of </a:t>
            </a:r>
            <a:r>
              <a:rPr lang="en-US" sz="2400" dirty="0" err="1" smtClean="0"/>
              <a:t>BoxC</a:t>
            </a:r>
            <a:r>
              <a:rPr lang="en-US" sz="2400" dirty="0" smtClean="0"/>
              <a:t>-Relief-  		</a:t>
            </a:r>
            <a:r>
              <a:rPr lang="en-US" sz="2400" dirty="0"/>
              <a:t> </a:t>
            </a:r>
            <a:r>
              <a:rPr lang="en-US" sz="2400" dirty="0" smtClean="0"/>
              <a:t>   Valve, Wait until pressure is stable (5 min)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TRDGAS-M: 94: Spiro Temperature &gt; +5°C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TRDGAS-C: PUMP</a:t>
            </a:r>
            <a:r>
              <a:rPr lang="en-US" sz="2400" dirty="0">
                <a:solidFill>
                  <a:schemeClr val="accent2"/>
                </a:solidFill>
              </a:rPr>
              <a:t>: {CP2}{f</a:t>
            </a:r>
            <a:r>
              <a:rPr lang="en-US" sz="2400" dirty="0" smtClean="0">
                <a:solidFill>
                  <a:schemeClr val="accent2"/>
                </a:solidFill>
              </a:rPr>
              <a:t>}{START}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4</a:t>
            </a:r>
            <a:r>
              <a:rPr lang="en-US" sz="2400" baseline="30000" dirty="0" smtClean="0">
                <a:solidFill>
                  <a:schemeClr val="accent2"/>
                </a:solidFill>
              </a:rPr>
              <a:t>th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terminal:UGcmdLog</a:t>
            </a:r>
            <a:r>
              <a:rPr lang="en-US" sz="2400" dirty="0" smtClean="0">
                <a:solidFill>
                  <a:schemeClr val="accent2"/>
                </a:solidFill>
              </a:rPr>
              <a:t>: check for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58 replies in 20s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TRDGAS-M: </a:t>
            </a:r>
            <a:r>
              <a:rPr lang="en-US" sz="2400" dirty="0" smtClean="0">
                <a:solidFill>
                  <a:schemeClr val="accent2"/>
                </a:solidFill>
              </a:rPr>
              <a:t>Reset </a:t>
            </a:r>
            <a:r>
              <a:rPr lang="en-US" sz="2400" dirty="0">
                <a:solidFill>
                  <a:schemeClr val="accent2"/>
                </a:solidFill>
              </a:rPr>
              <a:t>UG CMD CNT</a:t>
            </a:r>
            <a:endParaRPr lang="en-US" sz="24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              </a:t>
            </a:r>
            <a:r>
              <a:rPr lang="en-US" sz="2400" dirty="0" smtClean="0">
                <a:solidFill>
                  <a:schemeClr val="accent2"/>
                </a:solidFill>
              </a:rPr>
              <a:t>3</a:t>
            </a:r>
            <a:r>
              <a:rPr lang="en-US" sz="2400" dirty="0">
                <a:solidFill>
                  <a:schemeClr val="accent2"/>
                </a:solidFill>
              </a:rPr>
              <a:t>: </a:t>
            </a:r>
            <a:r>
              <a:rPr lang="en-US" sz="2400" dirty="0" err="1">
                <a:solidFill>
                  <a:schemeClr val="accent2"/>
                </a:solidFill>
              </a:rPr>
              <a:t>Psup</a:t>
            </a:r>
            <a:r>
              <a:rPr lang="en-US" sz="2400" dirty="0">
                <a:solidFill>
                  <a:schemeClr val="accent2"/>
                </a:solidFill>
              </a:rPr>
              <a:t> increase by </a:t>
            </a:r>
            <a:r>
              <a:rPr lang="en-US" sz="2400" dirty="0" smtClean="0">
                <a:solidFill>
                  <a:schemeClr val="accent2"/>
                </a:solidFill>
              </a:rPr>
              <a:t>300 </a:t>
            </a:r>
            <a:r>
              <a:rPr lang="en-US" sz="2400" dirty="0">
                <a:solidFill>
                  <a:schemeClr val="accent2"/>
                </a:solidFill>
              </a:rPr>
              <a:t>mbar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              </a:t>
            </a:r>
            <a:r>
              <a:rPr lang="en-US" sz="2400" dirty="0" smtClean="0">
                <a:solidFill>
                  <a:schemeClr val="accent2"/>
                </a:solidFill>
              </a:rPr>
              <a:t>3</a:t>
            </a:r>
            <a:r>
              <a:rPr lang="en-US" sz="2400" dirty="0">
                <a:solidFill>
                  <a:schemeClr val="accent2"/>
                </a:solidFill>
              </a:rPr>
              <a:t>: </a:t>
            </a:r>
            <a:r>
              <a:rPr lang="en-US" sz="2400" dirty="0" err="1">
                <a:solidFill>
                  <a:schemeClr val="accent2"/>
                </a:solidFill>
              </a:rPr>
              <a:t>Pret</a:t>
            </a:r>
            <a:r>
              <a:rPr lang="en-US" sz="2400" dirty="0">
                <a:solidFill>
                  <a:schemeClr val="accent2"/>
                </a:solidFill>
              </a:rPr>
              <a:t>   decrease by 4</a:t>
            </a:r>
            <a:r>
              <a:rPr lang="en-US" sz="2400" dirty="0" smtClean="0">
                <a:solidFill>
                  <a:schemeClr val="accent2"/>
                </a:solidFill>
              </a:rPr>
              <a:t>00 </a:t>
            </a:r>
            <a:r>
              <a:rPr lang="en-US" sz="2400" dirty="0">
                <a:solidFill>
                  <a:schemeClr val="accent2"/>
                </a:solidFill>
              </a:rPr>
              <a:t>mbar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97,99 Inlet: MFDPs drop to -300 mbar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96,98  Outlet: MFDPs increase to 400mbar </a:t>
            </a:r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3960192" y="2891464"/>
            <a:ext cx="3384376" cy="6723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Gerade Verbindung mit Pfeil 13"/>
          <p:cNvCxnSpPr/>
          <p:nvPr/>
        </p:nvCxnSpPr>
        <p:spPr bwMode="auto">
          <a:xfrm>
            <a:off x="5184328" y="2771725"/>
            <a:ext cx="2880320" cy="7920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80" y="2468249"/>
            <a:ext cx="4123847" cy="4000422"/>
          </a:xfrm>
          <a:prstGeom prst="rect">
            <a:avLst/>
          </a:prstGeom>
        </p:spPr>
      </p:pic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7019925"/>
            <a:ext cx="10906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5" name="Text Box 1"/>
          <p:cNvSpPr txBox="1">
            <a:spLocks noChangeArrowheads="1"/>
          </p:cNvSpPr>
          <p:nvPr/>
        </p:nvSpPr>
        <p:spPr bwMode="auto">
          <a:xfrm>
            <a:off x="3384128" y="179437"/>
            <a:ext cx="4608512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13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955912"/>
            <a:ext cx="9793088" cy="342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Step 13: Continue gas circulation at half speed for 12h to homogenize gas gain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TRDGAS-M: 94: Spiro Temperature &gt; +5°C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TRDGAS-C: PUMP</a:t>
            </a:r>
            <a:r>
              <a:rPr lang="en-US" sz="2400" dirty="0">
                <a:solidFill>
                  <a:schemeClr val="accent2"/>
                </a:solidFill>
              </a:rPr>
              <a:t>: {CP2</a:t>
            </a:r>
            <a:r>
              <a:rPr lang="en-US" sz="2400" dirty="0" smtClean="0">
                <a:solidFill>
                  <a:schemeClr val="accent2"/>
                </a:solidFill>
              </a:rPr>
              <a:t>}{h}{START}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4</a:t>
            </a:r>
            <a:r>
              <a:rPr lang="en-US" sz="2400" baseline="30000" dirty="0" smtClean="0">
                <a:solidFill>
                  <a:schemeClr val="accent2"/>
                </a:solidFill>
              </a:rPr>
              <a:t>th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terminal:UGcmdLog</a:t>
            </a:r>
            <a:r>
              <a:rPr lang="en-US" sz="2400" dirty="0" smtClean="0">
                <a:solidFill>
                  <a:schemeClr val="accent2"/>
                </a:solidFill>
              </a:rPr>
              <a:t>: check for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58 replies in 20s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TRDGAS-M: </a:t>
            </a:r>
            <a:r>
              <a:rPr lang="en-US" sz="2400" dirty="0" smtClean="0">
                <a:solidFill>
                  <a:schemeClr val="accent2"/>
                </a:solidFill>
              </a:rPr>
              <a:t>Reset </a:t>
            </a:r>
            <a:r>
              <a:rPr lang="en-US" sz="2400" dirty="0">
                <a:solidFill>
                  <a:schemeClr val="accent2"/>
                </a:solidFill>
              </a:rPr>
              <a:t>UG CMD </a:t>
            </a:r>
            <a:r>
              <a:rPr lang="en-US" sz="2400" dirty="0" smtClean="0">
                <a:solidFill>
                  <a:schemeClr val="accent2"/>
                </a:solidFill>
              </a:rPr>
              <a:t>CNT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3960192" y="2771725"/>
            <a:ext cx="3384376" cy="93610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Gerade Verbindung mit Pfeil 13"/>
          <p:cNvCxnSpPr/>
          <p:nvPr/>
        </p:nvCxnSpPr>
        <p:spPr bwMode="auto">
          <a:xfrm>
            <a:off x="5184328" y="2771725"/>
            <a:ext cx="2808312" cy="93610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91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019925"/>
            <a:ext cx="10906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5" name="Text Box 1"/>
          <p:cNvSpPr txBox="1">
            <a:spLocks noChangeArrowheads="1"/>
          </p:cNvSpPr>
          <p:nvPr/>
        </p:nvSpPr>
        <p:spPr bwMode="auto">
          <a:xfrm>
            <a:off x="3384128" y="179437"/>
            <a:ext cx="4608512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13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248" y="971525"/>
            <a:ext cx="9793088" cy="519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Step 13: Continue gas circulation at half speed for 12h 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to homogenize gas gain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TRDGAS-M</a:t>
            </a:r>
            <a:r>
              <a:rPr lang="en-US" sz="2400" dirty="0">
                <a:solidFill>
                  <a:schemeClr val="accent2"/>
                </a:solidFill>
              </a:rPr>
              <a:t>: </a:t>
            </a:r>
            <a:r>
              <a:rPr lang="en-US" sz="2400" dirty="0" smtClean="0">
                <a:solidFill>
                  <a:schemeClr val="accent2"/>
                </a:solidFill>
              </a:rPr>
              <a:t>Reset </a:t>
            </a:r>
            <a:r>
              <a:rPr lang="en-US" sz="2400" dirty="0">
                <a:solidFill>
                  <a:schemeClr val="accent2"/>
                </a:solidFill>
              </a:rPr>
              <a:t>UG CMD CNT</a:t>
            </a:r>
            <a:endParaRPr lang="en-US" sz="24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3</a:t>
            </a:r>
            <a:r>
              <a:rPr lang="en-US" sz="2400" dirty="0">
                <a:solidFill>
                  <a:schemeClr val="accent2"/>
                </a:solidFill>
              </a:rPr>
              <a:t>: </a:t>
            </a:r>
            <a:r>
              <a:rPr lang="en-US" sz="2400" dirty="0" err="1">
                <a:solidFill>
                  <a:schemeClr val="accent2"/>
                </a:solidFill>
              </a:rPr>
              <a:t>Psup</a:t>
            </a:r>
            <a:r>
              <a:rPr lang="en-US" sz="2400" dirty="0">
                <a:solidFill>
                  <a:schemeClr val="accent2"/>
                </a:solidFill>
              </a:rPr>
              <a:t> increase by 2</a:t>
            </a:r>
            <a:r>
              <a:rPr lang="en-US" sz="2400" dirty="0" smtClean="0">
                <a:solidFill>
                  <a:schemeClr val="accent2"/>
                </a:solidFill>
              </a:rPr>
              <a:t>00 </a:t>
            </a:r>
            <a:r>
              <a:rPr lang="en-US" sz="2400" dirty="0">
                <a:solidFill>
                  <a:schemeClr val="accent2"/>
                </a:solidFill>
              </a:rPr>
              <a:t>mbar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3</a:t>
            </a:r>
            <a:r>
              <a:rPr lang="en-US" sz="2400" dirty="0">
                <a:solidFill>
                  <a:schemeClr val="accent2"/>
                </a:solidFill>
              </a:rPr>
              <a:t>: </a:t>
            </a:r>
            <a:r>
              <a:rPr lang="en-US" sz="2400" dirty="0" err="1">
                <a:solidFill>
                  <a:schemeClr val="accent2"/>
                </a:solidFill>
              </a:rPr>
              <a:t>Pret</a:t>
            </a:r>
            <a:r>
              <a:rPr lang="en-US" sz="2400" dirty="0">
                <a:solidFill>
                  <a:schemeClr val="accent2"/>
                </a:solidFill>
              </a:rPr>
              <a:t>   decrease by </a:t>
            </a:r>
            <a:r>
              <a:rPr lang="en-US" sz="2400" dirty="0" smtClean="0">
                <a:solidFill>
                  <a:schemeClr val="accent2"/>
                </a:solidFill>
              </a:rPr>
              <a:t>300 </a:t>
            </a:r>
            <a:r>
              <a:rPr lang="en-US" sz="2400" dirty="0">
                <a:solidFill>
                  <a:schemeClr val="accent2"/>
                </a:solidFill>
              </a:rPr>
              <a:t>mbar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97,99 Inlet: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         MFDPs drop to -200 mbar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96,98 Outlet: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         MFDPs increase to 300mbar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8" t="8081" r="1144" b="15725"/>
          <a:stretch/>
        </p:blipFill>
        <p:spPr>
          <a:xfrm>
            <a:off x="5184328" y="1404213"/>
            <a:ext cx="4392000" cy="5760000"/>
          </a:xfrm>
          <a:prstGeom prst="rect">
            <a:avLst/>
          </a:prstGeom>
        </p:spPr>
      </p:pic>
      <p:cxnSp>
        <p:nvCxnSpPr>
          <p:cNvPr id="15" name="Gerade Verbindung mit Pfeil 14"/>
          <p:cNvCxnSpPr/>
          <p:nvPr/>
        </p:nvCxnSpPr>
        <p:spPr bwMode="auto">
          <a:xfrm>
            <a:off x="7344568" y="1331565"/>
            <a:ext cx="936104" cy="43204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Gerade Verbindung mit Pfeil 17"/>
          <p:cNvCxnSpPr/>
          <p:nvPr/>
        </p:nvCxnSpPr>
        <p:spPr bwMode="auto">
          <a:xfrm flipV="1">
            <a:off x="4464248" y="1907629"/>
            <a:ext cx="3348372" cy="108012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4616648" y="4284213"/>
            <a:ext cx="927720" cy="86377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4" name="Gerade Verbindung mit Pfeil 23"/>
          <p:cNvCxnSpPr/>
          <p:nvPr/>
        </p:nvCxnSpPr>
        <p:spPr bwMode="auto">
          <a:xfrm>
            <a:off x="4616648" y="4284213"/>
            <a:ext cx="3195972" cy="86377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7" name="Gerade Verbindung mit Pfeil 26"/>
          <p:cNvCxnSpPr/>
          <p:nvPr/>
        </p:nvCxnSpPr>
        <p:spPr bwMode="auto">
          <a:xfrm>
            <a:off x="4896296" y="5444565"/>
            <a:ext cx="2736304" cy="99956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Gerade Verbindung mit Pfeil 29"/>
          <p:cNvCxnSpPr/>
          <p:nvPr/>
        </p:nvCxnSpPr>
        <p:spPr bwMode="auto">
          <a:xfrm>
            <a:off x="4896296" y="5444565"/>
            <a:ext cx="792088" cy="99956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294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019925"/>
            <a:ext cx="10906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5" name="Text Box 1"/>
          <p:cNvSpPr txBox="1">
            <a:spLocks noChangeArrowheads="1"/>
          </p:cNvSpPr>
          <p:nvPr/>
        </p:nvSpPr>
        <p:spPr bwMode="auto">
          <a:xfrm>
            <a:off x="3384128" y="179437"/>
            <a:ext cx="4608512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14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248" y="1115541"/>
            <a:ext cx="9793088" cy="448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Step 13 cont.: </a:t>
            </a:r>
            <a:r>
              <a:rPr lang="en-US" sz="2400" dirty="0" smtClean="0">
                <a:solidFill>
                  <a:schemeClr val="accent2"/>
                </a:solidFill>
              </a:rPr>
              <a:t>Inform LEAD that TRD Gas Refill commanding is 			                  complete,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accent2"/>
                </a:solidFill>
              </a:rPr>
              <a:t>	    </a:t>
            </a:r>
            <a:r>
              <a:rPr lang="en-US" sz="2400" b="1" dirty="0" err="1" smtClean="0">
                <a:solidFill>
                  <a:srgbClr val="FF0000"/>
                </a:solidFill>
              </a:rPr>
              <a:t>RunTag</a:t>
            </a:r>
            <a:r>
              <a:rPr lang="en-US" sz="2400" b="1" dirty="0" smtClean="0">
                <a:solidFill>
                  <a:srgbClr val="FF0000"/>
                </a:solidFill>
              </a:rPr>
              <a:t> to be changed to “Science Run (with pump on)”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		    Circulation of gas will continue (pump running @ half speed)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              for ≈ 12h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Step </a:t>
            </a:r>
            <a:r>
              <a:rPr lang="en-US" sz="2400" dirty="0" smtClean="0"/>
              <a:t>14: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Update information in file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~/COMMANDING/TRDGAS/</a:t>
            </a:r>
            <a:r>
              <a:rPr lang="en-US" sz="2400" dirty="0" err="1" smtClean="0">
                <a:solidFill>
                  <a:schemeClr val="accent2"/>
                </a:solidFill>
              </a:rPr>
              <a:t>Gas_Refills</a:t>
            </a:r>
            <a:r>
              <a:rPr lang="en-US" sz="2400" dirty="0" smtClean="0">
                <a:solidFill>
                  <a:schemeClr val="accent2"/>
                </a:solidFill>
              </a:rPr>
              <a:t>/gas_composition_history.txt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416" y="785761"/>
            <a:ext cx="4123847" cy="4000422"/>
          </a:xfrm>
          <a:prstGeom prst="rect">
            <a:avLst/>
          </a:prstGeom>
        </p:spPr>
      </p:pic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7019925"/>
            <a:ext cx="10906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5" name="Text Box 1"/>
          <p:cNvSpPr txBox="1">
            <a:spLocks noChangeArrowheads="1"/>
          </p:cNvSpPr>
          <p:nvPr/>
        </p:nvSpPr>
        <p:spPr bwMode="auto">
          <a:xfrm>
            <a:off x="3384128" y="179437"/>
            <a:ext cx="4608512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– Step 15</a:t>
            </a:r>
            <a:endParaRPr lang="en-US" sz="2400" b="1" dirty="0">
              <a:solidFill>
                <a:srgbClr val="000000"/>
              </a:solidFill>
              <a:latin typeface="DejaVu Sans Mono" pitchFamily="49" charset="0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248" y="1115541"/>
            <a:ext cx="9793088" cy="625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Step 15: </a:t>
            </a:r>
            <a:r>
              <a:rPr lang="en-US" sz="2400" dirty="0" smtClean="0">
                <a:solidFill>
                  <a:schemeClr val="accent2"/>
                </a:solidFill>
              </a:rPr>
              <a:t> Stop Gas-Circulation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TRDGAS-C: PUMP: [STOP]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4</a:t>
            </a:r>
            <a:r>
              <a:rPr lang="en-US" sz="2400" baseline="30000" dirty="0">
                <a:solidFill>
                  <a:schemeClr val="accent2"/>
                </a:solidFill>
              </a:rPr>
              <a:t>th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terminal: </a:t>
            </a:r>
            <a:r>
              <a:rPr lang="en-US" sz="2400" dirty="0" err="1" smtClean="0">
                <a:solidFill>
                  <a:schemeClr val="accent2"/>
                </a:solidFill>
              </a:rPr>
              <a:t>UGcmdLog</a:t>
            </a:r>
            <a:r>
              <a:rPr lang="en-US" sz="2400" dirty="0">
                <a:solidFill>
                  <a:schemeClr val="accent2"/>
                </a:solidFill>
              </a:rPr>
              <a:t>: 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/>
                </a:solidFill>
              </a:rPr>
              <a:t>Check </a:t>
            </a:r>
            <a:r>
              <a:rPr lang="en-US" sz="2400" b="1" dirty="0">
                <a:solidFill>
                  <a:schemeClr val="accent2"/>
                </a:solidFill>
              </a:rPr>
              <a:t>for 60 replies in 20s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TRDGAS-M: 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/>
                </a:solidFill>
              </a:rPr>
              <a:t>Reset </a:t>
            </a:r>
            <a:r>
              <a:rPr lang="en-US" sz="2400" b="1" dirty="0">
                <a:solidFill>
                  <a:schemeClr val="accent2"/>
                </a:solidFill>
              </a:rPr>
              <a:t>UG CMD </a:t>
            </a:r>
            <a:r>
              <a:rPr lang="en-US" sz="2400" b="1" dirty="0" smtClean="0">
                <a:solidFill>
                  <a:schemeClr val="accent2"/>
                </a:solidFill>
              </a:rPr>
              <a:t>CNT</a:t>
            </a:r>
          </a:p>
          <a:p>
            <a:pPr>
              <a:spcBef>
                <a:spcPct val="50000"/>
              </a:spcBef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3: </a:t>
            </a:r>
            <a:r>
              <a:rPr lang="en-US" sz="2400" dirty="0" err="1">
                <a:solidFill>
                  <a:schemeClr val="accent2"/>
                </a:solidFill>
              </a:rPr>
              <a:t>Psup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dirty="0" err="1">
                <a:solidFill>
                  <a:schemeClr val="accent2"/>
                </a:solidFill>
              </a:rPr>
              <a:t>Pret</a:t>
            </a:r>
            <a:r>
              <a:rPr lang="en-US" sz="2400" dirty="0">
                <a:solidFill>
                  <a:schemeClr val="accent2"/>
                </a:solidFill>
              </a:rPr>
              <a:t> back to values before pumping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96, 97, 98, 99: all  </a:t>
            </a:r>
            <a:r>
              <a:rPr lang="en-US" sz="2400" dirty="0" err="1">
                <a:solidFill>
                  <a:schemeClr val="accent2"/>
                </a:solidFill>
              </a:rPr>
              <a:t>MFdPs</a:t>
            </a:r>
            <a:r>
              <a:rPr lang="en-US" sz="2400" dirty="0">
                <a:solidFill>
                  <a:schemeClr val="accent2"/>
                </a:solidFill>
              </a:rPr>
              <a:t> back to 0 (± 50) mbar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TRDCHD-M: DRP will turn red “bad” until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pressure stable</a:t>
            </a: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schemeClr val="accent2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4104208" y="1866333"/>
            <a:ext cx="4956300" cy="25732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428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0" t="7422" r="4438" b="3638"/>
          <a:stretch/>
        </p:blipFill>
        <p:spPr>
          <a:xfrm>
            <a:off x="2444108" y="1043533"/>
            <a:ext cx="7708772" cy="5781579"/>
          </a:xfrm>
          <a:prstGeom prst="rect">
            <a:avLst/>
          </a:prstGeom>
        </p:spPr>
      </p:pic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7163594"/>
            <a:ext cx="780233" cy="36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"/>
            <a:ext cx="519112" cy="70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248" y="683493"/>
            <a:ext cx="9936162" cy="610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TRD-</a:t>
            </a:r>
            <a:r>
              <a:rPr lang="en-US" sz="2000" dirty="0" err="1" smtClean="0">
                <a:solidFill>
                  <a:schemeClr val="accent2"/>
                </a:solidFill>
              </a:rPr>
              <a:t>PressureMonitor</a:t>
            </a:r>
            <a:r>
              <a:rPr lang="en-US" sz="2000" dirty="0" smtClean="0"/>
              <a:t>: </a:t>
            </a:r>
            <a:r>
              <a:rPr lang="en-US" sz="2000" dirty="0"/>
              <a:t>check actual gas </a:t>
            </a:r>
            <a:r>
              <a:rPr lang="en-US" sz="2000" dirty="0" smtClean="0"/>
              <a:t>composition; </a:t>
            </a:r>
            <a:r>
              <a:rPr lang="en-US" sz="2000" dirty="0" smtClean="0">
                <a:solidFill>
                  <a:srgbClr val="FF0000"/>
                </a:solidFill>
              </a:rPr>
              <a:t>Example:</a:t>
            </a:r>
            <a:r>
              <a:rPr lang="en-US" sz="2000" dirty="0" smtClean="0">
                <a:solidFill>
                  <a:schemeClr val="accent2"/>
                </a:solidFill>
              </a:rPr>
              <a:t> 13</a:t>
            </a:r>
            <a:r>
              <a:rPr lang="en-US" sz="2000" baseline="30000" dirty="0" smtClean="0">
                <a:solidFill>
                  <a:schemeClr val="accent2"/>
                </a:solidFill>
              </a:rPr>
              <a:t>th</a:t>
            </a:r>
            <a:r>
              <a:rPr lang="en-US" sz="2000" dirty="0" smtClean="0">
                <a:solidFill>
                  <a:schemeClr val="accent2"/>
                </a:solidFill>
              </a:rPr>
              <a:t> June 2013: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Measured total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pressure: 905 mbar 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chemeClr val="accent2"/>
                </a:solidFill>
              </a:rPr>
              <a:t>Xe</a:t>
            </a:r>
            <a:r>
              <a:rPr lang="en-US" sz="2000" dirty="0" smtClean="0">
                <a:solidFill>
                  <a:schemeClr val="accent2"/>
                </a:solidFill>
              </a:rPr>
              <a:t> @ 835 mbar,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(in TRD, calculated)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@ 68 mbar,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(in TRD, calculated)</a:t>
            </a:r>
          </a:p>
          <a:p>
            <a:pPr>
              <a:spcBef>
                <a:spcPct val="50000"/>
              </a:spcBef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7.51% 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(in TRD, calculated)</a:t>
            </a: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2159992" y="179437"/>
            <a:ext cx="5400600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- Preparation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2304008" y="1367569"/>
            <a:ext cx="6624736" cy="54006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Ellipse 5"/>
          <p:cNvSpPr/>
          <p:nvPr/>
        </p:nvSpPr>
        <p:spPr bwMode="auto">
          <a:xfrm>
            <a:off x="9060370" y="1774360"/>
            <a:ext cx="432048" cy="39017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9144768" y="3029627"/>
            <a:ext cx="432048" cy="39017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cxnSp>
        <p:nvCxnSpPr>
          <p:cNvPr id="18" name="Gerade Verbindung mit Pfeil 17"/>
          <p:cNvCxnSpPr/>
          <p:nvPr/>
        </p:nvCxnSpPr>
        <p:spPr bwMode="auto">
          <a:xfrm>
            <a:off x="2304008" y="3131765"/>
            <a:ext cx="6624736" cy="21602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Ellipse 20"/>
          <p:cNvSpPr/>
          <p:nvPr/>
        </p:nvSpPr>
        <p:spPr bwMode="auto">
          <a:xfrm>
            <a:off x="9060370" y="4806683"/>
            <a:ext cx="432048" cy="39017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 bwMode="auto">
          <a:xfrm>
            <a:off x="2159992" y="4806683"/>
            <a:ext cx="6768752" cy="19508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Ellipse 22"/>
          <p:cNvSpPr/>
          <p:nvPr/>
        </p:nvSpPr>
        <p:spPr bwMode="auto">
          <a:xfrm>
            <a:off x="9060370" y="6261153"/>
            <a:ext cx="432048" cy="39017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cxnSp>
        <p:nvCxnSpPr>
          <p:cNvPr id="24" name="Gerade Verbindung mit Pfeil 23"/>
          <p:cNvCxnSpPr/>
          <p:nvPr/>
        </p:nvCxnSpPr>
        <p:spPr bwMode="auto">
          <a:xfrm>
            <a:off x="2015976" y="6261153"/>
            <a:ext cx="6912768" cy="11097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046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125097"/>
            <a:ext cx="863401" cy="39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35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5" name="Text Box 1"/>
          <p:cNvSpPr txBox="1">
            <a:spLocks noChangeArrowheads="1"/>
          </p:cNvSpPr>
          <p:nvPr/>
        </p:nvSpPr>
        <p:spPr bwMode="auto">
          <a:xfrm>
            <a:off x="2736056" y="151847"/>
            <a:ext cx="4608512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TRD Gas Refill – Step 15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248" y="1054762"/>
            <a:ext cx="5688632" cy="534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Step 15: </a:t>
            </a:r>
            <a:r>
              <a:rPr lang="en-US" sz="2000" dirty="0" smtClean="0">
                <a:solidFill>
                  <a:schemeClr val="accent2"/>
                </a:solidFill>
              </a:rPr>
              <a:t> Stop Gas-Circulation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3: </a:t>
            </a:r>
            <a:r>
              <a:rPr lang="en-US" sz="2000" dirty="0" err="1">
                <a:solidFill>
                  <a:schemeClr val="accent2"/>
                </a:solidFill>
              </a:rPr>
              <a:t>Psup</a:t>
            </a:r>
            <a:r>
              <a:rPr lang="en-US" sz="2000" dirty="0">
                <a:solidFill>
                  <a:schemeClr val="accent2"/>
                </a:solidFill>
              </a:rPr>
              <a:t>, </a:t>
            </a:r>
            <a:r>
              <a:rPr lang="en-US" sz="2000" dirty="0" err="1">
                <a:solidFill>
                  <a:schemeClr val="accent2"/>
                </a:solidFill>
              </a:rPr>
              <a:t>Pret</a:t>
            </a:r>
            <a:r>
              <a:rPr lang="en-US" sz="2000" dirty="0">
                <a:solidFill>
                  <a:schemeClr val="accent2"/>
                </a:solidFill>
              </a:rPr>
              <a:t> back to values </a:t>
            </a:r>
            <a:r>
              <a:rPr lang="en-US" sz="2000" dirty="0" smtClean="0">
                <a:solidFill>
                  <a:schemeClr val="accent2"/>
                </a:solidFill>
              </a:rPr>
              <a:t>before </a:t>
            </a:r>
            <a:r>
              <a:rPr lang="en-US" sz="2000" dirty="0">
                <a:solidFill>
                  <a:schemeClr val="accent2"/>
                </a:solidFill>
              </a:rPr>
              <a:t>pumping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96, 97, 98, 99: all  </a:t>
            </a:r>
            <a:r>
              <a:rPr lang="en-US" sz="2000" dirty="0" err="1">
                <a:solidFill>
                  <a:schemeClr val="accent2"/>
                </a:solidFill>
              </a:rPr>
              <a:t>MFdPs</a:t>
            </a:r>
            <a:r>
              <a:rPr lang="en-US" sz="2000" dirty="0">
                <a:solidFill>
                  <a:schemeClr val="accent2"/>
                </a:solidFill>
              </a:rPr>
              <a:t> back to </a:t>
            </a:r>
            <a:r>
              <a:rPr lang="en-US" sz="2000" dirty="0" smtClean="0">
                <a:solidFill>
                  <a:schemeClr val="accent2"/>
                </a:solidFill>
              </a:rPr>
              <a:t>0 </a:t>
            </a:r>
            <a:r>
              <a:rPr lang="en-US" sz="2000" dirty="0">
                <a:solidFill>
                  <a:schemeClr val="accent2"/>
                </a:solidFill>
              </a:rPr>
              <a:t>(± 50) mbar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TRDCHD-M: DRP will turn red “bad” </a:t>
            </a:r>
            <a:r>
              <a:rPr lang="en-US" sz="2000" dirty="0" smtClean="0">
                <a:solidFill>
                  <a:schemeClr val="accent2"/>
                </a:solidFill>
              </a:rPr>
              <a:t>until pressure stable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adjust HV by ~ -7 V (See </a:t>
            </a:r>
            <a:r>
              <a:rPr lang="en-US" sz="2000" dirty="0" err="1" smtClean="0">
                <a:solidFill>
                  <a:schemeClr val="accent2"/>
                </a:solidFill>
              </a:rPr>
              <a:t>pg</a:t>
            </a:r>
            <a:r>
              <a:rPr lang="en-US" sz="2000" dirty="0" smtClean="0">
                <a:solidFill>
                  <a:schemeClr val="accent2"/>
                </a:solidFill>
              </a:rPr>
              <a:t> 43, step 11) </a:t>
            </a:r>
            <a:r>
              <a:rPr lang="en-US" sz="2000" dirty="0">
                <a:solidFill>
                  <a:schemeClr val="accent2"/>
                </a:solidFill>
              </a:rPr>
              <a:t>so that </a:t>
            </a:r>
            <a:r>
              <a:rPr lang="en-US" sz="2000" dirty="0" smtClean="0">
                <a:solidFill>
                  <a:schemeClr val="accent2"/>
                </a:solidFill>
              </a:rPr>
              <a:t>MPV </a:t>
            </a:r>
            <a:r>
              <a:rPr lang="en-US" sz="2000" dirty="0">
                <a:solidFill>
                  <a:schemeClr val="accent2"/>
                </a:solidFill>
              </a:rPr>
              <a:t>≈ 60 </a:t>
            </a:r>
            <a:r>
              <a:rPr lang="en-US" sz="2000" dirty="0" smtClean="0">
                <a:solidFill>
                  <a:schemeClr val="accent2"/>
                </a:solidFill>
              </a:rPr>
              <a:t>ADC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When turning DAQ back on after HV adjustment, ASK LEAD to increment </a:t>
            </a:r>
            <a:r>
              <a:rPr lang="en-US" sz="2000" b="1" dirty="0" err="1" smtClean="0">
                <a:solidFill>
                  <a:srgbClr val="FF0000"/>
                </a:solidFill>
              </a:rPr>
              <a:t>RunTag</a:t>
            </a:r>
            <a:r>
              <a:rPr lang="en-US" sz="2000" b="1" dirty="0" smtClean="0">
                <a:solidFill>
                  <a:srgbClr val="FF0000"/>
                </a:solidFill>
              </a:rPr>
              <a:t> to “Science Run (nominal)”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Inform LEAD that TRD Gas Refill  commanding is complete</a:t>
            </a: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8" t="8081" r="1144" b="15725"/>
          <a:stretch/>
        </p:blipFill>
        <p:spPr>
          <a:xfrm>
            <a:off x="5688384" y="583647"/>
            <a:ext cx="4392000" cy="5760000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 bwMode="auto">
          <a:xfrm flipV="1">
            <a:off x="5184328" y="1331565"/>
            <a:ext cx="4320480" cy="7920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5544368" y="2555701"/>
            <a:ext cx="1584176" cy="172819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25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6" r="76019" b="1265"/>
          <a:stretch/>
        </p:blipFill>
        <p:spPr>
          <a:xfrm>
            <a:off x="189317" y="2018803"/>
            <a:ext cx="4274931" cy="4785370"/>
          </a:xfrm>
          <a:prstGeom prst="rect">
            <a:avLst/>
          </a:prstGeom>
        </p:spPr>
      </p:pic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7164213"/>
            <a:ext cx="778896" cy="3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625" y="0"/>
            <a:ext cx="557950" cy="75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1787" y="630200"/>
            <a:ext cx="9245029" cy="82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Calculate the amount of gas to be filled using </a:t>
            </a:r>
            <a:r>
              <a:rPr lang="en-US" sz="2000" dirty="0" smtClean="0">
                <a:solidFill>
                  <a:schemeClr val="accent2"/>
                </a:solidFill>
              </a:rPr>
              <a:t>TRD-</a:t>
            </a:r>
            <a:r>
              <a:rPr lang="en-US" sz="2000" dirty="0" err="1" smtClean="0">
                <a:solidFill>
                  <a:schemeClr val="accent2"/>
                </a:solidFill>
              </a:rPr>
              <a:t>PressureMonitor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Example:</a:t>
            </a:r>
            <a:r>
              <a:rPr lang="en-US" sz="2000" dirty="0" smtClean="0">
                <a:solidFill>
                  <a:schemeClr val="accent2"/>
                </a:solidFill>
              </a:rPr>
              <a:t> 13</a:t>
            </a:r>
            <a:r>
              <a:rPr lang="en-US" sz="2000" baseline="30000" dirty="0" smtClean="0">
                <a:solidFill>
                  <a:schemeClr val="accent2"/>
                </a:solidFill>
              </a:rPr>
              <a:t>th</a:t>
            </a:r>
            <a:r>
              <a:rPr lang="en-US" sz="2000" dirty="0" smtClean="0">
                <a:solidFill>
                  <a:schemeClr val="accent2"/>
                </a:solidFill>
              </a:rPr>
              <a:t> June 2013: </a:t>
            </a: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2159992" y="179437"/>
            <a:ext cx="5400600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- Preparation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287784" y="4355901"/>
            <a:ext cx="3916437" cy="792088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08264" y="1763613"/>
            <a:ext cx="558838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/>
              <a:t>Add </a:t>
            </a:r>
            <a:r>
              <a:rPr lang="de-DE" sz="2000" dirty="0" err="1" smtClean="0"/>
              <a:t>two</a:t>
            </a:r>
            <a:r>
              <a:rPr lang="de-DE" sz="2000" dirty="0" smtClean="0"/>
              <a:t> </a:t>
            </a:r>
            <a:r>
              <a:rPr lang="de-DE" sz="2000" dirty="0" err="1" smtClean="0"/>
              <a:t>rows</a:t>
            </a:r>
            <a:endParaRPr lang="de-DE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/>
              <a:t>Edit </a:t>
            </a:r>
            <a:r>
              <a:rPr lang="de-DE" sz="2000" dirty="0" err="1" smtClean="0"/>
              <a:t>rows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date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injections</a:t>
            </a:r>
            <a:endParaRPr lang="de-DE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/>
              <a:t>Edit CO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/ </a:t>
            </a:r>
            <a:r>
              <a:rPr lang="de-DE" sz="2000" dirty="0" err="1" smtClean="0"/>
              <a:t>Xe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target</a:t>
            </a:r>
            <a:r>
              <a:rPr lang="de-DE" sz="2000" dirty="0" smtClean="0"/>
              <a:t> </a:t>
            </a:r>
            <a:r>
              <a:rPr lang="de-DE" sz="2000" dirty="0" err="1" smtClean="0"/>
              <a:t>values</a:t>
            </a:r>
            <a:r>
              <a:rPr lang="de-DE" sz="2000" dirty="0" smtClean="0"/>
              <a:t> (</a:t>
            </a:r>
            <a:r>
              <a:rPr lang="de-DE" sz="2000" dirty="0" err="1" smtClean="0"/>
              <a:t>usually</a:t>
            </a:r>
            <a:r>
              <a:rPr lang="de-DE" sz="2000" dirty="0" smtClean="0"/>
              <a:t> 3/10)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/>
              <a:t>Edit </a:t>
            </a:r>
            <a:r>
              <a:rPr lang="de-DE" sz="2000" dirty="0" err="1" smtClean="0"/>
              <a:t>fudge</a:t>
            </a:r>
            <a:r>
              <a:rPr lang="de-DE" sz="2000" dirty="0" smtClean="0"/>
              <a:t> </a:t>
            </a:r>
            <a:r>
              <a:rPr lang="de-DE" sz="2000" dirty="0" err="1" smtClean="0"/>
              <a:t>factor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1.0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first</a:t>
            </a:r>
            <a:r>
              <a:rPr lang="de-DE" sz="2000" dirty="0" smtClean="0"/>
              <a:t> </a:t>
            </a:r>
            <a:r>
              <a:rPr lang="de-DE" sz="2000" dirty="0" err="1" smtClean="0"/>
              <a:t>injection</a:t>
            </a:r>
            <a:endParaRPr lang="de-DE" sz="2000" dirty="0" smtClean="0"/>
          </a:p>
          <a:p>
            <a:pPr>
              <a:lnSpc>
                <a:spcPct val="150000"/>
              </a:lnSpc>
            </a:pPr>
            <a:r>
              <a:rPr lang="de-DE" sz="2000" dirty="0" smtClean="0"/>
              <a:t>     </a:t>
            </a:r>
            <a:r>
              <a:rPr lang="de-DE" sz="2000" dirty="0" err="1" smtClean="0"/>
              <a:t>and</a:t>
            </a:r>
            <a:r>
              <a:rPr lang="de-DE" sz="2000" dirty="0" smtClean="0"/>
              <a:t> 1.01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second</a:t>
            </a:r>
            <a:r>
              <a:rPr lang="de-DE" sz="2000" dirty="0" smtClean="0"/>
              <a:t> (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make</a:t>
            </a:r>
            <a:r>
              <a:rPr lang="de-DE" sz="2000" dirty="0" smtClean="0"/>
              <a:t> </a:t>
            </a:r>
            <a:r>
              <a:rPr lang="de-DE" sz="2000" dirty="0" err="1" smtClean="0"/>
              <a:t>black</a:t>
            </a:r>
            <a:r>
              <a:rPr lang="de-DE" sz="2000" dirty="0" smtClean="0"/>
              <a:t> </a:t>
            </a:r>
            <a:r>
              <a:rPr lang="de-DE" sz="2000" dirty="0" err="1" smtClean="0"/>
              <a:t>curve</a:t>
            </a:r>
            <a:r>
              <a:rPr lang="de-DE" sz="2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     </a:t>
            </a:r>
            <a:r>
              <a:rPr lang="de-DE" sz="2000" dirty="0" err="1" smtClean="0"/>
              <a:t>match</a:t>
            </a:r>
            <a:r>
              <a:rPr lang="de-DE" sz="2000" dirty="0" smtClean="0"/>
              <a:t> </a:t>
            </a:r>
            <a:r>
              <a:rPr lang="de-DE" sz="2000" dirty="0" err="1" smtClean="0"/>
              <a:t>red</a:t>
            </a:r>
            <a:r>
              <a:rPr lang="de-DE" sz="2000" dirty="0" smtClean="0"/>
              <a:t> </a:t>
            </a:r>
            <a:r>
              <a:rPr lang="de-DE" sz="2000" dirty="0" err="1" smtClean="0"/>
              <a:t>one</a:t>
            </a:r>
            <a:r>
              <a:rPr lang="de-DE" sz="20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smtClean="0"/>
              <a:t>Save </a:t>
            </a:r>
            <a:r>
              <a:rPr lang="de-DE" sz="2000" dirty="0" err="1" smtClean="0"/>
              <a:t>table</a:t>
            </a:r>
            <a:endParaRPr lang="de-DE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 err="1" smtClean="0"/>
              <a:t>Use</a:t>
            </a:r>
            <a:r>
              <a:rPr lang="de-DE" sz="2000" dirty="0" smtClean="0"/>
              <a:t> </a:t>
            </a:r>
            <a:r>
              <a:rPr lang="de-DE" sz="2000" dirty="0" err="1" smtClean="0"/>
              <a:t>updated</a:t>
            </a:r>
            <a:r>
              <a:rPr lang="de-DE" sz="2000" dirty="0" smtClean="0"/>
              <a:t> </a:t>
            </a:r>
            <a:r>
              <a:rPr lang="de-DE" sz="2000" dirty="0" err="1" smtClean="0"/>
              <a:t>predicted</a:t>
            </a:r>
            <a:r>
              <a:rPr lang="de-DE" sz="2000" dirty="0" smtClean="0"/>
              <a:t> </a:t>
            </a:r>
            <a:r>
              <a:rPr lang="de-DE" sz="2000" dirty="0" err="1" smtClean="0"/>
              <a:t>values</a:t>
            </a:r>
            <a:r>
              <a:rPr lang="de-DE" sz="2000" dirty="0" smtClean="0"/>
              <a:t> (</a:t>
            </a:r>
            <a:r>
              <a:rPr lang="de-DE" sz="2000" dirty="0" err="1" smtClean="0"/>
              <a:t>black</a:t>
            </a:r>
            <a:r>
              <a:rPr lang="de-DE" sz="2000" dirty="0" smtClean="0"/>
              <a:t> </a:t>
            </a:r>
            <a:r>
              <a:rPr lang="de-DE" sz="2000" dirty="0" err="1" smtClean="0"/>
              <a:t>points</a:t>
            </a:r>
            <a:r>
              <a:rPr lang="de-DE" sz="2000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      in </a:t>
            </a:r>
            <a:r>
              <a:rPr lang="de-DE" sz="2000" dirty="0" err="1" smtClean="0"/>
              <a:t>plots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find </a:t>
            </a:r>
            <a:r>
              <a:rPr lang="de-DE" sz="2000" dirty="0" err="1" smtClean="0"/>
              <a:t>new</a:t>
            </a:r>
            <a:r>
              <a:rPr lang="de-DE" sz="2000" dirty="0" smtClean="0"/>
              <a:t> partial </a:t>
            </a:r>
            <a:r>
              <a:rPr lang="de-DE" sz="2000" dirty="0" err="1" smtClean="0"/>
              <a:t>pressures</a:t>
            </a:r>
            <a:endParaRPr lang="de-DE" sz="2000" dirty="0" smtClean="0"/>
          </a:p>
          <a:p>
            <a:pPr>
              <a:lnSpc>
                <a:spcPct val="150000"/>
              </a:lnSpc>
            </a:pPr>
            <a:r>
              <a:rPr lang="de-DE" sz="2000" dirty="0"/>
              <a:t> </a:t>
            </a:r>
            <a:r>
              <a:rPr lang="de-DE" sz="2000" dirty="0" smtClean="0"/>
              <a:t>    (</a:t>
            </a:r>
            <a:r>
              <a:rPr lang="de-DE" sz="2000" dirty="0" err="1" smtClean="0"/>
              <a:t>like</a:t>
            </a:r>
            <a:r>
              <a:rPr lang="de-DE" sz="2000" dirty="0" smtClean="0"/>
              <a:t> on </a:t>
            </a:r>
            <a:r>
              <a:rPr lang="de-DE" sz="2000" dirty="0" err="1" smtClean="0"/>
              <a:t>previous</a:t>
            </a:r>
            <a:r>
              <a:rPr lang="de-DE" sz="2000" dirty="0" smtClean="0"/>
              <a:t> </a:t>
            </a:r>
            <a:r>
              <a:rPr lang="de-DE" sz="2000" dirty="0" err="1" smtClean="0"/>
              <a:t>slide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actual</a:t>
            </a:r>
            <a:r>
              <a:rPr lang="de-DE" sz="2000" dirty="0" smtClean="0"/>
              <a:t> </a:t>
            </a:r>
            <a:r>
              <a:rPr lang="de-DE" sz="2000" dirty="0" err="1" smtClean="0"/>
              <a:t>status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cxnSp>
        <p:nvCxnSpPr>
          <p:cNvPr id="5" name="Gerade Verbindung 4"/>
          <p:cNvCxnSpPr>
            <a:stCxn id="2" idx="7"/>
          </p:cNvCxnSpPr>
          <p:nvPr/>
        </p:nvCxnSpPr>
        <p:spPr bwMode="auto">
          <a:xfrm flipV="1">
            <a:off x="3630672" y="3568076"/>
            <a:ext cx="726874" cy="90382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mit Pfeil 19"/>
          <p:cNvCxnSpPr/>
          <p:nvPr/>
        </p:nvCxnSpPr>
        <p:spPr bwMode="auto">
          <a:xfrm flipH="1">
            <a:off x="923359" y="2123653"/>
            <a:ext cx="3634305" cy="306094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Gerade Verbindung mit Pfeil 37"/>
          <p:cNvCxnSpPr/>
          <p:nvPr/>
        </p:nvCxnSpPr>
        <p:spPr bwMode="auto">
          <a:xfrm flipH="1">
            <a:off x="4034820" y="4859957"/>
            <a:ext cx="645452" cy="32464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Geschweifte Klammer links 39"/>
          <p:cNvSpPr/>
          <p:nvPr/>
        </p:nvSpPr>
        <p:spPr bwMode="auto">
          <a:xfrm>
            <a:off x="4435055" y="2487956"/>
            <a:ext cx="245217" cy="216024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164213"/>
            <a:ext cx="778896" cy="3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25" y="0"/>
            <a:ext cx="557950" cy="75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1787" y="630200"/>
            <a:ext cx="9245029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Example:</a:t>
            </a:r>
            <a:r>
              <a:rPr lang="en-US" sz="2000" dirty="0" smtClean="0">
                <a:solidFill>
                  <a:schemeClr val="accent2"/>
                </a:solidFill>
              </a:rPr>
              <a:t> 13</a:t>
            </a:r>
            <a:r>
              <a:rPr lang="en-US" sz="2000" baseline="30000" dirty="0" smtClean="0">
                <a:solidFill>
                  <a:schemeClr val="accent2"/>
                </a:solidFill>
              </a:rPr>
              <a:t>th</a:t>
            </a:r>
            <a:r>
              <a:rPr lang="en-US" sz="2000" dirty="0" smtClean="0">
                <a:solidFill>
                  <a:schemeClr val="accent2"/>
                </a:solidFill>
              </a:rPr>
              <a:t> June 2013:  </a:t>
            </a:r>
            <a:r>
              <a:rPr lang="de-DE" sz="2000" dirty="0" err="1"/>
              <a:t>Use</a:t>
            </a:r>
            <a:r>
              <a:rPr lang="de-DE" sz="2000" dirty="0"/>
              <a:t> </a:t>
            </a:r>
            <a:r>
              <a:rPr lang="de-DE" sz="2000" dirty="0" err="1"/>
              <a:t>updated</a:t>
            </a:r>
            <a:r>
              <a:rPr lang="de-DE" sz="2000" dirty="0"/>
              <a:t> </a:t>
            </a:r>
            <a:r>
              <a:rPr lang="de-DE" sz="2000" dirty="0" err="1"/>
              <a:t>predicted</a:t>
            </a:r>
            <a:r>
              <a:rPr lang="de-DE" sz="2000" dirty="0"/>
              <a:t> </a:t>
            </a:r>
            <a:r>
              <a:rPr lang="de-DE" sz="2000" dirty="0" err="1"/>
              <a:t>values</a:t>
            </a:r>
            <a:r>
              <a:rPr lang="de-DE" sz="2000" dirty="0"/>
              <a:t> (</a:t>
            </a:r>
            <a:r>
              <a:rPr lang="de-DE" sz="2000" dirty="0" err="1"/>
              <a:t>black</a:t>
            </a:r>
            <a:r>
              <a:rPr lang="de-DE" sz="2000" dirty="0"/>
              <a:t> </a:t>
            </a:r>
            <a:r>
              <a:rPr lang="de-DE" sz="2000" dirty="0" err="1"/>
              <a:t>points</a:t>
            </a:r>
            <a:r>
              <a:rPr lang="de-DE" sz="2000" dirty="0"/>
              <a:t>) </a:t>
            </a:r>
            <a:r>
              <a:rPr lang="de-DE" sz="2000" dirty="0" err="1"/>
              <a:t>to</a:t>
            </a:r>
            <a:r>
              <a:rPr lang="de-DE" sz="2000" dirty="0"/>
              <a:t> find </a:t>
            </a:r>
            <a:r>
              <a:rPr lang="de-DE" sz="2000" dirty="0" err="1"/>
              <a:t>new</a:t>
            </a:r>
            <a:r>
              <a:rPr lang="de-DE" sz="2000" dirty="0"/>
              <a:t> partial </a:t>
            </a:r>
            <a:r>
              <a:rPr lang="de-DE" sz="2000" dirty="0" err="1" smtClean="0"/>
              <a:t>pressures</a:t>
            </a:r>
            <a:endParaRPr lang="de-DE" sz="2000" dirty="0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2159992" y="179437"/>
            <a:ext cx="5400600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- Preparation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7" t="8014" r="6230" b="4824"/>
          <a:stretch/>
        </p:blipFill>
        <p:spPr>
          <a:xfrm>
            <a:off x="3209567" y="1403573"/>
            <a:ext cx="6840000" cy="5292000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44463" y="1615078"/>
            <a:ext cx="3167657" cy="522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Predicted total pressure: 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1019 mbar 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chemeClr val="accent2"/>
                </a:solidFill>
              </a:rPr>
              <a:t>Xe</a:t>
            </a:r>
            <a:r>
              <a:rPr lang="en-US" sz="2000" dirty="0" smtClean="0">
                <a:solidFill>
                  <a:schemeClr val="accent2"/>
                </a:solidFill>
              </a:rPr>
              <a:t> @ 927 mbar,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(in TRD, calculated)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@ 92 mbar,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(in TRD, calculated)</a:t>
            </a:r>
          </a:p>
          <a:p>
            <a:pPr>
              <a:spcBef>
                <a:spcPct val="50000"/>
              </a:spcBef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9.03% 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(in TRD, calculated)</a:t>
            </a:r>
          </a:p>
        </p:txBody>
      </p:sp>
      <p:cxnSp>
        <p:nvCxnSpPr>
          <p:cNvPr id="18" name="Gerade Verbindung mit Pfeil 17"/>
          <p:cNvCxnSpPr/>
          <p:nvPr/>
        </p:nvCxnSpPr>
        <p:spPr bwMode="auto">
          <a:xfrm flipV="1">
            <a:off x="2808064" y="2000576"/>
            <a:ext cx="4464496" cy="19508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Gerade Verbindung mit Pfeil 18"/>
          <p:cNvCxnSpPr/>
          <p:nvPr/>
        </p:nvCxnSpPr>
        <p:spPr bwMode="auto">
          <a:xfrm>
            <a:off x="2304008" y="3131765"/>
            <a:ext cx="4968552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2159992" y="4806683"/>
            <a:ext cx="4968552" cy="9754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Gerade Verbindung mit Pfeil 21"/>
          <p:cNvCxnSpPr/>
          <p:nvPr/>
        </p:nvCxnSpPr>
        <p:spPr bwMode="auto">
          <a:xfrm>
            <a:off x="2015976" y="6261153"/>
            <a:ext cx="5112568" cy="5548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Ellipse 22"/>
          <p:cNvSpPr/>
          <p:nvPr/>
        </p:nvSpPr>
        <p:spPr bwMode="auto">
          <a:xfrm>
            <a:off x="7272560" y="1805491"/>
            <a:ext cx="432048" cy="39017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7272560" y="2915741"/>
            <a:ext cx="432048" cy="39017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7272560" y="4715941"/>
            <a:ext cx="432048" cy="39017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7272560" y="6121554"/>
            <a:ext cx="432048" cy="39017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4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158428"/>
            <a:ext cx="791393" cy="36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04770" cy="68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1787" y="652803"/>
            <a:ext cx="9936162" cy="657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TRD-</a:t>
            </a:r>
            <a:r>
              <a:rPr lang="en-US" sz="2000" dirty="0" err="1" smtClean="0">
                <a:solidFill>
                  <a:schemeClr val="accent2"/>
                </a:solidFill>
              </a:rPr>
              <a:t>PressureMonitor</a:t>
            </a:r>
            <a:r>
              <a:rPr lang="en-US" sz="2000" dirty="0" smtClean="0"/>
              <a:t>: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Example:</a:t>
            </a:r>
            <a:r>
              <a:rPr lang="en-US" sz="2000" dirty="0" smtClean="0">
                <a:solidFill>
                  <a:schemeClr val="accent2"/>
                </a:solidFill>
              </a:rPr>
              <a:t> 13</a:t>
            </a:r>
            <a:r>
              <a:rPr lang="en-US" sz="2000" baseline="30000" dirty="0" smtClean="0">
                <a:solidFill>
                  <a:schemeClr val="accent2"/>
                </a:solidFill>
              </a:rPr>
              <a:t>th</a:t>
            </a:r>
            <a:r>
              <a:rPr lang="en-US" sz="2000" dirty="0" smtClean="0">
                <a:solidFill>
                  <a:schemeClr val="accent2"/>
                </a:solidFill>
              </a:rPr>
              <a:t> June 2013: </a:t>
            </a:r>
          </a:p>
          <a:p>
            <a:pPr>
              <a:spcBef>
                <a:spcPts val="1300"/>
              </a:spcBef>
            </a:pPr>
            <a:r>
              <a:rPr lang="en-US" sz="2000" dirty="0">
                <a:solidFill>
                  <a:schemeClr val="accent2"/>
                </a:solidFill>
              </a:rPr>
              <a:t>T</a:t>
            </a:r>
            <a:r>
              <a:rPr lang="en-US" sz="2000" dirty="0" smtClean="0">
                <a:solidFill>
                  <a:schemeClr val="accent2"/>
                </a:solidFill>
              </a:rPr>
              <a:t>otal pressure in TRD 905 mbar @ 7.51% 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(</a:t>
            </a:r>
            <a:r>
              <a:rPr lang="en-US" sz="2000" dirty="0" err="1" smtClean="0">
                <a:solidFill>
                  <a:schemeClr val="accent2"/>
                </a:solidFill>
              </a:rPr>
              <a:t>Xe</a:t>
            </a:r>
            <a:r>
              <a:rPr lang="en-US" sz="2000" dirty="0" smtClean="0">
                <a:solidFill>
                  <a:schemeClr val="accent2"/>
                </a:solidFill>
              </a:rPr>
              <a:t> @ 835 mbar, 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@ 68 mbar)</a:t>
            </a:r>
            <a:endParaRPr lang="en-US" sz="2000" dirty="0" smtClean="0"/>
          </a:p>
          <a:p>
            <a:pPr marL="342900" indent="-342900">
              <a:spcBef>
                <a:spcPts val="1300"/>
              </a:spcBef>
              <a:buFont typeface="Arial" pitchFamily="34" charset="0"/>
              <a:buChar char="•"/>
            </a:pPr>
            <a:r>
              <a:rPr lang="en-US" sz="2000" dirty="0" smtClean="0"/>
              <a:t>Using previous slide, find new partial pressures:</a:t>
            </a:r>
          </a:p>
          <a:p>
            <a:pPr lvl="1">
              <a:spcBef>
                <a:spcPct val="50000"/>
              </a:spcBef>
            </a:pPr>
            <a:r>
              <a:rPr lang="en-US" sz="2000" dirty="0" err="1" smtClean="0">
                <a:solidFill>
                  <a:schemeClr val="accent2"/>
                </a:solidFill>
              </a:rPr>
              <a:t>Xe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@ </a:t>
            </a:r>
            <a:r>
              <a:rPr lang="en-US" sz="2000" dirty="0" smtClean="0">
                <a:solidFill>
                  <a:schemeClr val="accent2"/>
                </a:solidFill>
              </a:rPr>
              <a:t>927 </a:t>
            </a:r>
            <a:r>
              <a:rPr lang="en-US" sz="2000" dirty="0">
                <a:solidFill>
                  <a:schemeClr val="accent2"/>
                </a:solidFill>
              </a:rPr>
              <a:t>mbar, CO</a:t>
            </a:r>
            <a:r>
              <a:rPr lang="en-US" sz="2000" baseline="-25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 @ </a:t>
            </a:r>
            <a:r>
              <a:rPr lang="en-US" sz="2000" dirty="0" smtClean="0">
                <a:solidFill>
                  <a:schemeClr val="accent2"/>
                </a:solidFill>
              </a:rPr>
              <a:t>92 mbar → 1019 mbar @ 9.03 % 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 </a:t>
            </a:r>
            <a:r>
              <a:rPr lang="en-US" sz="2000" dirty="0" smtClean="0">
                <a:solidFill>
                  <a:schemeClr val="accent2"/>
                </a:solidFill>
              </a:rPr>
              <a:t>in TRD</a:t>
            </a:r>
            <a:endParaRPr lang="en-US" sz="2000" dirty="0" smtClean="0"/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/>
              <a:t>How to get the predicted values in </a:t>
            </a:r>
            <a:r>
              <a:rPr lang="en-US" sz="2000" dirty="0" err="1" smtClean="0"/>
              <a:t>TRDPressureMonitor</a:t>
            </a:r>
            <a:r>
              <a:rPr lang="en-US" sz="2000" dirty="0" smtClean="0"/>
              <a:t> Calculator: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    For each injection: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    </a:t>
            </a:r>
            <a:r>
              <a:rPr lang="en-US" sz="2000" dirty="0" err="1" smtClean="0">
                <a:solidFill>
                  <a:schemeClr val="accent2"/>
                </a:solidFill>
              </a:rPr>
              <a:t>Xe</a:t>
            </a:r>
            <a:r>
              <a:rPr lang="en-US" sz="2000" dirty="0" smtClean="0">
                <a:solidFill>
                  <a:schemeClr val="accent2"/>
                </a:solidFill>
              </a:rPr>
              <a:t> = Fudge Factor ∙ (target </a:t>
            </a:r>
            <a:r>
              <a:rPr lang="en-US" sz="2000" dirty="0" err="1" smtClean="0">
                <a:solidFill>
                  <a:schemeClr val="accent2"/>
                </a:solidFill>
              </a:rPr>
              <a:t>P</a:t>
            </a:r>
            <a:r>
              <a:rPr lang="en-US" sz="1400" dirty="0" err="1" smtClean="0">
                <a:solidFill>
                  <a:schemeClr val="accent2"/>
                </a:solidFill>
              </a:rPr>
              <a:t>Xe</a:t>
            </a:r>
            <a:r>
              <a:rPr lang="en-US" sz="2000" dirty="0" smtClean="0">
                <a:solidFill>
                  <a:schemeClr val="accent2"/>
                </a:solidFill>
              </a:rPr>
              <a:t>  – (</a:t>
            </a:r>
            <a:r>
              <a:rPr lang="en-US" sz="2000" dirty="0" err="1" smtClean="0">
                <a:solidFill>
                  <a:schemeClr val="accent2"/>
                </a:solidFill>
              </a:rPr>
              <a:t>Xe</a:t>
            </a:r>
            <a:r>
              <a:rPr lang="en-US" sz="2000" dirty="0" smtClean="0">
                <a:solidFill>
                  <a:schemeClr val="accent2"/>
                </a:solidFill>
              </a:rPr>
              <a:t>-fraction ∙ </a:t>
            </a:r>
            <a:r>
              <a:rPr lang="en-US" sz="2000" dirty="0" err="1" smtClean="0">
                <a:solidFill>
                  <a:schemeClr val="accent2"/>
                </a:solidFill>
              </a:rPr>
              <a:t>P</a:t>
            </a:r>
            <a:r>
              <a:rPr lang="en-US" sz="1400" dirty="0" err="1" smtClean="0">
                <a:solidFill>
                  <a:schemeClr val="accent2"/>
                </a:solidFill>
              </a:rPr>
              <a:t>tot</a:t>
            </a:r>
            <a:r>
              <a:rPr lang="en-US" sz="2000" dirty="0" smtClean="0">
                <a:solidFill>
                  <a:schemeClr val="accent2"/>
                </a:solidFill>
              </a:rPr>
              <a:t> in </a:t>
            </a:r>
            <a:r>
              <a:rPr lang="en-US" sz="2000" dirty="0" err="1" smtClean="0">
                <a:solidFill>
                  <a:schemeClr val="accent2"/>
                </a:solidFill>
              </a:rPr>
              <a:t>V</a:t>
            </a:r>
            <a:r>
              <a:rPr lang="en-US" sz="1400" dirty="0" err="1" smtClean="0">
                <a:solidFill>
                  <a:schemeClr val="accent2"/>
                </a:solidFill>
              </a:rPr>
              <a:t>mix,Vess</a:t>
            </a:r>
            <a:r>
              <a:rPr lang="en-US" sz="2000" dirty="0" smtClean="0">
                <a:solidFill>
                  <a:schemeClr val="accent2"/>
                </a:solidFill>
              </a:rPr>
              <a:t> after injection))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            / (V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TRD</a:t>
            </a:r>
            <a:r>
              <a:rPr lang="en-US" sz="2000" dirty="0" smtClean="0">
                <a:solidFill>
                  <a:schemeClr val="accent2"/>
                </a:solidFill>
              </a:rPr>
              <a:t> + V 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Mix,Vess</a:t>
            </a:r>
            <a:r>
              <a:rPr lang="en-US" sz="2000" dirty="0" smtClean="0">
                <a:solidFill>
                  <a:schemeClr val="accent2"/>
                </a:solidFill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    </a:t>
            </a:r>
            <a:r>
              <a:rPr lang="en-US" sz="2000" dirty="0" err="1" smtClean="0">
                <a:solidFill>
                  <a:schemeClr val="accent2"/>
                </a:solidFill>
              </a:rPr>
              <a:t>Xe</a:t>
            </a:r>
            <a:r>
              <a:rPr lang="en-US" sz="2000" dirty="0" smtClean="0">
                <a:solidFill>
                  <a:schemeClr val="accent2"/>
                </a:solidFill>
              </a:rPr>
              <a:t> = 1.15 (10000 mbar – ((10/13)∙1000 mbar)) / (230 + 1) L = 46 mbar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    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= (target </a:t>
            </a:r>
            <a:r>
              <a:rPr lang="en-US" sz="2000" dirty="0">
                <a:solidFill>
                  <a:schemeClr val="accent2"/>
                </a:solidFill>
              </a:rPr>
              <a:t>CO</a:t>
            </a:r>
            <a:r>
              <a:rPr lang="en-US" sz="2000" baseline="-25000" dirty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pressure – </a:t>
            </a:r>
            <a:r>
              <a:rPr lang="en-US" sz="2000" dirty="0" smtClean="0">
                <a:solidFill>
                  <a:schemeClr val="accent2"/>
                </a:solidFill>
              </a:rPr>
              <a:t>(</a:t>
            </a:r>
            <a:r>
              <a:rPr lang="en-US" sz="2000" dirty="0">
                <a:solidFill>
                  <a:schemeClr val="accent2"/>
                </a:solidFill>
              </a:rPr>
              <a:t>CO</a:t>
            </a:r>
            <a:r>
              <a:rPr lang="en-US" sz="2000" baseline="-25000" dirty="0">
                <a:solidFill>
                  <a:schemeClr val="accent2"/>
                </a:solidFill>
              </a:rPr>
              <a:t>2 </a:t>
            </a:r>
            <a:r>
              <a:rPr lang="en-US" sz="2000" dirty="0" smtClean="0">
                <a:solidFill>
                  <a:schemeClr val="accent2"/>
                </a:solidFill>
              </a:rPr>
              <a:t>-fraction </a:t>
            </a:r>
            <a:r>
              <a:rPr lang="en-US" sz="2000" dirty="0">
                <a:solidFill>
                  <a:schemeClr val="accent2"/>
                </a:solidFill>
              </a:rPr>
              <a:t>∙ </a:t>
            </a:r>
            <a:r>
              <a:rPr lang="en-US" sz="2000" dirty="0" err="1">
                <a:solidFill>
                  <a:schemeClr val="accent2"/>
                </a:solidFill>
              </a:rPr>
              <a:t>P</a:t>
            </a:r>
            <a:r>
              <a:rPr lang="en-US" sz="1600" dirty="0" err="1">
                <a:solidFill>
                  <a:schemeClr val="accent2"/>
                </a:solidFill>
              </a:rPr>
              <a:t>tot</a:t>
            </a:r>
            <a:r>
              <a:rPr lang="en-US" sz="2000" dirty="0">
                <a:solidFill>
                  <a:schemeClr val="accent2"/>
                </a:solidFill>
              </a:rPr>
              <a:t> in </a:t>
            </a:r>
            <a:r>
              <a:rPr lang="en-US" sz="2000" dirty="0" err="1">
                <a:solidFill>
                  <a:schemeClr val="accent2"/>
                </a:solidFill>
              </a:rPr>
              <a:t>V</a:t>
            </a:r>
            <a:r>
              <a:rPr lang="en-US" sz="1400" dirty="0" err="1">
                <a:solidFill>
                  <a:schemeClr val="accent2"/>
                </a:solidFill>
              </a:rPr>
              <a:t>mix,Vess</a:t>
            </a:r>
            <a:r>
              <a:rPr lang="en-US" sz="2000" dirty="0">
                <a:solidFill>
                  <a:schemeClr val="accent2"/>
                </a:solidFill>
              </a:rPr>
              <a:t> after </a:t>
            </a:r>
            <a:r>
              <a:rPr lang="en-US" sz="2000" dirty="0" smtClean="0">
                <a:solidFill>
                  <a:schemeClr val="accent2"/>
                </a:solidFill>
              </a:rPr>
              <a:t>injection))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            / </a:t>
            </a:r>
            <a:r>
              <a:rPr lang="en-US" sz="2000" dirty="0">
                <a:solidFill>
                  <a:schemeClr val="accent2"/>
                </a:solidFill>
              </a:rPr>
              <a:t>(V</a:t>
            </a:r>
            <a:r>
              <a:rPr lang="en-US" sz="2000" baseline="-25000" dirty="0">
                <a:solidFill>
                  <a:schemeClr val="accent2"/>
                </a:solidFill>
              </a:rPr>
              <a:t>TRD</a:t>
            </a:r>
            <a:r>
              <a:rPr lang="en-US" sz="2000" dirty="0">
                <a:solidFill>
                  <a:schemeClr val="accent2"/>
                </a:solidFill>
              </a:rPr>
              <a:t> + V </a:t>
            </a:r>
            <a:r>
              <a:rPr lang="en-US" sz="2000" baseline="-25000" dirty="0" err="1">
                <a:solidFill>
                  <a:schemeClr val="accent2"/>
                </a:solidFill>
              </a:rPr>
              <a:t>Mix,Vess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   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  </a:t>
            </a:r>
            <a:r>
              <a:rPr lang="en-US" sz="2000" dirty="0" smtClean="0">
                <a:solidFill>
                  <a:schemeClr val="accent2"/>
                </a:solidFill>
              </a:rPr>
              <a:t>= (3000 </a:t>
            </a:r>
            <a:r>
              <a:rPr lang="en-US" sz="2000" dirty="0">
                <a:solidFill>
                  <a:schemeClr val="accent2"/>
                </a:solidFill>
              </a:rPr>
              <a:t>mbar – </a:t>
            </a:r>
            <a:r>
              <a:rPr lang="en-US" sz="2000" dirty="0" smtClean="0">
                <a:solidFill>
                  <a:schemeClr val="accent2"/>
                </a:solidFill>
              </a:rPr>
              <a:t>((</a:t>
            </a:r>
            <a:r>
              <a:rPr lang="en-US" sz="2000" dirty="0">
                <a:solidFill>
                  <a:schemeClr val="accent2"/>
                </a:solidFill>
              </a:rPr>
              <a:t>3</a:t>
            </a:r>
            <a:r>
              <a:rPr lang="en-US" sz="2000" dirty="0" smtClean="0">
                <a:solidFill>
                  <a:schemeClr val="accent2"/>
                </a:solidFill>
              </a:rPr>
              <a:t>/13</a:t>
            </a:r>
            <a:r>
              <a:rPr lang="en-US" sz="2000" dirty="0">
                <a:solidFill>
                  <a:schemeClr val="accent2"/>
                </a:solidFill>
              </a:rPr>
              <a:t>)∙1000 mbar)) / (230 + 1) L = </a:t>
            </a:r>
            <a:r>
              <a:rPr lang="en-US" sz="2000" dirty="0" smtClean="0">
                <a:solidFill>
                  <a:schemeClr val="accent2"/>
                </a:solidFill>
              </a:rPr>
              <a:t>12 </a:t>
            </a:r>
            <a:r>
              <a:rPr lang="en-US" sz="2000" dirty="0">
                <a:solidFill>
                  <a:schemeClr val="accent2"/>
                </a:solidFill>
              </a:rPr>
              <a:t>mbar 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Amount </a:t>
            </a:r>
            <a:r>
              <a:rPr lang="en-US" sz="2000" dirty="0"/>
              <a:t>to be transferred in 2 refills: </a:t>
            </a:r>
            <a:r>
              <a:rPr lang="en-US" sz="2000" dirty="0" err="1">
                <a:solidFill>
                  <a:schemeClr val="accent2"/>
                </a:solidFill>
              </a:rPr>
              <a:t>Xe</a:t>
            </a:r>
            <a:r>
              <a:rPr lang="en-US" sz="2000" dirty="0">
                <a:solidFill>
                  <a:schemeClr val="accent2"/>
                </a:solidFill>
              </a:rPr>
              <a:t> = </a:t>
            </a:r>
            <a:r>
              <a:rPr lang="en-US" sz="2000" dirty="0" smtClean="0">
                <a:solidFill>
                  <a:schemeClr val="accent2"/>
                </a:solidFill>
              </a:rPr>
              <a:t>(835 + 2 ∙ 46) </a:t>
            </a:r>
            <a:r>
              <a:rPr lang="en-US" sz="2000" dirty="0">
                <a:solidFill>
                  <a:schemeClr val="accent2"/>
                </a:solidFill>
              </a:rPr>
              <a:t>mbar </a:t>
            </a:r>
            <a:r>
              <a:rPr lang="en-US" sz="2000" dirty="0" smtClean="0">
                <a:solidFill>
                  <a:schemeClr val="accent2"/>
                </a:solidFill>
              </a:rPr>
              <a:t>=  92 </a:t>
            </a:r>
            <a:r>
              <a:rPr lang="en-US" sz="2000" dirty="0">
                <a:solidFill>
                  <a:schemeClr val="accent2"/>
                </a:solidFill>
              </a:rPr>
              <a:t>mbar,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                                                             </a:t>
            </a:r>
            <a:r>
              <a:rPr lang="en-US" sz="2000" dirty="0" smtClean="0">
                <a:solidFill>
                  <a:schemeClr val="accent2"/>
                </a:solidFill>
              </a:rPr>
              <a:t>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= </a:t>
            </a:r>
            <a:r>
              <a:rPr lang="en-US" sz="2000" dirty="0" smtClean="0">
                <a:solidFill>
                  <a:schemeClr val="accent2"/>
                </a:solidFill>
              </a:rPr>
              <a:t>(68  + 2 ∙ 24) mbar =  </a:t>
            </a:r>
            <a:r>
              <a:rPr lang="en-US" sz="2000" dirty="0">
                <a:solidFill>
                  <a:schemeClr val="accent2"/>
                </a:solidFill>
              </a:rPr>
              <a:t>24 </a:t>
            </a:r>
            <a:r>
              <a:rPr lang="en-US" sz="2000" dirty="0" smtClean="0">
                <a:solidFill>
                  <a:schemeClr val="accent2"/>
                </a:solidFill>
              </a:rPr>
              <a:t>mbar</a:t>
            </a:r>
            <a:endParaRPr lang="en-US" sz="2000" dirty="0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2159992" y="107429"/>
            <a:ext cx="5400600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- Preparation</a:t>
            </a:r>
          </a:p>
        </p:txBody>
      </p:sp>
    </p:spTree>
    <p:extLst>
      <p:ext uri="{BB962C8B-B14F-4D97-AF65-F5344CB8AC3E}">
        <p14:creationId xmlns:p14="http://schemas.microsoft.com/office/powerpoint/2010/main" val="35145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32" name="Picture 3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7158428"/>
            <a:ext cx="791393" cy="36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3" name="Picture 5" descr="logo_AMS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04770" cy="68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4" name="Picture 7" descr="logo_rwth_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85725"/>
            <a:ext cx="1404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7DFF500-A595-4D70-BA8D-EA202A038D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1787" y="580795"/>
            <a:ext cx="9936162" cy="522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TRD-</a:t>
            </a:r>
            <a:r>
              <a:rPr lang="en-US" sz="2000" dirty="0" err="1" smtClean="0">
                <a:solidFill>
                  <a:schemeClr val="accent2"/>
                </a:solidFill>
              </a:rPr>
              <a:t>PressureMonitor</a:t>
            </a:r>
            <a:r>
              <a:rPr lang="en-US" sz="2000" dirty="0" smtClean="0"/>
              <a:t>: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Example:</a:t>
            </a:r>
            <a:r>
              <a:rPr lang="en-US" sz="2000" dirty="0" smtClean="0">
                <a:solidFill>
                  <a:schemeClr val="accent2"/>
                </a:solidFill>
              </a:rPr>
              <a:t> 13</a:t>
            </a:r>
            <a:r>
              <a:rPr lang="en-US" sz="2000" baseline="30000" dirty="0" smtClean="0">
                <a:solidFill>
                  <a:schemeClr val="accent2"/>
                </a:solidFill>
              </a:rPr>
              <a:t>th</a:t>
            </a:r>
            <a:r>
              <a:rPr lang="en-US" sz="2000" dirty="0" smtClean="0">
                <a:solidFill>
                  <a:schemeClr val="accent2"/>
                </a:solidFill>
              </a:rPr>
              <a:t> June 2013: </a:t>
            </a:r>
            <a:endParaRPr lang="en-US" sz="2000" dirty="0"/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/>
              <a:t>Get CO</a:t>
            </a:r>
            <a:r>
              <a:rPr lang="en-US" sz="2000" baseline="-25000" dirty="0"/>
              <a:t>2</a:t>
            </a:r>
            <a:r>
              <a:rPr lang="en-US" sz="2000" dirty="0"/>
              <a:t> fraction out of total pressure in </a:t>
            </a:r>
            <a:r>
              <a:rPr lang="en-US" sz="2000" dirty="0" smtClean="0"/>
              <a:t>mixing </a:t>
            </a:r>
            <a:r>
              <a:rPr lang="en-US" sz="2000" dirty="0"/>
              <a:t>vessel </a:t>
            </a:r>
            <a:r>
              <a:rPr lang="en-US" sz="2000" dirty="0" smtClean="0"/>
              <a:t>after </a:t>
            </a:r>
            <a:r>
              <a:rPr lang="en-US" sz="2000" dirty="0"/>
              <a:t>last </a:t>
            </a:r>
            <a:r>
              <a:rPr lang="en-US" sz="2000" dirty="0" smtClean="0"/>
              <a:t>refill: </a:t>
            </a:r>
          </a:p>
          <a:p>
            <a:pPr lvl="1"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fraction </a:t>
            </a:r>
            <a:r>
              <a:rPr lang="en-US" sz="2000" dirty="0" smtClean="0">
                <a:solidFill>
                  <a:schemeClr val="accent2"/>
                </a:solidFill>
              </a:rPr>
              <a:t>= 23.3 % in </a:t>
            </a:r>
            <a:r>
              <a:rPr lang="en-US" sz="2000" dirty="0" err="1" smtClean="0">
                <a:solidFill>
                  <a:schemeClr val="accent2"/>
                </a:solidFill>
              </a:rPr>
              <a:t>V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MixVes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   </a:t>
            </a:r>
            <a:r>
              <a:rPr lang="en-US" sz="2000" dirty="0" smtClean="0"/>
              <a:t>(see page 4 of previous refill worksheet day 2)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en-US" sz="2000" dirty="0" smtClean="0"/>
              <a:t>Calculate rest partial pressures in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MixVes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before starting mixing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10</a:t>
            </a:r>
            <a:r>
              <a:rPr lang="en-US" sz="2000" baseline="30000" dirty="0" smtClean="0">
                <a:solidFill>
                  <a:schemeClr val="accent2"/>
                </a:solidFill>
              </a:rPr>
              <a:t>th</a:t>
            </a:r>
            <a:r>
              <a:rPr lang="en-US" sz="2000" dirty="0" smtClean="0">
                <a:solidFill>
                  <a:schemeClr val="accent2"/>
                </a:solidFill>
              </a:rPr>
              <a:t>  May 2013: </a:t>
            </a:r>
            <a:r>
              <a:rPr lang="en-US" sz="2000" dirty="0">
                <a:solidFill>
                  <a:schemeClr val="accent2"/>
                </a:solidFill>
              </a:rPr>
              <a:t>T</a:t>
            </a:r>
            <a:r>
              <a:rPr lang="en-US" sz="2000" dirty="0" smtClean="0">
                <a:solidFill>
                  <a:schemeClr val="accent2"/>
                </a:solidFill>
              </a:rPr>
              <a:t>otal pressure in </a:t>
            </a:r>
            <a:r>
              <a:rPr lang="en-US" sz="2000" dirty="0" err="1">
                <a:solidFill>
                  <a:schemeClr val="accent2"/>
                </a:solidFill>
              </a:rPr>
              <a:t>V</a:t>
            </a:r>
            <a:r>
              <a:rPr lang="en-US" sz="2000" baseline="-25000" dirty="0" err="1">
                <a:solidFill>
                  <a:schemeClr val="accent2"/>
                </a:solidFill>
              </a:rPr>
              <a:t>MixVes</a:t>
            </a:r>
            <a:r>
              <a:rPr lang="en-US" sz="2000" baseline="-250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 = </a:t>
            </a:r>
            <a:r>
              <a:rPr lang="en-US" sz="2000" dirty="0" smtClean="0">
                <a:solidFill>
                  <a:schemeClr val="accent2"/>
                </a:solidFill>
              </a:rPr>
              <a:t>1300 mbar </a:t>
            </a:r>
            <a:r>
              <a:rPr lang="en-US" sz="2000" dirty="0" smtClean="0"/>
              <a:t>(use </a:t>
            </a:r>
            <a:r>
              <a:rPr lang="en-US" sz="2000" dirty="0" err="1" smtClean="0"/>
              <a:t>TRDGas</a:t>
            </a:r>
            <a:r>
              <a:rPr lang="en-US" sz="2000" dirty="0" smtClean="0"/>
              <a:t>-M)</a:t>
            </a:r>
          </a:p>
          <a:p>
            <a:pPr lvl="1"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→ </a:t>
            </a:r>
            <a:r>
              <a:rPr lang="en-US" sz="2000" dirty="0" err="1" smtClean="0">
                <a:solidFill>
                  <a:schemeClr val="accent2"/>
                </a:solidFill>
              </a:rPr>
              <a:t>Xe</a:t>
            </a:r>
            <a:r>
              <a:rPr lang="en-US" sz="2000" dirty="0" smtClean="0">
                <a:solidFill>
                  <a:schemeClr val="accent2"/>
                </a:solidFill>
              </a:rPr>
              <a:t>:   1300 mbar ∙ (1.0 - 0.233) = 997 mbar, </a:t>
            </a:r>
          </a:p>
          <a:p>
            <a:pPr lvl="1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    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: 1300 mbar </a:t>
            </a:r>
            <a:r>
              <a:rPr lang="en-US" sz="2000" dirty="0">
                <a:solidFill>
                  <a:schemeClr val="accent2"/>
                </a:solidFill>
              </a:rPr>
              <a:t>∙ </a:t>
            </a:r>
            <a:r>
              <a:rPr lang="en-US" sz="2000" dirty="0" smtClean="0">
                <a:solidFill>
                  <a:schemeClr val="accent2"/>
                </a:solidFill>
              </a:rPr>
              <a:t>0.233 </a:t>
            </a:r>
            <a:r>
              <a:rPr lang="en-US" sz="2000" dirty="0">
                <a:solidFill>
                  <a:schemeClr val="accent2"/>
                </a:solidFill>
              </a:rPr>
              <a:t>= </a:t>
            </a:r>
            <a:r>
              <a:rPr lang="en-US" sz="2000" dirty="0" smtClean="0">
                <a:solidFill>
                  <a:schemeClr val="accent2"/>
                </a:solidFill>
              </a:rPr>
              <a:t>303 mbar</a:t>
            </a:r>
          </a:p>
          <a:p>
            <a:pPr lvl="1">
              <a:spcBef>
                <a:spcPct val="50000"/>
              </a:spcBef>
            </a:pPr>
            <a:r>
              <a:rPr lang="en-US" sz="2000" dirty="0" smtClean="0"/>
              <a:t>Want 10 bar of </a:t>
            </a:r>
            <a:r>
              <a:rPr lang="en-US" sz="2000" dirty="0" err="1" smtClean="0"/>
              <a:t>Xe</a:t>
            </a:r>
            <a:r>
              <a:rPr lang="en-US" sz="2000" dirty="0" smtClean="0"/>
              <a:t> and 3 bar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to be injected twice, so need to add,</a:t>
            </a:r>
          </a:p>
          <a:p>
            <a:pPr lvl="1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13</a:t>
            </a:r>
            <a:r>
              <a:rPr lang="en-US" sz="2000" baseline="30000" dirty="0">
                <a:solidFill>
                  <a:schemeClr val="accent2"/>
                </a:solidFill>
              </a:rPr>
              <a:t>th</a:t>
            </a:r>
            <a:r>
              <a:rPr lang="en-US" sz="2000" dirty="0">
                <a:solidFill>
                  <a:schemeClr val="accent2"/>
                </a:solidFill>
              </a:rPr>
              <a:t> June 2013:</a:t>
            </a:r>
          </a:p>
          <a:p>
            <a:pPr lvl="1">
              <a:spcBef>
                <a:spcPct val="50000"/>
              </a:spcBef>
            </a:pPr>
            <a:r>
              <a:rPr lang="en-US" sz="2000" dirty="0" err="1" smtClean="0">
                <a:solidFill>
                  <a:schemeClr val="accent2"/>
                </a:solidFill>
              </a:rPr>
              <a:t>Xe</a:t>
            </a:r>
            <a:r>
              <a:rPr lang="en-US" sz="2000" dirty="0" smtClean="0">
                <a:solidFill>
                  <a:schemeClr val="accent2"/>
                </a:solidFill>
              </a:rPr>
              <a:t>: (10000 – 997) mbar = 9003 mbar</a:t>
            </a:r>
          </a:p>
          <a:p>
            <a:pPr lvl="1"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: (3000 – 303) mbar = 2697 mbar</a:t>
            </a:r>
          </a:p>
          <a:p>
            <a:pPr lvl="1">
              <a:spcBef>
                <a:spcPct val="50000"/>
              </a:spcBef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2159992" y="107429"/>
            <a:ext cx="5400600" cy="431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DejaVu Sans Mono" pitchFamily="49" charset="0"/>
              </a:rPr>
              <a:t>TRD Gas Refill - Preparation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6718" y="5313625"/>
            <a:ext cx="9936162" cy="199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/>
              <a:t>If target values reached after first injection and end up with 1000 mbar in the mixing vessel, → </a:t>
            </a:r>
            <a:r>
              <a:rPr lang="en-US" sz="2000" dirty="0" err="1" smtClean="0">
                <a:solidFill>
                  <a:schemeClr val="accent2"/>
                </a:solidFill>
              </a:rPr>
              <a:t>Xe</a:t>
            </a:r>
            <a:r>
              <a:rPr lang="en-US" sz="2000" dirty="0" smtClean="0">
                <a:solidFill>
                  <a:schemeClr val="accent2"/>
                </a:solidFill>
              </a:rPr>
              <a:t>: 10/13 (1000 mbar) = 769 mbar; 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: 3/13 (1000 mbar) = 231 mbar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	To reach again 10 / 3 ratio in the mixing vessel, the amount of </a:t>
            </a:r>
            <a:r>
              <a:rPr lang="en-US" sz="2000" dirty="0" err="1" smtClean="0"/>
              <a:t>Xe</a:t>
            </a:r>
            <a:r>
              <a:rPr lang="en-US" sz="2000" dirty="0" smtClean="0"/>
              <a:t> &amp;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pressure: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	</a:t>
            </a:r>
            <a:r>
              <a:rPr lang="en-US" sz="2000" dirty="0" err="1" smtClean="0">
                <a:solidFill>
                  <a:schemeClr val="accent2"/>
                </a:solidFill>
              </a:rPr>
              <a:t>Xe</a:t>
            </a:r>
            <a:r>
              <a:rPr lang="en-US" sz="2000" dirty="0" smtClean="0">
                <a:solidFill>
                  <a:schemeClr val="accent2"/>
                </a:solidFill>
              </a:rPr>
              <a:t>: (10000 – 769) mbar = 9231 mbar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	CO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: (3000 – 231) mbar = 2769 mbar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820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3685</Words>
  <Application>Microsoft Office PowerPoint</Application>
  <PresentationFormat>Benutzerdefiniert</PresentationFormat>
  <Paragraphs>635</Paragraphs>
  <Slides>50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8" baseType="lpstr">
      <vt:lpstr>ＭＳ Ｐゴシック</vt:lpstr>
      <vt:lpstr>Arial</vt:lpstr>
      <vt:lpstr>Calibri</vt:lpstr>
      <vt:lpstr>Courier New</vt:lpstr>
      <vt:lpstr>DejaVu Sans Mono</vt:lpstr>
      <vt:lpstr>Times New Roman</vt:lpstr>
      <vt:lpstr>Wingdings</vt:lpstr>
      <vt:lpstr>Larissa-Design</vt:lpstr>
      <vt:lpstr>TRD   GAS Refill Version 5, 16th December 2015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 Software Review  ACC Slow Control Monitoring</dc:title>
  <dc:creator>schwering</dc:creator>
  <cp:lastModifiedBy>kirn</cp:lastModifiedBy>
  <cp:revision>825</cp:revision>
  <cp:lastPrinted>2011-04-01T14:04:39Z</cp:lastPrinted>
  <dcterms:created xsi:type="dcterms:W3CDTF">2009-11-25T10:36:19Z</dcterms:created>
  <dcterms:modified xsi:type="dcterms:W3CDTF">2015-12-17T15:03:17Z</dcterms:modified>
</cp:coreProperties>
</file>