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8"/>
  </p:notesMasterIdLst>
  <p:handoutMasterIdLst>
    <p:handoutMasterId r:id="rId169"/>
  </p:handoutMasterIdLst>
  <p:sldIdLst>
    <p:sldId id="402" r:id="rId2"/>
    <p:sldId id="457" r:id="rId3"/>
    <p:sldId id="451" r:id="rId4"/>
    <p:sldId id="450" r:id="rId5"/>
    <p:sldId id="471" r:id="rId6"/>
    <p:sldId id="639" r:id="rId7"/>
    <p:sldId id="584" r:id="rId8"/>
    <p:sldId id="585" r:id="rId9"/>
    <p:sldId id="586" r:id="rId10"/>
    <p:sldId id="587" r:id="rId11"/>
    <p:sldId id="627" r:id="rId12"/>
    <p:sldId id="610" r:id="rId13"/>
    <p:sldId id="609" r:id="rId14"/>
    <p:sldId id="611" r:id="rId15"/>
    <p:sldId id="590" r:id="rId16"/>
    <p:sldId id="612" r:id="rId17"/>
    <p:sldId id="589" r:id="rId18"/>
    <p:sldId id="542" r:id="rId19"/>
    <p:sldId id="538" r:id="rId20"/>
    <p:sldId id="536" r:id="rId21"/>
    <p:sldId id="543" r:id="rId22"/>
    <p:sldId id="472" r:id="rId23"/>
    <p:sldId id="523" r:id="rId24"/>
    <p:sldId id="530" r:id="rId25"/>
    <p:sldId id="540" r:id="rId26"/>
    <p:sldId id="541" r:id="rId27"/>
    <p:sldId id="539" r:id="rId28"/>
    <p:sldId id="532" r:id="rId29"/>
    <p:sldId id="552" r:id="rId30"/>
    <p:sldId id="533" r:id="rId31"/>
    <p:sldId id="535" r:id="rId32"/>
    <p:sldId id="537" r:id="rId33"/>
    <p:sldId id="640" r:id="rId34"/>
    <p:sldId id="641" r:id="rId35"/>
    <p:sldId id="642" r:id="rId36"/>
    <p:sldId id="643" r:id="rId37"/>
    <p:sldId id="551" r:id="rId38"/>
    <p:sldId id="644" r:id="rId39"/>
    <p:sldId id="553" r:id="rId40"/>
    <p:sldId id="554" r:id="rId41"/>
    <p:sldId id="555" r:id="rId42"/>
    <p:sldId id="556" r:id="rId43"/>
    <p:sldId id="557" r:id="rId44"/>
    <p:sldId id="558" r:id="rId45"/>
    <p:sldId id="559" r:id="rId46"/>
    <p:sldId id="560" r:id="rId47"/>
    <p:sldId id="562" r:id="rId48"/>
    <p:sldId id="566" r:id="rId49"/>
    <p:sldId id="574" r:id="rId50"/>
    <p:sldId id="575" r:id="rId51"/>
    <p:sldId id="576" r:id="rId52"/>
    <p:sldId id="577" r:id="rId53"/>
    <p:sldId id="544" r:id="rId54"/>
    <p:sldId id="545" r:id="rId55"/>
    <p:sldId id="546" r:id="rId56"/>
    <p:sldId id="547" r:id="rId57"/>
    <p:sldId id="550" r:id="rId58"/>
    <p:sldId id="578" r:id="rId59"/>
    <p:sldId id="582" r:id="rId60"/>
    <p:sldId id="583" r:id="rId61"/>
    <p:sldId id="603" r:id="rId62"/>
    <p:sldId id="606" r:id="rId63"/>
    <p:sldId id="613" r:id="rId64"/>
    <p:sldId id="604" r:id="rId65"/>
    <p:sldId id="607" r:id="rId66"/>
    <p:sldId id="614" r:id="rId67"/>
    <p:sldId id="615" r:id="rId68"/>
    <p:sldId id="616" r:id="rId69"/>
    <p:sldId id="617" r:id="rId70"/>
    <p:sldId id="608" r:id="rId71"/>
    <p:sldId id="618" r:id="rId72"/>
    <p:sldId id="619" r:id="rId73"/>
    <p:sldId id="620" r:id="rId74"/>
    <p:sldId id="638" r:id="rId75"/>
    <p:sldId id="626" r:id="rId76"/>
    <p:sldId id="625" r:id="rId77"/>
    <p:sldId id="628" r:id="rId78"/>
    <p:sldId id="629" r:id="rId79"/>
    <p:sldId id="630" r:id="rId80"/>
    <p:sldId id="631" r:id="rId81"/>
    <p:sldId id="632" r:id="rId82"/>
    <p:sldId id="633" r:id="rId83"/>
    <p:sldId id="634" r:id="rId84"/>
    <p:sldId id="635" r:id="rId85"/>
    <p:sldId id="636" r:id="rId86"/>
    <p:sldId id="637" r:id="rId87"/>
    <p:sldId id="534" r:id="rId88"/>
    <p:sldId id="591" r:id="rId89"/>
    <p:sldId id="473" r:id="rId90"/>
    <p:sldId id="595" r:id="rId91"/>
    <p:sldId id="596" r:id="rId92"/>
    <p:sldId id="474" r:id="rId93"/>
    <p:sldId id="597" r:id="rId94"/>
    <p:sldId id="476" r:id="rId95"/>
    <p:sldId id="477" r:id="rId96"/>
    <p:sldId id="475" r:id="rId97"/>
    <p:sldId id="478" r:id="rId98"/>
    <p:sldId id="481" r:id="rId99"/>
    <p:sldId id="486" r:id="rId100"/>
    <p:sldId id="487" r:id="rId101"/>
    <p:sldId id="493" r:id="rId102"/>
    <p:sldId id="599" r:id="rId103"/>
    <p:sldId id="491" r:id="rId104"/>
    <p:sldId id="498" r:id="rId105"/>
    <p:sldId id="525" r:id="rId106"/>
    <p:sldId id="527" r:id="rId107"/>
    <p:sldId id="499" r:id="rId108"/>
    <p:sldId id="526" r:id="rId109"/>
    <p:sldId id="500" r:id="rId110"/>
    <p:sldId id="600" r:id="rId111"/>
    <p:sldId id="524" r:id="rId112"/>
    <p:sldId id="522" r:id="rId113"/>
    <p:sldId id="501" r:id="rId114"/>
    <p:sldId id="602" r:id="rId115"/>
    <p:sldId id="601" r:id="rId116"/>
    <p:sldId id="508" r:id="rId117"/>
    <p:sldId id="519" r:id="rId118"/>
    <p:sldId id="520" r:id="rId119"/>
    <p:sldId id="510" r:id="rId120"/>
    <p:sldId id="605" r:id="rId121"/>
    <p:sldId id="512" r:id="rId122"/>
    <p:sldId id="513" r:id="rId123"/>
    <p:sldId id="516" r:id="rId124"/>
    <p:sldId id="646" r:id="rId125"/>
    <p:sldId id="647" r:id="rId126"/>
    <p:sldId id="648" r:id="rId127"/>
    <p:sldId id="649" r:id="rId128"/>
    <p:sldId id="650" r:id="rId129"/>
    <p:sldId id="651" r:id="rId130"/>
    <p:sldId id="652" r:id="rId131"/>
    <p:sldId id="653" r:id="rId132"/>
    <p:sldId id="654" r:id="rId133"/>
    <p:sldId id="655" r:id="rId134"/>
    <p:sldId id="656" r:id="rId135"/>
    <p:sldId id="657" r:id="rId136"/>
    <p:sldId id="658" r:id="rId137"/>
    <p:sldId id="659" r:id="rId138"/>
    <p:sldId id="660" r:id="rId139"/>
    <p:sldId id="661" r:id="rId140"/>
    <p:sldId id="662" r:id="rId141"/>
    <p:sldId id="663" r:id="rId142"/>
    <p:sldId id="664" r:id="rId143"/>
    <p:sldId id="676" r:id="rId144"/>
    <p:sldId id="677" r:id="rId145"/>
    <p:sldId id="678" r:id="rId146"/>
    <p:sldId id="680" r:id="rId147"/>
    <p:sldId id="681" r:id="rId148"/>
    <p:sldId id="682" r:id="rId149"/>
    <p:sldId id="683" r:id="rId150"/>
    <p:sldId id="684" r:id="rId151"/>
    <p:sldId id="685" r:id="rId152"/>
    <p:sldId id="686" r:id="rId153"/>
    <p:sldId id="687" r:id="rId154"/>
    <p:sldId id="688" r:id="rId155"/>
    <p:sldId id="689" r:id="rId156"/>
    <p:sldId id="690" r:id="rId157"/>
    <p:sldId id="691" r:id="rId158"/>
    <p:sldId id="692" r:id="rId159"/>
    <p:sldId id="693" r:id="rId160"/>
    <p:sldId id="694" r:id="rId161"/>
    <p:sldId id="695" r:id="rId162"/>
    <p:sldId id="696" r:id="rId163"/>
    <p:sldId id="697" r:id="rId164"/>
    <p:sldId id="698" r:id="rId165"/>
    <p:sldId id="699" r:id="rId166"/>
    <p:sldId id="700" r:id="rId16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B15B3"/>
    <a:srgbClr val="3A07B9"/>
    <a:srgbClr val="33CC33"/>
    <a:srgbClr val="FF0000"/>
    <a:srgbClr val="FF6600"/>
    <a:srgbClr val="9999FF"/>
    <a:srgbClr val="99CC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637" autoAdjust="0"/>
  </p:normalViewPr>
  <p:slideViewPr>
    <p:cSldViewPr>
      <p:cViewPr varScale="1">
        <p:scale>
          <a:sx n="75" d="100"/>
          <a:sy n="75" d="100"/>
        </p:scale>
        <p:origin x="-3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65" tIns="47483" rIns="94965" bIns="47483" numCol="1" anchor="t" anchorCtr="0" compatLnSpc="1">
            <a:prstTxWarp prst="textNoShape">
              <a:avLst/>
            </a:prstTxWarp>
          </a:bodyPr>
          <a:lstStyle>
            <a:lvl1pPr defTabSz="9493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65" tIns="47483" rIns="94965" bIns="47483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65" tIns="47483" rIns="94965" bIns="47483" numCol="1" anchor="b" anchorCtr="0" compatLnSpc="1">
            <a:prstTxWarp prst="textNoShape">
              <a:avLst/>
            </a:prstTxWarp>
          </a:bodyPr>
          <a:lstStyle>
            <a:lvl1pPr defTabSz="9493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3438"/>
            <a:ext cx="30749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65" tIns="47483" rIns="94965" bIns="47483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/>
            </a:lvl1pPr>
          </a:lstStyle>
          <a:p>
            <a:pPr>
              <a:defRPr/>
            </a:pPr>
            <a:fld id="{CE7149D6-E378-4217-803B-62803D0021F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1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65" tIns="47483" rIns="94965" bIns="47483" numCol="1" anchor="t" anchorCtr="0" compatLnSpc="1">
            <a:prstTxWarp prst="textNoShape">
              <a:avLst/>
            </a:prstTxWarp>
          </a:bodyPr>
          <a:lstStyle>
            <a:lvl1pPr defTabSz="9493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49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65" tIns="47483" rIns="94965" bIns="47483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65" tIns="47483" rIns="94965" bIns="474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Klicken Sie, um die Formate des Vorlagentextes zu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65" tIns="47483" rIns="94965" bIns="47483" numCol="1" anchor="b" anchorCtr="0" compatLnSpc="1">
            <a:prstTxWarp prst="textNoShape">
              <a:avLst/>
            </a:prstTxWarp>
          </a:bodyPr>
          <a:lstStyle>
            <a:lvl1pPr defTabSz="9493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3438"/>
            <a:ext cx="30749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65" tIns="47483" rIns="94965" bIns="47483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/>
            </a:lvl1pPr>
          </a:lstStyle>
          <a:p>
            <a:pPr>
              <a:defRPr/>
            </a:pPr>
            <a:fld id="{E6FF594C-9F9D-4205-A9BA-89268D8875D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68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C0C0ECF-8536-47EE-8516-B6EAE0AE595A}" type="slidenum">
              <a:rPr lang="en-US" smtClean="0"/>
              <a:pPr>
                <a:buFont typeface="Times New Roman" pitchFamily="18" charset="0"/>
                <a:buNone/>
              </a:pPr>
              <a:t>132</a:t>
            </a:fld>
            <a:endParaRPr lang="en-US" smtClean="0"/>
          </a:p>
        </p:txBody>
      </p:sp>
      <p:sp>
        <p:nvSpPr>
          <p:cNvPr id="132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2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90F3160E-BB6A-4C27-8EB8-583965C9EF60}" type="slidenum">
              <a:rPr lang="en-US" smtClean="0"/>
              <a:pPr>
                <a:buFont typeface="Times New Roman" pitchFamily="18" charset="0"/>
                <a:buNone/>
              </a:pPr>
              <a:t>133</a:t>
            </a:fld>
            <a:endParaRPr lang="en-US" smtClean="0"/>
          </a:p>
        </p:txBody>
      </p:sp>
      <p:sp>
        <p:nvSpPr>
          <p:cNvPr id="133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3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BBA4BE8-C910-46C4-938A-8606D9F3A2DB}" type="slidenum">
              <a:rPr lang="en-US" smtClean="0"/>
              <a:pPr>
                <a:buFont typeface="Times New Roman" pitchFamily="18" charset="0"/>
                <a:buNone/>
              </a:pPr>
              <a:t>134</a:t>
            </a:fld>
            <a:endParaRPr lang="en-US" smtClean="0"/>
          </a:p>
        </p:txBody>
      </p:sp>
      <p:sp>
        <p:nvSpPr>
          <p:cNvPr id="134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4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BBA4BE8-C910-46C4-938A-8606D9F3A2DB}" type="slidenum">
              <a:rPr lang="en-US" smtClean="0"/>
              <a:pPr>
                <a:buFont typeface="Times New Roman" pitchFamily="18" charset="0"/>
                <a:buNone/>
              </a:pPr>
              <a:t>135</a:t>
            </a:fld>
            <a:endParaRPr lang="en-US" smtClean="0"/>
          </a:p>
        </p:txBody>
      </p:sp>
      <p:sp>
        <p:nvSpPr>
          <p:cNvPr id="134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4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BBA4BE8-C910-46C4-938A-8606D9F3A2DB}" type="slidenum">
              <a:rPr lang="en-US" smtClean="0"/>
              <a:pPr>
                <a:buFont typeface="Times New Roman" pitchFamily="18" charset="0"/>
                <a:buNone/>
              </a:pPr>
              <a:t>136</a:t>
            </a:fld>
            <a:endParaRPr lang="en-US" smtClean="0"/>
          </a:p>
        </p:txBody>
      </p:sp>
      <p:sp>
        <p:nvSpPr>
          <p:cNvPr id="134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4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FCBC8D9-4FAC-4590-A224-484374F977F8}" type="slidenum">
              <a:rPr lang="en-US" smtClean="0"/>
              <a:pPr>
                <a:buFont typeface="Times New Roman" pitchFamily="18" charset="0"/>
                <a:buNone/>
              </a:pPr>
              <a:t>137</a:t>
            </a:fld>
            <a:endParaRPr lang="en-US" smtClean="0"/>
          </a:p>
        </p:txBody>
      </p:sp>
      <p:sp>
        <p:nvSpPr>
          <p:cNvPr id="183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3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00FE68D-713F-4D72-B2AD-40794A932039}" type="slidenum">
              <a:rPr lang="en-US" smtClean="0"/>
              <a:pPr>
                <a:buFont typeface="Times New Roman" pitchFamily="18" charset="0"/>
                <a:buNone/>
              </a:pPr>
              <a:t>138</a:t>
            </a:fld>
            <a:endParaRPr lang="en-US" smtClean="0"/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5D6708D-C508-4DDD-AFBF-398BB980F313}" type="slidenum">
              <a:rPr lang="en-US" smtClean="0"/>
              <a:pPr>
                <a:buFont typeface="Times New Roman" pitchFamily="18" charset="0"/>
                <a:buNone/>
              </a:pPr>
              <a:t>139</a:t>
            </a:fld>
            <a:endParaRPr lang="en-US" smtClean="0"/>
          </a:p>
        </p:txBody>
      </p:sp>
      <p:sp>
        <p:nvSpPr>
          <p:cNvPr id="186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6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18ABC56-0446-423F-B4F5-C3255A4DC512}" type="slidenum">
              <a:rPr lang="en-US" smtClean="0"/>
              <a:pPr>
                <a:buFont typeface="Times New Roman" pitchFamily="18" charset="0"/>
                <a:buNone/>
              </a:pPr>
              <a:t>141</a:t>
            </a:fld>
            <a:endParaRPr lang="en-US" smtClean="0"/>
          </a:p>
        </p:txBody>
      </p:sp>
      <p:sp>
        <p:nvSpPr>
          <p:cNvPr id="188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8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950EE04-30F7-4BAB-904C-3C80F53D9D04}" type="slidenum">
              <a:rPr lang="en-US" smtClean="0"/>
              <a:pPr>
                <a:buFont typeface="Times New Roman" pitchFamily="18" charset="0"/>
                <a:buNone/>
              </a:pPr>
              <a:t>142</a:t>
            </a:fld>
            <a:endParaRPr lang="en-US" smtClean="0"/>
          </a:p>
        </p:txBody>
      </p:sp>
      <p:sp>
        <p:nvSpPr>
          <p:cNvPr id="189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9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9F0D272-9D4F-41E4-BC83-2F4E1E4D1821}" type="slidenum">
              <a:rPr lang="en-US" smtClean="0"/>
              <a:pPr>
                <a:buFont typeface="Times New Roman" pitchFamily="18" charset="0"/>
                <a:buNone/>
              </a:pPr>
              <a:t>124</a:t>
            </a:fld>
            <a:endParaRPr lang="en-US" smtClean="0"/>
          </a:p>
        </p:txBody>
      </p:sp>
      <p:sp>
        <p:nvSpPr>
          <p:cNvPr id="167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7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9E242376-3223-4CFB-A6CC-8310B43C3CD3}" type="slidenum">
              <a:rPr lang="en-US" smtClean="0"/>
              <a:pPr>
                <a:buFont typeface="Times New Roman" pitchFamily="18" charset="0"/>
                <a:buNone/>
              </a:pPr>
              <a:t>144</a:t>
            </a:fld>
            <a:endParaRPr lang="en-US" smtClean="0"/>
          </a:p>
        </p:txBody>
      </p:sp>
      <p:sp>
        <p:nvSpPr>
          <p:cNvPr id="204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374B048-AAB0-4CB3-BB93-19C347856850}" type="slidenum">
              <a:rPr lang="en-US" smtClean="0"/>
              <a:pPr>
                <a:buFont typeface="Times New Roman" pitchFamily="18" charset="0"/>
                <a:buNone/>
              </a:pPr>
              <a:t>145</a:t>
            </a:fld>
            <a:endParaRPr lang="en-US" smtClean="0"/>
          </a:p>
        </p:txBody>
      </p:sp>
      <p:sp>
        <p:nvSpPr>
          <p:cNvPr id="205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5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991A684-787F-4B4D-92A3-690A0D762176}" type="slidenum">
              <a:rPr lang="en-US" smtClean="0"/>
              <a:pPr>
                <a:buFont typeface="Times New Roman" pitchFamily="18" charset="0"/>
                <a:buNone/>
              </a:pPr>
              <a:t>149</a:t>
            </a:fld>
            <a:endParaRPr lang="en-US" smtClean="0"/>
          </a:p>
        </p:txBody>
      </p:sp>
      <p:sp>
        <p:nvSpPr>
          <p:cNvPr id="206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6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64CA142-8673-4668-A9C5-0535820B83F9}" type="slidenum">
              <a:rPr lang="en-US" smtClean="0"/>
              <a:pPr>
                <a:buFont typeface="Times New Roman" pitchFamily="18" charset="0"/>
                <a:buNone/>
              </a:pPr>
              <a:t>150</a:t>
            </a:fld>
            <a:endParaRPr lang="en-US" smtClean="0"/>
          </a:p>
        </p:txBody>
      </p:sp>
      <p:sp>
        <p:nvSpPr>
          <p:cNvPr id="179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9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64CA142-8673-4668-A9C5-0535820B83F9}" type="slidenum">
              <a:rPr lang="en-US" smtClean="0"/>
              <a:pPr>
                <a:buFont typeface="Times New Roman" pitchFamily="18" charset="0"/>
                <a:buNone/>
              </a:pPr>
              <a:t>151</a:t>
            </a:fld>
            <a:endParaRPr lang="en-US" smtClean="0"/>
          </a:p>
        </p:txBody>
      </p:sp>
      <p:sp>
        <p:nvSpPr>
          <p:cNvPr id="179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9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D7CA743-B225-4F4A-87C6-BF42F03BF201}" type="slidenum">
              <a:rPr lang="en-US" smtClean="0"/>
              <a:pPr>
                <a:buFont typeface="Times New Roman" pitchFamily="18" charset="0"/>
                <a:buNone/>
              </a:pPr>
              <a:t>152</a:t>
            </a:fld>
            <a:endParaRPr lang="en-US" smtClean="0"/>
          </a:p>
        </p:txBody>
      </p:sp>
      <p:sp>
        <p:nvSpPr>
          <p:cNvPr id="180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0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6295719-0BAE-4AE4-A348-521568C864DE}" type="slidenum">
              <a:rPr lang="en-US" smtClean="0"/>
              <a:pPr>
                <a:buFont typeface="Times New Roman" pitchFamily="18" charset="0"/>
                <a:buNone/>
              </a:pPr>
              <a:t>153</a:t>
            </a:fld>
            <a:endParaRPr lang="en-US" smtClean="0"/>
          </a:p>
        </p:txBody>
      </p:sp>
      <p:sp>
        <p:nvSpPr>
          <p:cNvPr id="181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1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592FCD9-74F2-4963-862C-325DA1C753CE}" type="slidenum">
              <a:rPr lang="en-US" smtClean="0"/>
              <a:pPr>
                <a:buFont typeface="Times New Roman" pitchFamily="18" charset="0"/>
                <a:buNone/>
              </a:pPr>
              <a:t>154</a:t>
            </a:fld>
            <a:endParaRPr lang="en-US" smtClean="0"/>
          </a:p>
        </p:txBody>
      </p:sp>
      <p:sp>
        <p:nvSpPr>
          <p:cNvPr id="207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7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6CBF3EF-760E-4E27-8FDA-C124EE5323F7}" type="slidenum">
              <a:rPr lang="en-US" smtClean="0"/>
              <a:pPr>
                <a:buFont typeface="Times New Roman" pitchFamily="18" charset="0"/>
                <a:buNone/>
              </a:pPr>
              <a:t>155</a:t>
            </a:fld>
            <a:endParaRPr lang="en-US" smtClean="0"/>
          </a:p>
        </p:txBody>
      </p:sp>
      <p:sp>
        <p:nvSpPr>
          <p:cNvPr id="208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8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C95BD01-8A69-477C-A3AF-00B435A0D1BA}" type="slidenum">
              <a:rPr lang="en-US" smtClean="0"/>
              <a:pPr>
                <a:buFont typeface="Times New Roman" pitchFamily="18" charset="0"/>
                <a:buNone/>
              </a:pPr>
              <a:t>156</a:t>
            </a:fld>
            <a:endParaRPr lang="en-US" smtClean="0"/>
          </a:p>
        </p:txBody>
      </p:sp>
      <p:sp>
        <p:nvSpPr>
          <p:cNvPr id="209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9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F4EBB53-EEF0-4F13-A1F0-E7FE776DFB78}" type="slidenum">
              <a:rPr lang="en-US" smtClean="0"/>
              <a:pPr>
                <a:buFont typeface="Times New Roman" pitchFamily="18" charset="0"/>
                <a:buNone/>
              </a:pPr>
              <a:t>125</a:t>
            </a:fld>
            <a:endParaRPr lang="en-US" smtClean="0"/>
          </a:p>
        </p:txBody>
      </p:sp>
      <p:sp>
        <p:nvSpPr>
          <p:cNvPr id="1187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87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B9E04B1-B115-41B0-AA73-ED6B8AE01A73}" type="slidenum">
              <a:rPr lang="en-US" smtClean="0"/>
              <a:pPr>
                <a:buFont typeface="Times New Roman" pitchFamily="18" charset="0"/>
                <a:buNone/>
              </a:pPr>
              <a:t>157</a:t>
            </a:fld>
            <a:endParaRPr lang="en-US" smtClean="0"/>
          </a:p>
        </p:txBody>
      </p:sp>
      <p:sp>
        <p:nvSpPr>
          <p:cNvPr id="210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0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88904BA-6C62-48BC-BB3F-F3F6FFC4CC53}" type="slidenum">
              <a:rPr lang="en-US" smtClean="0"/>
              <a:pPr>
                <a:buFont typeface="Times New Roman" pitchFamily="18" charset="0"/>
                <a:buNone/>
              </a:pPr>
              <a:t>158</a:t>
            </a:fld>
            <a:endParaRPr lang="en-US" smtClean="0"/>
          </a:p>
        </p:txBody>
      </p:sp>
      <p:sp>
        <p:nvSpPr>
          <p:cNvPr id="211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1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7EB7427-FA0D-47D0-8E68-B71E249D1921}" type="slidenum">
              <a:rPr lang="en-US" smtClean="0"/>
              <a:pPr>
                <a:buFont typeface="Times New Roman" pitchFamily="18" charset="0"/>
                <a:buNone/>
              </a:pPr>
              <a:t>159</a:t>
            </a:fld>
            <a:endParaRPr lang="en-US" smtClean="0"/>
          </a:p>
        </p:txBody>
      </p:sp>
      <p:sp>
        <p:nvSpPr>
          <p:cNvPr id="212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2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F5DEFDF-4407-4D5E-AA5C-B1EE559CDDE7}" type="slidenum">
              <a:rPr lang="en-US" smtClean="0"/>
              <a:pPr>
                <a:buFont typeface="Times New Roman" pitchFamily="18" charset="0"/>
                <a:buNone/>
              </a:pPr>
              <a:t>160</a:t>
            </a:fld>
            <a:endParaRPr lang="en-US" smtClean="0"/>
          </a:p>
        </p:txBody>
      </p:sp>
      <p:sp>
        <p:nvSpPr>
          <p:cNvPr id="214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4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1CFC794-89B1-46D8-B593-7C49285B2DEB}" type="slidenum">
              <a:rPr lang="en-US" smtClean="0"/>
              <a:pPr>
                <a:buFont typeface="Times New Roman" pitchFamily="18" charset="0"/>
                <a:buNone/>
              </a:pPr>
              <a:t>161</a:t>
            </a:fld>
            <a:endParaRPr lang="en-US" smtClean="0"/>
          </a:p>
        </p:txBody>
      </p:sp>
      <p:sp>
        <p:nvSpPr>
          <p:cNvPr id="215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40D8EE0-6B61-42AD-B684-5DC443BBD3AA}" type="slidenum">
              <a:rPr lang="en-US" smtClean="0"/>
              <a:pPr>
                <a:buFont typeface="Times New Roman" pitchFamily="18" charset="0"/>
                <a:buNone/>
              </a:pPr>
              <a:t>162</a:t>
            </a:fld>
            <a:endParaRPr lang="en-US" smtClean="0"/>
          </a:p>
        </p:txBody>
      </p:sp>
      <p:sp>
        <p:nvSpPr>
          <p:cNvPr id="216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6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BCB3B124-FB4E-4D6E-9E2B-A095B12061AD}" type="slidenum">
              <a:rPr lang="en-US" smtClean="0"/>
              <a:pPr>
                <a:buFont typeface="Times New Roman" pitchFamily="18" charset="0"/>
                <a:buNone/>
              </a:pPr>
              <a:t>163</a:t>
            </a:fld>
            <a:endParaRPr lang="en-US" smtClean="0"/>
          </a:p>
        </p:txBody>
      </p:sp>
      <p:sp>
        <p:nvSpPr>
          <p:cNvPr id="217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7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BCB3B124-FB4E-4D6E-9E2B-A095B12061AD}" type="slidenum">
              <a:rPr lang="en-US" smtClean="0"/>
              <a:pPr>
                <a:buFont typeface="Times New Roman" pitchFamily="18" charset="0"/>
                <a:buNone/>
              </a:pPr>
              <a:t>164</a:t>
            </a:fld>
            <a:endParaRPr lang="en-US" smtClean="0"/>
          </a:p>
        </p:txBody>
      </p:sp>
      <p:sp>
        <p:nvSpPr>
          <p:cNvPr id="217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7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B9E04B1-B115-41B0-AA73-ED6B8AE01A73}" type="slidenum">
              <a:rPr lang="en-US" smtClean="0"/>
              <a:pPr>
                <a:buFont typeface="Times New Roman" pitchFamily="18" charset="0"/>
                <a:buNone/>
              </a:pPr>
              <a:t>165</a:t>
            </a:fld>
            <a:endParaRPr lang="en-US" smtClean="0"/>
          </a:p>
        </p:txBody>
      </p:sp>
      <p:sp>
        <p:nvSpPr>
          <p:cNvPr id="210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0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943A7BD-9BC4-4489-A262-26AF8771CFC5}" type="slidenum">
              <a:rPr lang="en-US" smtClean="0"/>
              <a:pPr>
                <a:buFont typeface="Times New Roman" pitchFamily="18" charset="0"/>
                <a:buNone/>
              </a:pPr>
              <a:t>126</a:t>
            </a:fld>
            <a:endParaRPr lang="en-US" smtClean="0"/>
          </a:p>
        </p:txBody>
      </p:sp>
      <p:sp>
        <p:nvSpPr>
          <p:cNvPr id="119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9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F4091A5-1107-467F-8E9C-CA8A2F059E7D}" type="slidenum">
              <a:rPr lang="en-US" smtClean="0"/>
              <a:pPr>
                <a:buFont typeface="Times New Roman" pitchFamily="18" charset="0"/>
                <a:buNone/>
              </a:pPr>
              <a:t>127</a:t>
            </a:fld>
            <a:endParaRPr lang="en-US" smtClean="0"/>
          </a:p>
        </p:txBody>
      </p:sp>
      <p:sp>
        <p:nvSpPr>
          <p:cNvPr id="1218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18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F4091A5-1107-467F-8E9C-CA8A2F059E7D}" type="slidenum">
              <a:rPr lang="en-US" smtClean="0"/>
              <a:pPr>
                <a:buFont typeface="Times New Roman" pitchFamily="18" charset="0"/>
                <a:buNone/>
              </a:pPr>
              <a:t>128</a:t>
            </a:fld>
            <a:endParaRPr lang="en-US" smtClean="0"/>
          </a:p>
        </p:txBody>
      </p:sp>
      <p:sp>
        <p:nvSpPr>
          <p:cNvPr id="1218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18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62A7B54-2D73-4198-9918-45A581633373}" type="slidenum">
              <a:rPr lang="en-US" smtClean="0"/>
              <a:pPr>
                <a:buFont typeface="Times New Roman" pitchFamily="18" charset="0"/>
                <a:buNone/>
              </a:pPr>
              <a:t>129</a:t>
            </a:fld>
            <a:endParaRPr lang="en-US" smtClean="0"/>
          </a:p>
        </p:txBody>
      </p:sp>
      <p:sp>
        <p:nvSpPr>
          <p:cNvPr id="1228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28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2935346-BE28-4EDE-9724-31C4324A73FC}" type="slidenum">
              <a:rPr lang="en-US" smtClean="0"/>
              <a:pPr>
                <a:buFont typeface="Times New Roman" pitchFamily="18" charset="0"/>
                <a:buNone/>
              </a:pPr>
              <a:t>130</a:t>
            </a:fld>
            <a:endParaRPr lang="en-US" smtClean="0"/>
          </a:p>
        </p:txBody>
      </p:sp>
      <p:sp>
        <p:nvSpPr>
          <p:cNvPr id="1259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59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EC5B0A5-FB8A-4FA8-8996-2DD8F9B49E54}" type="slidenum">
              <a:rPr lang="en-US" smtClean="0"/>
              <a:pPr>
                <a:buFont typeface="Times New Roman" pitchFamily="18" charset="0"/>
                <a:buNone/>
              </a:pPr>
              <a:t>131</a:t>
            </a:fld>
            <a:endParaRPr lang="en-US" smtClean="0"/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6288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510" y="4860473"/>
            <a:ext cx="5679730" cy="4513180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199B6-EB9B-4A5A-AA2C-48FB11FB408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180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3080F-D07E-4A03-AE1D-58FE982D32E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399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73AA8-9EF3-4593-A23B-CD0CB41815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3263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F4D27-C863-460A-9CFF-9EB92008E50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872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673D5-5509-4F3F-9DF0-48766BA0464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290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684D1-1469-420E-A0F5-137D2AB3D9B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107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C6DC5-589C-4742-862F-A09F0CB14EB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661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06419-F9D9-428A-99DC-CEFF80352F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6979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34A21-1BD4-43E2-B9D2-9DEB2A300A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95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813BB-2FFF-4E46-91D8-41FA39F39AA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8735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9794-B728-41B0-A275-CA1B1A2C1D4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379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04803-BB8F-4CFC-BBCD-6E57DD1F5A6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800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de-DE"/>
              <a:t>Th. Kirn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AMS-02 TRD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16DE9F1-4855-416E-B450-E20ED25C785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  <p:sldLayoutId id="2147484686" r:id="rId12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0.png"/><Relationship Id="rId4" Type="http://schemas.openxmlformats.org/officeDocument/2006/relationships/image" Target="../media/image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4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5.png"/><Relationship Id="rId4" Type="http://schemas.openxmlformats.org/officeDocument/2006/relationships/image" Target="../media/image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1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0.xml"/><Relationship Id="rId5" Type="http://schemas.openxmlformats.org/officeDocument/2006/relationships/slide" Target="slide2.xml"/><Relationship Id="rId4" Type="http://schemas.openxmlformats.org/officeDocument/2006/relationships/image" Target="../media/image2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2.png"/><Relationship Id="rId4" Type="http://schemas.openxmlformats.org/officeDocument/2006/relationships/image" Target="../media/image21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png"/><Relationship Id="rId4" Type="http://schemas.openxmlformats.org/officeDocument/2006/relationships/image" Target="../media/image21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9.png"/><Relationship Id="rId4" Type="http://schemas.openxmlformats.org/officeDocument/2006/relationships/image" Target="../media/image21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17.png"/><Relationship Id="rId4" Type="http://schemas.openxmlformats.org/officeDocument/2006/relationships/image" Target="../media/image21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2.png"/><Relationship Id="rId4" Type="http://schemas.openxmlformats.org/officeDocument/2006/relationships/image" Target="../media/image213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213.png"/><Relationship Id="rId7" Type="http://schemas.openxmlformats.org/officeDocument/2006/relationships/slide" Target="slide2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slide" Target="slide13.xml"/><Relationship Id="rId4" Type="http://schemas.openxmlformats.org/officeDocument/2006/relationships/image" Target="../media/image21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png"/><Relationship Id="rId4" Type="http://schemas.openxmlformats.org/officeDocument/2006/relationships/image" Target="../media/image21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png"/><Relationship Id="rId4" Type="http://schemas.openxmlformats.org/officeDocument/2006/relationships/image" Target="../media/image2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png"/><Relationship Id="rId4" Type="http://schemas.openxmlformats.org/officeDocument/2006/relationships/image" Target="../media/image21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png"/><Relationship Id="rId4" Type="http://schemas.openxmlformats.org/officeDocument/2006/relationships/image" Target="../media/image21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2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png"/><Relationship Id="rId4" Type="http://schemas.openxmlformats.org/officeDocument/2006/relationships/image" Target="../media/image21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png"/><Relationship Id="rId4" Type="http://schemas.openxmlformats.org/officeDocument/2006/relationships/image" Target="../media/image21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slide" Target="slide94.xml"/><Relationship Id="rId3" Type="http://schemas.openxmlformats.org/officeDocument/2006/relationships/image" Target="../media/image213.png"/><Relationship Id="rId7" Type="http://schemas.openxmlformats.org/officeDocument/2006/relationships/slide" Target="slide4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slide" Target="slide42.xml"/><Relationship Id="rId4" Type="http://schemas.openxmlformats.org/officeDocument/2006/relationships/image" Target="../media/image2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15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png"/><Relationship Id="rId4" Type="http://schemas.openxmlformats.org/officeDocument/2006/relationships/image" Target="../media/image21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15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png"/><Relationship Id="rId4" Type="http://schemas.openxmlformats.org/officeDocument/2006/relationships/image" Target="../media/image21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png"/><Relationship Id="rId4" Type="http://schemas.openxmlformats.org/officeDocument/2006/relationships/image" Target="../media/image215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5" Type="http://schemas.openxmlformats.org/officeDocument/2006/relationships/image" Target="../media/image215.png"/><Relationship Id="rId4" Type="http://schemas.openxmlformats.org/officeDocument/2006/relationships/image" Target="../media/image21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3.png"/><Relationship Id="rId4" Type="http://schemas.openxmlformats.org/officeDocument/2006/relationships/image" Target="../media/image215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3.png"/><Relationship Id="rId5" Type="http://schemas.openxmlformats.org/officeDocument/2006/relationships/image" Target="../media/image43.png"/><Relationship Id="rId4" Type="http://schemas.openxmlformats.org/officeDocument/2006/relationships/image" Target="../media/image21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3.png"/><Relationship Id="rId5" Type="http://schemas.openxmlformats.org/officeDocument/2006/relationships/image" Target="../media/image43.png"/><Relationship Id="rId4" Type="http://schemas.openxmlformats.org/officeDocument/2006/relationships/image" Target="../media/image2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4.png"/><Relationship Id="rId5" Type="http://schemas.openxmlformats.org/officeDocument/2006/relationships/image" Target="../media/image43.png"/><Relationship Id="rId4" Type="http://schemas.openxmlformats.org/officeDocument/2006/relationships/image" Target="../media/image215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4.png"/><Relationship Id="rId5" Type="http://schemas.openxmlformats.org/officeDocument/2006/relationships/image" Target="../media/image43.png"/><Relationship Id="rId4" Type="http://schemas.openxmlformats.org/officeDocument/2006/relationships/image" Target="../media/image21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4.png"/><Relationship Id="rId5" Type="http://schemas.openxmlformats.org/officeDocument/2006/relationships/image" Target="../media/image43.png"/><Relationship Id="rId4" Type="http://schemas.openxmlformats.org/officeDocument/2006/relationships/image" Target="../media/image215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3.png"/><Relationship Id="rId5" Type="http://schemas.openxmlformats.org/officeDocument/2006/relationships/image" Target="../media/image43.png"/><Relationship Id="rId4" Type="http://schemas.openxmlformats.org/officeDocument/2006/relationships/image" Target="../media/image215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5.png"/><Relationship Id="rId5" Type="http://schemas.openxmlformats.org/officeDocument/2006/relationships/image" Target="../media/image213.png"/><Relationship Id="rId4" Type="http://schemas.openxmlformats.org/officeDocument/2006/relationships/image" Target="../media/image23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0.png"/><Relationship Id="rId4" Type="http://schemas.openxmlformats.org/officeDocument/2006/relationships/image" Target="../media/image215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7" Type="http://schemas.openxmlformats.org/officeDocument/2006/relationships/image" Target="../media/image47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jpeg"/><Relationship Id="rId7" Type="http://schemas.openxmlformats.org/officeDocument/2006/relationships/image" Target="../media/image55.w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6.png"/><Relationship Id="rId7" Type="http://schemas.openxmlformats.org/officeDocument/2006/relationships/image" Target="../media/image67.wm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w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0.w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4.png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2.png"/><Relationship Id="rId4" Type="http://schemas.openxmlformats.org/officeDocument/2006/relationships/image" Target="../media/image9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jpe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5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18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2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5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wmf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7.pn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ams.nasa.gov/Images/AMS-02_Project_Photos/AMS%20On-Orbit/110531/s134e010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993063" cy="8636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AMS-02 TRD </a:t>
            </a:r>
            <a:endParaRPr lang="de-DE" sz="3200" b="1" dirty="0" smtClean="0">
              <a:solidFill>
                <a:srgbClr val="FFFF66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4925" y="5683250"/>
            <a:ext cx="33845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de-DE" sz="2000" b="1" dirty="0">
                <a:solidFill>
                  <a:srgbClr val="FFFF00"/>
                </a:solidFill>
              </a:rPr>
              <a:t>Thomas Kirn</a:t>
            </a:r>
          </a:p>
          <a:p>
            <a:pPr algn="ctr"/>
            <a:r>
              <a:rPr lang="de-DE" sz="2000" b="1" dirty="0">
                <a:solidFill>
                  <a:srgbClr val="FFFF00"/>
                </a:solidFill>
              </a:rPr>
              <a:t>RWTH Aachen University </a:t>
            </a:r>
            <a:br>
              <a:rPr lang="de-DE" sz="2000" b="1" dirty="0">
                <a:solidFill>
                  <a:srgbClr val="FFFF00"/>
                </a:solidFill>
              </a:rPr>
            </a:br>
            <a:r>
              <a:rPr lang="de-DE" sz="2000" b="1" dirty="0">
                <a:solidFill>
                  <a:srgbClr val="FFFF00"/>
                </a:solidFill>
              </a:rPr>
              <a:t>CERN, </a:t>
            </a:r>
            <a:r>
              <a:rPr lang="de-DE" sz="2000" b="1" dirty="0" smtClean="0">
                <a:solidFill>
                  <a:srgbClr val="FFFF00"/>
                </a:solidFill>
              </a:rPr>
              <a:t>November 28th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11413" y="692150"/>
            <a:ext cx="5184775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de-DE" b="1" kern="0" dirty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434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95726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Ellipse 6"/>
          <p:cNvSpPr>
            <a:spLocks noChangeArrowheads="1"/>
          </p:cNvSpPr>
          <p:nvPr/>
        </p:nvSpPr>
        <p:spPr bwMode="auto">
          <a:xfrm>
            <a:off x="6084888" y="2924175"/>
            <a:ext cx="574675" cy="7207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434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3EDDD6D-098C-4152-B101-F3B06EFEB7A2}" type="slidenum">
              <a:rPr lang="en-US" sz="1400" smtClean="0"/>
              <a:pPr eaLnBrk="1" hangingPunct="1"/>
              <a:t>1</a:t>
            </a:fld>
            <a:endParaRPr lang="en-US" sz="1400" smtClean="0"/>
          </a:p>
        </p:txBody>
      </p:sp>
      <p:sp>
        <p:nvSpPr>
          <p:cNvPr id="14345" name="Datumsplatzhalt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4346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Grafik 7" descr="gastubing+-y_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2900363"/>
            <a:ext cx="47926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Grafik 26" descr="100_35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9"/>
          <a:stretch>
            <a:fillRect/>
          </a:stretch>
        </p:blipFill>
        <p:spPr bwMode="auto">
          <a:xfrm>
            <a:off x="0" y="0"/>
            <a:ext cx="5148263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0" descr="90_t-t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r="3931"/>
          <a:stretch>
            <a:fillRect/>
          </a:stretch>
        </p:blipFill>
        <p:spPr bwMode="auto">
          <a:xfrm>
            <a:off x="0" y="2997200"/>
            <a:ext cx="3887788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26630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2663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49B3954-28D0-4320-9708-3A9AA785B972}" type="slidenum">
              <a:rPr lang="en-US" sz="1400" smtClean="0"/>
              <a:pPr eaLnBrk="1" hangingPunct="1"/>
              <a:t>10</a:t>
            </a:fld>
            <a:endParaRPr lang="en-US" sz="1400" smtClean="0"/>
          </a:p>
        </p:txBody>
      </p:sp>
      <p:pic>
        <p:nvPicPr>
          <p:cNvPr id="26632" name="Picture 5" descr="logo_AMS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26634" name="Text Box 16"/>
          <p:cNvSpPr txBox="1">
            <a:spLocks noChangeArrowheads="1"/>
          </p:cNvSpPr>
          <p:nvPr/>
        </p:nvSpPr>
        <p:spPr bwMode="auto">
          <a:xfrm>
            <a:off x="5651500" y="0"/>
            <a:ext cx="2592388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4751388" y="1412875"/>
            <a:ext cx="4392612" cy="784225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chemeClr val="accent2"/>
                </a:solidFill>
              </a:rPr>
              <a:t>8 Straw Modules  → 1 Gas Tower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chemeClr val="accent2"/>
                </a:solidFill>
              </a:rPr>
              <a:t>41 Gas Towers → 10 Gas Circuits </a:t>
            </a:r>
            <a:endParaRPr lang="en-US" sz="1800" kern="0" dirty="0">
              <a:solidFill>
                <a:schemeClr val="accent2"/>
              </a:solidFill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268538" y="5661025"/>
            <a:ext cx="1655762" cy="338138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chemeClr val="tx1"/>
                </a:solidFill>
              </a:rPr>
              <a:t>41 Gas Towers </a:t>
            </a:r>
            <a:endParaRPr lang="en-US" sz="1600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98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accent3"/>
                </a:solidFill>
              </a:rPr>
              <a:t>Th. Kirn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4276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accent3"/>
                </a:solidFill>
              </a:rPr>
              <a:t>AMS-02 TRD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4277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1F463-AA3C-44B9-9A41-00BAB5B097B9}" type="slidenum">
              <a:rPr lang="en-US" smtClean="0">
                <a:solidFill>
                  <a:schemeClr val="accent3"/>
                </a:solidFill>
              </a:rPr>
              <a:pPr>
                <a:defRPr/>
              </a:pPr>
              <a:t>100</a:t>
            </a:fld>
            <a:endParaRPr lang="en-US" dirty="0" smtClean="0">
              <a:solidFill>
                <a:schemeClr val="accent3"/>
              </a:solidFill>
            </a:endParaRPr>
          </a:p>
        </p:txBody>
      </p:sp>
      <p:pic>
        <p:nvPicPr>
          <p:cNvPr id="118790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18792" name="Text Box 16"/>
          <p:cNvSpPr txBox="1">
            <a:spLocks noChangeArrowheads="1"/>
          </p:cNvSpPr>
          <p:nvPr/>
        </p:nvSpPr>
        <p:spPr bwMode="auto">
          <a:xfrm>
            <a:off x="1331913" y="44450"/>
            <a:ext cx="6408737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- TRD: First Slow Control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ams.nasa.gov/Images/AMS-02_Project_Photos/AMS%20On-Orbit/110531/s134e010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07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19812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1981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0DAC9B-0FE5-4EC7-911B-7812573059D5}" type="slidenum">
              <a:rPr lang="en-US" sz="1400" smtClean="0"/>
              <a:pPr eaLnBrk="1" hangingPunct="1"/>
              <a:t>101</a:t>
            </a:fld>
            <a:endParaRPr lang="en-US" sz="1400" smtClean="0"/>
          </a:p>
        </p:txBody>
      </p:sp>
      <p:pic>
        <p:nvPicPr>
          <p:cNvPr id="119814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19816" name="Text Box 16"/>
          <p:cNvSpPr txBox="1">
            <a:spLocks noChangeArrowheads="1"/>
          </p:cNvSpPr>
          <p:nvPr/>
        </p:nvSpPr>
        <p:spPr bwMode="auto">
          <a:xfrm>
            <a:off x="611188" y="44450"/>
            <a:ext cx="8137525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- Start Data Taking 09:35 CDT, May 19th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Grafik 8" descr="s134e007533.jp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1"/>
          <a:stretch>
            <a:fillRect/>
          </a:stretch>
        </p:blipFill>
        <p:spPr bwMode="auto">
          <a:xfrm>
            <a:off x="0" y="-26988"/>
            <a:ext cx="9374188" cy="68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accent3"/>
                </a:solidFill>
              </a:rPr>
              <a:t>Th. Kirn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4276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accent3"/>
                </a:solidFill>
              </a:rPr>
              <a:t>AMS-02 TRD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4277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7F9B2-09A5-4A2E-8D34-9656E38DB5FB}" type="slidenum">
              <a:rPr lang="en-US" smtClean="0">
                <a:solidFill>
                  <a:schemeClr val="accent3"/>
                </a:solidFill>
              </a:rPr>
              <a:pPr>
                <a:defRPr/>
              </a:pPr>
              <a:t>102</a:t>
            </a:fld>
            <a:endParaRPr lang="en-US" dirty="0" smtClean="0">
              <a:solidFill>
                <a:schemeClr val="accent3"/>
              </a:solidFill>
            </a:endParaRPr>
          </a:p>
        </p:txBody>
      </p:sp>
      <p:pic>
        <p:nvPicPr>
          <p:cNvPr id="120838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Bild 4" descr="ams_trigger_r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10509" r="3937" b="10509"/>
          <a:stretch>
            <a:fillRect/>
          </a:stretch>
        </p:blipFill>
        <p:spPr bwMode="auto">
          <a:xfrm>
            <a:off x="336550" y="676275"/>
            <a:ext cx="87661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21860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2186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D0C27F-25B9-46BA-9433-067A4D3D19C7}" type="slidenum">
              <a:rPr lang="en-US" sz="1400" smtClean="0"/>
              <a:pPr eaLnBrk="1" hangingPunct="1"/>
              <a:t>103</a:t>
            </a:fld>
            <a:endParaRPr lang="en-US" sz="1400" smtClean="0"/>
          </a:p>
        </p:txBody>
      </p:sp>
      <p:pic>
        <p:nvPicPr>
          <p:cNvPr id="12186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21864" name="Text Box 16"/>
          <p:cNvSpPr txBox="1">
            <a:spLocks noChangeArrowheads="1"/>
          </p:cNvSpPr>
          <p:nvPr/>
        </p:nvSpPr>
        <p:spPr bwMode="auto">
          <a:xfrm>
            <a:off x="611188" y="44450"/>
            <a:ext cx="8137525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- Start Data Taking 09:35 CDT, May 19th 2011</a:t>
            </a:r>
          </a:p>
        </p:txBody>
      </p:sp>
      <p:sp>
        <p:nvSpPr>
          <p:cNvPr id="121865" name="Text Box 16"/>
          <p:cNvSpPr txBox="1">
            <a:spLocks noChangeArrowheads="1"/>
          </p:cNvSpPr>
          <p:nvPr/>
        </p:nvSpPr>
        <p:spPr bwMode="auto">
          <a:xfrm>
            <a:off x="2390775" y="549275"/>
            <a:ext cx="4321175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- Trigger Rate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042988" y="5929313"/>
            <a:ext cx="40767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kern="0" dirty="0">
                <a:solidFill>
                  <a:sysClr val="windowText" lastClr="000000"/>
                </a:solidFill>
              </a:rPr>
              <a:t>More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than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 15 Billion Triggers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recorded</a:t>
            </a:r>
            <a:endParaRPr lang="de-DE" sz="1800" b="1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Bild 3" descr="iss028e0161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22884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22885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199EFA4-0BD3-40AA-AFDE-5FD228494F74}" type="slidenum">
              <a:rPr lang="en-US" sz="1400" smtClean="0"/>
              <a:pPr eaLnBrk="1" hangingPunct="1"/>
              <a:t>104</a:t>
            </a:fld>
            <a:endParaRPr lang="en-US" sz="1400" smtClean="0"/>
          </a:p>
        </p:txBody>
      </p:sp>
      <p:pic>
        <p:nvPicPr>
          <p:cNvPr id="122886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22888" name="Text Box 16"/>
          <p:cNvSpPr txBox="1">
            <a:spLocks noChangeArrowheads="1"/>
          </p:cNvSpPr>
          <p:nvPr/>
        </p:nvSpPr>
        <p:spPr bwMode="auto">
          <a:xfrm>
            <a:off x="3276600" y="0"/>
            <a:ext cx="2735263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23907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23908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0280D3-CA92-44FD-9B66-0FEF89D3A3C4}" type="slidenum">
              <a:rPr lang="en-US" sz="1400" smtClean="0"/>
              <a:pPr eaLnBrk="1" hangingPunct="1"/>
              <a:t>105</a:t>
            </a:fld>
            <a:endParaRPr lang="en-US" sz="1400" smtClean="0"/>
          </a:p>
        </p:txBody>
      </p:sp>
      <p:pic>
        <p:nvPicPr>
          <p:cNvPr id="123909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23911" name="Text Box 16"/>
          <p:cNvSpPr txBox="1">
            <a:spLocks noChangeArrowheads="1"/>
          </p:cNvSpPr>
          <p:nvPr/>
        </p:nvSpPr>
        <p:spPr bwMode="auto">
          <a:xfrm>
            <a:off x="3348038" y="76200"/>
            <a:ext cx="2736850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</a:t>
            </a:r>
          </a:p>
        </p:txBody>
      </p:sp>
      <p:pic>
        <p:nvPicPr>
          <p:cNvPr id="1239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5576" r="3160" b="5576"/>
          <a:stretch>
            <a:fillRect/>
          </a:stretch>
        </p:blipFill>
        <p:spPr bwMode="auto">
          <a:xfrm>
            <a:off x="307975" y="908050"/>
            <a:ext cx="88360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3132138" y="549275"/>
            <a:ext cx="2952750" cy="503238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60876" rIns="90000" bIns="45000"/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TRD Hits per event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Bild 3" descr="ams_trd_ocupancy_x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4825"/>
            <a:ext cx="8256587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24932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2493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B5A23A-4B75-4DE0-A739-B6C63302DF9C}" type="slidenum">
              <a:rPr lang="en-US" sz="1400" smtClean="0"/>
              <a:pPr eaLnBrk="1" hangingPunct="1"/>
              <a:t>106</a:t>
            </a:fld>
            <a:endParaRPr lang="en-US" sz="1400" smtClean="0"/>
          </a:p>
        </p:txBody>
      </p:sp>
      <p:pic>
        <p:nvPicPr>
          <p:cNvPr id="124934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24936" name="Text Box 16"/>
          <p:cNvSpPr txBox="1">
            <a:spLocks noChangeArrowheads="1"/>
          </p:cNvSpPr>
          <p:nvPr/>
        </p:nvSpPr>
        <p:spPr bwMode="auto">
          <a:xfrm>
            <a:off x="3132138" y="76200"/>
            <a:ext cx="3455987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- Occupancy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Bild 3" descr="ams_trd_ocupanc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20188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25956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25957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A2B9F11-2278-4655-986D-37CD6514ADFB}" type="slidenum">
              <a:rPr lang="en-US" sz="1400" smtClean="0"/>
              <a:pPr eaLnBrk="1" hangingPunct="1"/>
              <a:t>107</a:t>
            </a:fld>
            <a:endParaRPr lang="en-US" sz="1400" smtClean="0"/>
          </a:p>
        </p:txBody>
      </p:sp>
      <p:pic>
        <p:nvPicPr>
          <p:cNvPr id="125958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25960" name="Text Box 16"/>
          <p:cNvSpPr txBox="1">
            <a:spLocks noChangeArrowheads="1"/>
          </p:cNvSpPr>
          <p:nvPr/>
        </p:nvSpPr>
        <p:spPr bwMode="auto">
          <a:xfrm>
            <a:off x="3132138" y="76200"/>
            <a:ext cx="3455987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- Occupancy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0" y="188913"/>
            <a:ext cx="51403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AMS TRD </a:t>
            </a:r>
            <a:r>
              <a:rPr lang="de-DE" sz="2000" b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Occupancy</a:t>
            </a:r>
            <a:endParaRPr lang="de-DE" sz="20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5246/5248 Channels </a:t>
            </a:r>
            <a:r>
              <a:rPr lang="de-DE" sz="2000" b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within</a:t>
            </a:r>
            <a:r>
              <a:rPr lang="de-DE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specification</a:t>
            </a:r>
            <a:r>
              <a:rPr lang="de-DE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Oval 6"/>
          <p:cNvSpPr/>
          <p:nvPr/>
        </p:nvSpPr>
        <p:spPr>
          <a:xfrm>
            <a:off x="2987675" y="2924175"/>
            <a:ext cx="196850" cy="42386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429000"/>
            <a:ext cx="866298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6979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26980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2698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2419A54-C08E-4AD1-9B32-A28576181086}" type="slidenum">
              <a:rPr lang="en-US" sz="1400" smtClean="0"/>
              <a:pPr eaLnBrk="1" hangingPunct="1"/>
              <a:t>108</a:t>
            </a:fld>
            <a:endParaRPr lang="en-US" sz="1400" smtClean="0"/>
          </a:p>
        </p:txBody>
      </p:sp>
      <p:pic>
        <p:nvPicPr>
          <p:cNvPr id="12698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26984" name="Text Box 16"/>
          <p:cNvSpPr txBox="1">
            <a:spLocks noChangeArrowheads="1"/>
          </p:cNvSpPr>
          <p:nvPr/>
        </p:nvSpPr>
        <p:spPr bwMode="auto">
          <a:xfrm>
            <a:off x="2484438" y="76200"/>
            <a:ext cx="4319587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– Amplitude/Noise</a:t>
            </a:r>
          </a:p>
        </p:txBody>
      </p:sp>
      <p:pic>
        <p:nvPicPr>
          <p:cNvPr id="12698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t="57375" r="45731" b="6465"/>
          <a:stretch>
            <a:fillRect/>
          </a:stretch>
        </p:blipFill>
        <p:spPr bwMode="auto">
          <a:xfrm>
            <a:off x="4572000" y="620713"/>
            <a:ext cx="425291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6986" name="Text Box 3"/>
          <p:cNvSpPr txBox="1">
            <a:spLocks noChangeArrowheads="1"/>
          </p:cNvSpPr>
          <p:nvPr/>
        </p:nvSpPr>
        <p:spPr bwMode="auto">
          <a:xfrm>
            <a:off x="7092950" y="188913"/>
            <a:ext cx="1439863" cy="360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3" rIns="90000" bIns="450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000000"/>
                </a:solidFill>
              </a:rPr>
              <a:t>Noise</a:t>
            </a:r>
          </a:p>
        </p:txBody>
      </p:sp>
      <p:sp>
        <p:nvSpPr>
          <p:cNvPr id="126987" name="Text Box 3"/>
          <p:cNvSpPr txBox="1">
            <a:spLocks noChangeArrowheads="1"/>
          </p:cNvSpPr>
          <p:nvPr/>
        </p:nvSpPr>
        <p:spPr bwMode="auto">
          <a:xfrm>
            <a:off x="3132138" y="3068638"/>
            <a:ext cx="3024187" cy="360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3" rIns="90000" bIns="450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000000"/>
                </a:solidFill>
              </a:rPr>
              <a:t>Amplitude on track</a:t>
            </a:r>
          </a:p>
        </p:txBody>
      </p:sp>
      <p:pic>
        <p:nvPicPr>
          <p:cNvPr id="12698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t="17778" r="44667" b="46869"/>
          <a:stretch>
            <a:fillRect/>
          </a:stretch>
        </p:blipFill>
        <p:spPr bwMode="auto">
          <a:xfrm>
            <a:off x="179388" y="549275"/>
            <a:ext cx="4389437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6989" name="Text Box 3"/>
          <p:cNvSpPr txBox="1">
            <a:spLocks noChangeArrowheads="1"/>
          </p:cNvSpPr>
          <p:nvPr/>
        </p:nvSpPr>
        <p:spPr bwMode="auto">
          <a:xfrm>
            <a:off x="0" y="188913"/>
            <a:ext cx="1439863" cy="360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3" rIns="90000" bIns="450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000000"/>
                </a:solidFill>
              </a:rPr>
              <a:t>Pedestal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8424862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8003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28004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28005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E07E0D-6593-4862-AC00-6AB3CE7F5A39}" type="slidenum">
              <a:rPr lang="en-US" sz="1400" smtClean="0"/>
              <a:pPr eaLnBrk="1" hangingPunct="1"/>
              <a:t>109</a:t>
            </a:fld>
            <a:endParaRPr lang="en-US" sz="1400" smtClean="0"/>
          </a:p>
        </p:txBody>
      </p:sp>
      <p:pic>
        <p:nvPicPr>
          <p:cNvPr id="128006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28008" name="Text Box 16"/>
          <p:cNvSpPr txBox="1">
            <a:spLocks noChangeArrowheads="1"/>
          </p:cNvSpPr>
          <p:nvPr/>
        </p:nvSpPr>
        <p:spPr bwMode="auto">
          <a:xfrm>
            <a:off x="2124075" y="76200"/>
            <a:ext cx="5327650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– Temperature Monitoring</a:t>
            </a:r>
          </a:p>
        </p:txBody>
      </p:sp>
      <p:sp>
        <p:nvSpPr>
          <p:cNvPr id="128009" name="Text Box 3"/>
          <p:cNvSpPr txBox="1">
            <a:spLocks noChangeArrowheads="1"/>
          </p:cNvSpPr>
          <p:nvPr/>
        </p:nvSpPr>
        <p:spPr bwMode="auto">
          <a:xfrm>
            <a:off x="6875463" y="4652963"/>
            <a:ext cx="13938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2640" rIns="90000" bIns="45000"/>
          <a:lstStyle>
            <a:lvl1pPr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Min ~11</a:t>
            </a:r>
            <a:r>
              <a:rPr lang="en-US" sz="2000" b="1">
                <a:solidFill>
                  <a:srgbClr val="000000"/>
                </a:solidFill>
                <a:cs typeface="Arial" pitchFamily="34" charset="0"/>
              </a:rPr>
              <a:t>°C</a:t>
            </a:r>
          </a:p>
        </p:txBody>
      </p:sp>
      <p:sp>
        <p:nvSpPr>
          <p:cNvPr id="128010" name="Text Box 5"/>
          <p:cNvSpPr txBox="1">
            <a:spLocks noChangeArrowheads="1"/>
          </p:cNvSpPr>
          <p:nvPr/>
        </p:nvSpPr>
        <p:spPr bwMode="auto">
          <a:xfrm>
            <a:off x="6804025" y="2781300"/>
            <a:ext cx="162083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2640" rIns="90000" bIns="45000"/>
          <a:lstStyle>
            <a:lvl1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Mean ~15</a:t>
            </a:r>
            <a:r>
              <a:rPr lang="en-US" sz="2000" b="1">
                <a:solidFill>
                  <a:srgbClr val="000000"/>
                </a:solidFill>
                <a:cs typeface="Arial" pitchFamily="34" charset="0"/>
              </a:rPr>
              <a:t>°C</a:t>
            </a:r>
          </a:p>
        </p:txBody>
      </p:sp>
      <p:sp>
        <p:nvSpPr>
          <p:cNvPr id="128011" name="Text Box 4"/>
          <p:cNvSpPr txBox="1">
            <a:spLocks noChangeArrowheads="1"/>
          </p:cNvSpPr>
          <p:nvPr/>
        </p:nvSpPr>
        <p:spPr bwMode="auto">
          <a:xfrm>
            <a:off x="6875463" y="836613"/>
            <a:ext cx="14652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2640" rIns="90000" bIns="45000"/>
          <a:lstStyle>
            <a:lvl1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Max ~19</a:t>
            </a:r>
            <a:r>
              <a:rPr lang="en-US" sz="2000" b="1">
                <a:solidFill>
                  <a:srgbClr val="000000"/>
                </a:solidFill>
                <a:cs typeface="Arial" pitchFamily="34" charset="0"/>
              </a:rPr>
              <a:t>°C</a:t>
            </a:r>
          </a:p>
        </p:txBody>
      </p:sp>
      <p:sp>
        <p:nvSpPr>
          <p:cNvPr id="128012" name="Line 6"/>
          <p:cNvSpPr>
            <a:spLocks noChangeShapeType="1"/>
          </p:cNvSpPr>
          <p:nvPr/>
        </p:nvSpPr>
        <p:spPr bwMode="auto">
          <a:xfrm flipH="1" flipV="1">
            <a:off x="3348038" y="1628775"/>
            <a:ext cx="302418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8013" name="Line 6"/>
          <p:cNvSpPr>
            <a:spLocks noChangeShapeType="1"/>
          </p:cNvSpPr>
          <p:nvPr/>
        </p:nvSpPr>
        <p:spPr bwMode="auto">
          <a:xfrm flipH="1">
            <a:off x="3348038" y="3573463"/>
            <a:ext cx="3024187" cy="714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8014" name="Line 6"/>
          <p:cNvSpPr>
            <a:spLocks noChangeShapeType="1"/>
          </p:cNvSpPr>
          <p:nvPr/>
        </p:nvSpPr>
        <p:spPr bwMode="auto">
          <a:xfrm flipH="1" flipV="1">
            <a:off x="1187450" y="4221163"/>
            <a:ext cx="5184775" cy="12239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27651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27652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BE2483A-16EE-4981-BFC3-91DFB0C7CFAE}" type="slidenum">
              <a:rPr lang="en-US" sz="1400" smtClean="0"/>
              <a:pPr eaLnBrk="1" hangingPunct="1"/>
              <a:t>11</a:t>
            </a:fld>
            <a:endParaRPr lang="en-US" sz="1400" smtClean="0"/>
          </a:p>
        </p:txBody>
      </p:sp>
      <p:pic>
        <p:nvPicPr>
          <p:cNvPr id="27653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27655" name="Text Box 16"/>
          <p:cNvSpPr txBox="1">
            <a:spLocks noChangeArrowheads="1"/>
          </p:cNvSpPr>
          <p:nvPr/>
        </p:nvSpPr>
        <p:spPr bwMode="auto">
          <a:xfrm>
            <a:off x="1547813" y="2060575"/>
            <a:ext cx="6553200" cy="7080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4000" b="1">
                <a:solidFill>
                  <a:schemeClr val="accent2"/>
                </a:solidFill>
              </a:rPr>
              <a:t>AMS-02  TRD: Gas System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22225"/>
            <a:ext cx="4960938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514826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3" descr="Temp_neu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5" t="5566" r="15932" b="6479"/>
          <a:stretch>
            <a:fillRect/>
          </a:stretch>
        </p:blipFill>
        <p:spPr bwMode="auto">
          <a:xfrm>
            <a:off x="3563938" y="3729038"/>
            <a:ext cx="2763837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29030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2903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36DB182-DD22-46D9-9F61-8B47798CFEA5}" type="slidenum">
              <a:rPr lang="en-US" sz="1400" smtClean="0"/>
              <a:pPr eaLnBrk="1" hangingPunct="1"/>
              <a:t>110</a:t>
            </a:fld>
            <a:endParaRPr lang="en-US" sz="1400" smtClean="0"/>
          </a:p>
        </p:txBody>
      </p:sp>
      <p:pic>
        <p:nvPicPr>
          <p:cNvPr id="129032" name="Picture 5" descr="logo_AMS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29034" name="Text Box 16"/>
          <p:cNvSpPr txBox="1">
            <a:spLocks noChangeArrowheads="1"/>
          </p:cNvSpPr>
          <p:nvPr/>
        </p:nvSpPr>
        <p:spPr bwMode="auto">
          <a:xfrm>
            <a:off x="2124075" y="76200"/>
            <a:ext cx="5327650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– Temperature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Temp_ne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5" t="5566" r="15932" b="6479"/>
          <a:stretch>
            <a:fillRect/>
          </a:stretch>
        </p:blipFill>
        <p:spPr bwMode="auto">
          <a:xfrm>
            <a:off x="0" y="544513"/>
            <a:ext cx="4497388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30052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3005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D74E8D2-0F76-48E6-87B3-F6D71D1CC0A2}" type="slidenum">
              <a:rPr lang="en-US" sz="1400" smtClean="0"/>
              <a:pPr eaLnBrk="1" hangingPunct="1"/>
              <a:t>111</a:t>
            </a:fld>
            <a:endParaRPr lang="en-US" sz="1400" smtClean="0"/>
          </a:p>
        </p:txBody>
      </p:sp>
      <p:pic>
        <p:nvPicPr>
          <p:cNvPr id="130054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419475" y="476250"/>
            <a:ext cx="720725" cy="360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it-IT" b="1">
              <a:solidFill>
                <a:srgbClr val="FFFFFF"/>
              </a:solidFill>
              <a:latin typeface="Calibri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130057" name="Text Box 16"/>
          <p:cNvSpPr txBox="1">
            <a:spLocks noChangeArrowheads="1"/>
          </p:cNvSpPr>
          <p:nvPr/>
        </p:nvSpPr>
        <p:spPr bwMode="auto">
          <a:xfrm>
            <a:off x="2124075" y="76200"/>
            <a:ext cx="5327650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– Temperature Monitoring</a:t>
            </a:r>
          </a:p>
        </p:txBody>
      </p:sp>
      <p:sp>
        <p:nvSpPr>
          <p:cNvPr id="15" name="Rectangle 13"/>
          <p:cNvSpPr/>
          <p:nvPr/>
        </p:nvSpPr>
        <p:spPr>
          <a:xfrm>
            <a:off x="0" y="549275"/>
            <a:ext cx="323850" cy="647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it-IT" b="1">
              <a:solidFill>
                <a:srgbClr val="FFFFFF"/>
              </a:solidFill>
              <a:latin typeface="Calibri"/>
              <a:ea typeface="ＭＳ Ｐゴシック" pitchFamily="27" charset="-128"/>
              <a:cs typeface="ＭＳ Ｐゴシック" pitchFamily="27" charset="-128"/>
            </a:endParaRPr>
          </a:p>
        </p:txBody>
      </p:sp>
      <p:grpSp>
        <p:nvGrpSpPr>
          <p:cNvPr id="130059" name="Group 27"/>
          <p:cNvGrpSpPr>
            <a:grpSpLocks/>
          </p:cNvGrpSpPr>
          <p:nvPr/>
        </p:nvGrpSpPr>
        <p:grpSpPr bwMode="auto">
          <a:xfrm>
            <a:off x="3276600" y="3716338"/>
            <a:ext cx="5516563" cy="2384425"/>
            <a:chOff x="2172" y="2685"/>
            <a:chExt cx="3588" cy="1593"/>
          </a:xfrm>
        </p:grpSpPr>
        <p:pic>
          <p:nvPicPr>
            <p:cNvPr id="130060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97" t="5266" r="10709" b="56001"/>
            <a:stretch>
              <a:fillRect/>
            </a:stretch>
          </p:blipFill>
          <p:spPr bwMode="auto">
            <a:xfrm>
              <a:off x="2172" y="2685"/>
              <a:ext cx="3588" cy="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061" name="Text Box 18"/>
            <p:cNvSpPr txBox="1">
              <a:spLocks noChangeArrowheads="1"/>
            </p:cNvSpPr>
            <p:nvPr/>
          </p:nvSpPr>
          <p:spPr bwMode="auto">
            <a:xfrm>
              <a:off x="3111" y="2735"/>
              <a:ext cx="107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15" tIns="55203" rIns="81615" bIns="40807"/>
            <a:lstStyle>
              <a:lvl1pPr defTabSz="41433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1433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1433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1433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1433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 b="1">
                  <a:solidFill>
                    <a:srgbClr val="000000"/>
                  </a:solidFill>
                  <a:latin typeface="Arial" pitchFamily="34" charset="0"/>
                  <a:ea typeface="ＭＳ Ｐゴシック" pitchFamily="1" charset="-128"/>
                </a:rPr>
                <a:t>TRD inside temperature </a:t>
              </a:r>
            </a:p>
          </p:txBody>
        </p:sp>
        <p:sp>
          <p:nvSpPr>
            <p:cNvPr id="130062" name="Text Box 19"/>
            <p:cNvSpPr txBox="1">
              <a:spLocks noChangeArrowheads="1"/>
            </p:cNvSpPr>
            <p:nvPr/>
          </p:nvSpPr>
          <p:spPr bwMode="auto">
            <a:xfrm>
              <a:off x="5009" y="3095"/>
              <a:ext cx="47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15" tIns="55203" rIns="81615" bIns="40807"/>
            <a:lstStyle>
              <a:lvl1pPr defTabSz="414338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14338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14338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14338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14338" eaLnBrk="0" hangingPunct="0"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 b="1">
                  <a:solidFill>
                    <a:srgbClr val="000000"/>
                  </a:solidFill>
                  <a:latin typeface="Arial" pitchFamily="34" charset="0"/>
                  <a:ea typeface="ＭＳ Ｐゴシック" pitchFamily="1" charset="-128"/>
                  <a:cs typeface="Arial" pitchFamily="34" charset="0"/>
                </a:rPr>
                <a:t>ΔT = 1 °C</a:t>
              </a:r>
            </a:p>
          </p:txBody>
        </p:sp>
        <p:sp>
          <p:nvSpPr>
            <p:cNvPr id="130063" name="Text Box 20"/>
            <p:cNvSpPr txBox="1">
              <a:spLocks noChangeArrowheads="1"/>
            </p:cNvSpPr>
            <p:nvPr/>
          </p:nvSpPr>
          <p:spPr bwMode="auto">
            <a:xfrm>
              <a:off x="2283" y="2773"/>
              <a:ext cx="3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1" baseline="42000">
                  <a:solidFill>
                    <a:srgbClr val="000000"/>
                  </a:solidFill>
                  <a:latin typeface="Arial" pitchFamily="34" charset="0"/>
                  <a:ea typeface="ＭＳ Ｐゴシック" pitchFamily="1" charset="-128"/>
                </a:rPr>
                <a:t>o</a:t>
              </a:r>
              <a:r>
                <a:rPr lang="en-US" sz="1400" b="1">
                  <a:solidFill>
                    <a:srgbClr val="000000"/>
                  </a:solidFill>
                  <a:latin typeface="Arial" pitchFamily="34" charset="0"/>
                  <a:ea typeface="ＭＳ Ｐゴシック" pitchFamily="1" charset="-128"/>
                </a:rPr>
                <a:t>C</a:t>
              </a:r>
            </a:p>
          </p:txBody>
        </p:sp>
        <p:sp>
          <p:nvSpPr>
            <p:cNvPr id="130064" name="Text Box 26"/>
            <p:cNvSpPr txBox="1">
              <a:spLocks noChangeArrowheads="1"/>
            </p:cNvSpPr>
            <p:nvPr/>
          </p:nvSpPr>
          <p:spPr bwMode="auto">
            <a:xfrm>
              <a:off x="2472" y="3798"/>
              <a:ext cx="220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pitchFamily="34" charset="0"/>
                  <a:ea typeface="ＭＳ Ｐゴシック" pitchFamily="1" charset="-128"/>
                </a:rPr>
                <a:t>May 23 to June 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31075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3107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017FAFC-1A8A-41EC-9724-AF0420F2B497}" type="slidenum">
              <a:rPr lang="en-US" sz="1400" smtClean="0"/>
              <a:pPr eaLnBrk="1" hangingPunct="1"/>
              <a:t>112</a:t>
            </a:fld>
            <a:endParaRPr lang="en-US" sz="1400" smtClean="0"/>
          </a:p>
        </p:txBody>
      </p:sp>
      <p:pic>
        <p:nvPicPr>
          <p:cNvPr id="131077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31079" name="Text Box 16"/>
          <p:cNvSpPr txBox="1">
            <a:spLocks noChangeArrowheads="1"/>
          </p:cNvSpPr>
          <p:nvPr/>
        </p:nvSpPr>
        <p:spPr bwMode="auto">
          <a:xfrm>
            <a:off x="0" y="0"/>
            <a:ext cx="4067175" cy="369888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8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AMS-02  TRD – Pressure Monitor</a:t>
            </a:r>
          </a:p>
        </p:txBody>
      </p:sp>
      <p:pic>
        <p:nvPicPr>
          <p:cNvPr id="131080" name="Grafik 17" descr="pressure_p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276475"/>
            <a:ext cx="77216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1" name="Grafik 15" descr="ManifConnectionSchemeXMON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r="3366" b="4762"/>
          <a:stretch>
            <a:fillRect/>
          </a:stretch>
        </p:blipFill>
        <p:spPr bwMode="auto">
          <a:xfrm>
            <a:off x="0" y="381000"/>
            <a:ext cx="29162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768600" y="404813"/>
            <a:ext cx="6411913" cy="2308225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1800" dirty="0"/>
              <a:t>Total </a:t>
            </a:r>
            <a:r>
              <a:rPr lang="de-DE" sz="1800" dirty="0" err="1"/>
              <a:t>leak</a:t>
            </a:r>
            <a:r>
              <a:rPr lang="de-DE" sz="1800" dirty="0"/>
              <a:t> rate </a:t>
            </a:r>
            <a:r>
              <a:rPr lang="de-DE" sz="1800" dirty="0" err="1"/>
              <a:t>of</a:t>
            </a:r>
            <a:r>
              <a:rPr lang="de-DE" sz="1800" dirty="0"/>
              <a:t> 4.2 </a:t>
            </a:r>
            <a:r>
              <a:rPr lang="de-DE" sz="1800" dirty="0" err="1"/>
              <a:t>mbar</a:t>
            </a:r>
            <a:r>
              <a:rPr lang="de-DE" sz="1800" dirty="0"/>
              <a:t>/</a:t>
            </a:r>
            <a:r>
              <a:rPr lang="de-DE" sz="1800" dirty="0" err="1"/>
              <a:t>day</a:t>
            </a:r>
            <a:r>
              <a:rPr lang="de-DE" sz="1800" dirty="0"/>
              <a:t>:</a:t>
            </a:r>
          </a:p>
          <a:p>
            <a:pPr>
              <a:defRPr/>
            </a:pPr>
            <a:r>
              <a:rPr lang="de-DE" sz="1800" dirty="0"/>
              <a:t> → CO</a:t>
            </a:r>
            <a:r>
              <a:rPr lang="de-DE" sz="1800" baseline="-25000" dirty="0"/>
              <a:t>2</a:t>
            </a:r>
            <a:r>
              <a:rPr lang="de-DE" sz="1800" dirty="0"/>
              <a:t>: (1.5 + 0.125*2.7) </a:t>
            </a:r>
            <a:r>
              <a:rPr lang="de-DE" sz="1800" dirty="0" err="1"/>
              <a:t>mbar</a:t>
            </a:r>
            <a:r>
              <a:rPr lang="de-DE" sz="1800" dirty="0"/>
              <a:t>/d = 1.84 </a:t>
            </a:r>
            <a:r>
              <a:rPr lang="de-DE" sz="1800" dirty="0" err="1"/>
              <a:t>mbar</a:t>
            </a:r>
            <a:r>
              <a:rPr lang="de-DE" sz="1800" dirty="0"/>
              <a:t>/</a:t>
            </a:r>
            <a:r>
              <a:rPr lang="de-DE" sz="1800" dirty="0" err="1"/>
              <a:t>day</a:t>
            </a:r>
            <a:endParaRPr lang="de-DE" sz="1800" dirty="0"/>
          </a:p>
          <a:p>
            <a:pPr>
              <a:defRPr/>
            </a:pPr>
            <a:r>
              <a:rPr lang="de-DE" sz="1800" dirty="0"/>
              <a:t>       Volume* </a:t>
            </a:r>
            <a:r>
              <a:rPr lang="de-DE" sz="1800" dirty="0" err="1"/>
              <a:t>leak</a:t>
            </a:r>
            <a:r>
              <a:rPr lang="de-DE" sz="1800" dirty="0"/>
              <a:t> rate = 230 l ∙ 1.84 </a:t>
            </a:r>
            <a:r>
              <a:rPr lang="de-DE" sz="1800" dirty="0" err="1"/>
              <a:t>mbar</a:t>
            </a:r>
            <a:r>
              <a:rPr lang="de-DE" sz="1800" dirty="0"/>
              <a:t>/</a:t>
            </a:r>
            <a:r>
              <a:rPr lang="de-DE" sz="1800" dirty="0" err="1"/>
              <a:t>day</a:t>
            </a:r>
            <a:r>
              <a:rPr lang="de-DE" sz="1800" dirty="0"/>
              <a:t> = 422.6 l </a:t>
            </a:r>
            <a:r>
              <a:rPr lang="de-DE" sz="1800" dirty="0" err="1"/>
              <a:t>mbar</a:t>
            </a:r>
            <a:r>
              <a:rPr lang="de-DE" sz="1800" dirty="0"/>
              <a:t> / </a:t>
            </a:r>
            <a:r>
              <a:rPr lang="de-DE" sz="1800" dirty="0" err="1"/>
              <a:t>day</a:t>
            </a:r>
            <a:endParaRPr lang="de-DE" sz="1800" dirty="0"/>
          </a:p>
          <a:p>
            <a:pPr>
              <a:defRPr/>
            </a:pPr>
            <a:r>
              <a:rPr lang="de-DE" sz="1800" dirty="0"/>
              <a:t>        → 0.764 g /</a:t>
            </a:r>
            <a:r>
              <a:rPr lang="de-DE" sz="1800" dirty="0" err="1"/>
              <a:t>day</a:t>
            </a:r>
            <a:r>
              <a:rPr lang="de-DE" sz="1800" dirty="0"/>
              <a:t> = 8.85 </a:t>
            </a:r>
            <a:r>
              <a:rPr lang="el-GR" sz="1800" dirty="0"/>
              <a:t>μ</a:t>
            </a:r>
            <a:r>
              <a:rPr lang="de-DE" sz="1800" dirty="0"/>
              <a:t>g / s (</a:t>
            </a:r>
            <a:r>
              <a:rPr lang="de-DE" sz="1800" dirty="0" err="1"/>
              <a:t>before</a:t>
            </a:r>
            <a:r>
              <a:rPr lang="de-DE" sz="1800" dirty="0"/>
              <a:t> </a:t>
            </a:r>
            <a:r>
              <a:rPr lang="de-DE" sz="1800" dirty="0" err="1"/>
              <a:t>launch</a:t>
            </a:r>
            <a:r>
              <a:rPr lang="de-DE" sz="1800" dirty="0"/>
              <a:t> 6 </a:t>
            </a:r>
            <a:r>
              <a:rPr lang="el-GR" sz="1800" dirty="0"/>
              <a:t>μ</a:t>
            </a:r>
            <a:r>
              <a:rPr lang="de-DE" sz="1800" dirty="0"/>
              <a:t>g / s )</a:t>
            </a:r>
          </a:p>
          <a:p>
            <a:pPr>
              <a:defRPr/>
            </a:pPr>
            <a:r>
              <a:rPr lang="de-DE" sz="1800" dirty="0"/>
              <a:t>       Total </a:t>
            </a:r>
            <a:r>
              <a:rPr lang="de-DE" sz="1800" dirty="0" err="1"/>
              <a:t>storage</a:t>
            </a:r>
            <a:r>
              <a:rPr lang="de-DE" sz="1800" dirty="0"/>
              <a:t>: 5kg</a:t>
            </a:r>
          </a:p>
          <a:p>
            <a:pPr>
              <a:defRPr/>
            </a:pPr>
            <a:r>
              <a:rPr lang="de-DE" sz="1800" dirty="0"/>
              <a:t>       → CO</a:t>
            </a:r>
            <a:r>
              <a:rPr lang="de-DE" sz="1800" baseline="-25000" dirty="0"/>
              <a:t>2</a:t>
            </a:r>
            <a:r>
              <a:rPr lang="de-DE" sz="1800" dirty="0"/>
              <a:t> </a:t>
            </a:r>
            <a:r>
              <a:rPr lang="de-DE" sz="1800" dirty="0" err="1"/>
              <a:t>lasts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17.9 </a:t>
            </a:r>
            <a:r>
              <a:rPr lang="de-DE" sz="1800" dirty="0" err="1"/>
              <a:t>years</a:t>
            </a:r>
            <a:r>
              <a:rPr lang="de-DE" sz="1800" dirty="0"/>
              <a:t> &gt; ISS </a:t>
            </a:r>
            <a:r>
              <a:rPr lang="de-DE" sz="1800" dirty="0" err="1"/>
              <a:t>Lifetime</a:t>
            </a:r>
            <a:endParaRPr lang="de-DE" sz="1800" dirty="0"/>
          </a:p>
          <a:p>
            <a:pPr>
              <a:defRPr/>
            </a:pPr>
            <a:endParaRPr lang="de-DE" sz="1800" dirty="0"/>
          </a:p>
          <a:p>
            <a:pPr>
              <a:defRPr/>
            </a:pPr>
            <a:r>
              <a:rPr lang="de-DE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673100"/>
            <a:ext cx="388937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Bild 3" descr="cSS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530475"/>
            <a:ext cx="6719887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32101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32102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FF4DF92-29C5-46D4-9539-0BC1D1B98ABA}" type="slidenum">
              <a:rPr lang="en-US" sz="1400" smtClean="0"/>
              <a:pPr eaLnBrk="1" hangingPunct="1"/>
              <a:t>113</a:t>
            </a:fld>
            <a:endParaRPr lang="en-US" sz="1400" smtClean="0"/>
          </a:p>
        </p:txBody>
      </p:sp>
      <p:pic>
        <p:nvPicPr>
          <p:cNvPr id="132103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32105" name="Text Box 16"/>
          <p:cNvSpPr txBox="1">
            <a:spLocks noChangeArrowheads="1"/>
          </p:cNvSpPr>
          <p:nvPr/>
        </p:nvSpPr>
        <p:spPr bwMode="auto">
          <a:xfrm>
            <a:off x="2627313" y="76200"/>
            <a:ext cx="5545137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Raw Data, before 1</a:t>
            </a:r>
            <a:r>
              <a:rPr lang="de-DE" sz="2000" b="1" baseline="30000">
                <a:solidFill>
                  <a:schemeClr val="accent2"/>
                </a:solidFill>
              </a:rPr>
              <a:t>st</a:t>
            </a:r>
            <a:r>
              <a:rPr lang="de-DE" sz="2000" b="1">
                <a:solidFill>
                  <a:schemeClr val="accent2"/>
                </a:solidFill>
              </a:rPr>
              <a:t> Calibration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5403850" y="2744788"/>
            <a:ext cx="30845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kern="0" dirty="0">
                <a:solidFill>
                  <a:sysClr val="windowText" lastClr="000000"/>
                </a:solidFill>
              </a:rPr>
              <a:t>AMS TRD Proton </a:t>
            </a:r>
            <a:r>
              <a:rPr lang="de-DE" sz="1800" kern="0" dirty="0" err="1">
                <a:solidFill>
                  <a:sysClr val="windowText" lastClr="000000"/>
                </a:solidFill>
              </a:rPr>
              <a:t>Spectrum</a:t>
            </a:r>
            <a:endParaRPr lang="de-DE" sz="1800" kern="0" dirty="0">
              <a:solidFill>
                <a:sysClr val="windowText" lastClr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kern="0" dirty="0">
                <a:solidFill>
                  <a:sysClr val="windowText" lastClr="000000"/>
                </a:solidFill>
              </a:rPr>
              <a:t>Single </a:t>
            </a:r>
            <a:r>
              <a:rPr lang="de-DE" sz="1800" kern="0" dirty="0" err="1">
                <a:solidFill>
                  <a:sysClr val="windowText" lastClr="000000"/>
                </a:solidFill>
              </a:rPr>
              <a:t>Straw</a:t>
            </a:r>
            <a:endParaRPr lang="de-DE" sz="1800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132107" name="Gerade Verbindung mit Pfeil 25"/>
          <p:cNvCxnSpPr>
            <a:cxnSpLocks noChangeShapeType="1"/>
          </p:cNvCxnSpPr>
          <p:nvPr/>
        </p:nvCxnSpPr>
        <p:spPr bwMode="auto">
          <a:xfrm>
            <a:off x="3419475" y="1346200"/>
            <a:ext cx="360363" cy="13985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feld 21"/>
          <p:cNvSpPr txBox="1"/>
          <p:nvPr/>
        </p:nvSpPr>
        <p:spPr>
          <a:xfrm>
            <a:off x="2051050" y="4797425"/>
            <a:ext cx="81438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HV </a:t>
            </a:r>
          </a:p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1580V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580063" y="4797425"/>
            <a:ext cx="10461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HV -20V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33123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33124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E605A05-A264-4947-862F-80C4E9BEC854}" type="slidenum">
              <a:rPr lang="en-US" sz="1400" smtClean="0"/>
              <a:pPr eaLnBrk="1" hangingPunct="1"/>
              <a:t>114</a:t>
            </a:fld>
            <a:endParaRPr lang="en-US" sz="1400" smtClean="0"/>
          </a:p>
        </p:txBody>
      </p:sp>
      <p:pic>
        <p:nvPicPr>
          <p:cNvPr id="133125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33127" name="Text Box 16"/>
          <p:cNvSpPr txBox="1">
            <a:spLocks noChangeArrowheads="1"/>
          </p:cNvSpPr>
          <p:nvPr/>
        </p:nvSpPr>
        <p:spPr bwMode="auto">
          <a:xfrm>
            <a:off x="1692275" y="107950"/>
            <a:ext cx="5545138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Raw Data, before 1</a:t>
            </a:r>
            <a:r>
              <a:rPr lang="de-DE" sz="2000" b="1" baseline="30000">
                <a:solidFill>
                  <a:schemeClr val="accent2"/>
                </a:solidFill>
              </a:rPr>
              <a:t>st</a:t>
            </a:r>
            <a:r>
              <a:rPr lang="de-DE" sz="2000" b="1">
                <a:solidFill>
                  <a:schemeClr val="accent2"/>
                </a:solidFill>
              </a:rPr>
              <a:t> Calibration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203575" y="4292600"/>
            <a:ext cx="7747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HV </a:t>
            </a:r>
          </a:p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-100V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051050" y="4797425"/>
            <a:ext cx="81438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HV </a:t>
            </a:r>
          </a:p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1580V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580063" y="4797425"/>
            <a:ext cx="10461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HV -20V</a:t>
            </a:r>
          </a:p>
        </p:txBody>
      </p:sp>
      <p:pic>
        <p:nvPicPr>
          <p:cNvPr id="133131" name="Bild 3" descr="cMP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657225"/>
            <a:ext cx="908367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Bild 4" descr="c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2492375"/>
            <a:ext cx="662781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Bild 3" descr="cSS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97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34149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34150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DAC0239-3CC3-4D68-82C6-27B01AC30CE8}" type="slidenum">
              <a:rPr lang="en-US" sz="1400" smtClean="0"/>
              <a:pPr eaLnBrk="1" hangingPunct="1"/>
              <a:t>115</a:t>
            </a:fld>
            <a:endParaRPr lang="en-US" sz="1400" smtClean="0"/>
          </a:p>
        </p:txBody>
      </p:sp>
      <p:pic>
        <p:nvPicPr>
          <p:cNvPr id="134151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34153" name="Text Box 16"/>
          <p:cNvSpPr txBox="1">
            <a:spLocks noChangeArrowheads="1"/>
          </p:cNvSpPr>
          <p:nvPr/>
        </p:nvSpPr>
        <p:spPr bwMode="auto">
          <a:xfrm>
            <a:off x="2627313" y="76200"/>
            <a:ext cx="5545137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Raw Data, before 1</a:t>
            </a:r>
            <a:r>
              <a:rPr lang="de-DE" sz="2000" b="1" baseline="30000">
                <a:solidFill>
                  <a:schemeClr val="accent2"/>
                </a:solidFill>
              </a:rPr>
              <a:t>st</a:t>
            </a:r>
            <a:r>
              <a:rPr lang="de-DE" sz="2000" b="1">
                <a:solidFill>
                  <a:schemeClr val="accent2"/>
                </a:solidFill>
              </a:rPr>
              <a:t> Calibration</a:t>
            </a:r>
          </a:p>
        </p:txBody>
      </p:sp>
      <p:sp>
        <p:nvSpPr>
          <p:cNvPr id="134154" name="Ellipse 23"/>
          <p:cNvSpPr>
            <a:spLocks noChangeArrowheads="1"/>
          </p:cNvSpPr>
          <p:nvPr/>
        </p:nvSpPr>
        <p:spPr bwMode="auto">
          <a:xfrm>
            <a:off x="539750" y="115888"/>
            <a:ext cx="431800" cy="765175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46" name="Textfeld 45"/>
          <p:cNvSpPr txBox="1"/>
          <p:nvPr/>
        </p:nvSpPr>
        <p:spPr>
          <a:xfrm>
            <a:off x="1835150" y="549275"/>
            <a:ext cx="30845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kern="0" dirty="0">
                <a:solidFill>
                  <a:sysClr val="windowText" lastClr="000000"/>
                </a:solidFill>
              </a:rPr>
              <a:t>AMS TRD Proton </a:t>
            </a:r>
            <a:r>
              <a:rPr lang="de-DE" sz="1800" kern="0" dirty="0" err="1">
                <a:solidFill>
                  <a:sysClr val="windowText" lastClr="000000"/>
                </a:solidFill>
              </a:rPr>
              <a:t>Spectrum</a:t>
            </a:r>
            <a:endParaRPr lang="de-DE" sz="1800" kern="0" dirty="0">
              <a:solidFill>
                <a:sysClr val="windowText" lastClr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kern="0" dirty="0">
                <a:solidFill>
                  <a:sysClr val="windowText" lastClr="000000"/>
                </a:solidFill>
              </a:rPr>
              <a:t>Single </a:t>
            </a:r>
            <a:r>
              <a:rPr lang="de-DE" sz="1800" kern="0" dirty="0" err="1">
                <a:solidFill>
                  <a:sysClr val="windowText" lastClr="000000"/>
                </a:solidFill>
              </a:rPr>
              <a:t>Straw</a:t>
            </a:r>
            <a:endParaRPr lang="de-DE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3415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620713"/>
            <a:ext cx="3889375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4157" name="Gerade Verbindung mit Pfeil 25"/>
          <p:cNvCxnSpPr>
            <a:cxnSpLocks noChangeShapeType="1"/>
          </p:cNvCxnSpPr>
          <p:nvPr/>
        </p:nvCxnSpPr>
        <p:spPr bwMode="auto">
          <a:xfrm rot="16200000" flipV="1">
            <a:off x="-180181" y="1988344"/>
            <a:ext cx="4464050" cy="21605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3203575" y="4292600"/>
            <a:ext cx="7747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HV </a:t>
            </a:r>
          </a:p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-100V</a:t>
            </a:r>
          </a:p>
        </p:txBody>
      </p:sp>
      <p:cxnSp>
        <p:nvCxnSpPr>
          <p:cNvPr id="134159" name="Gerade Verbindung mit Pfeil 25"/>
          <p:cNvCxnSpPr>
            <a:cxnSpLocks noChangeShapeType="1"/>
          </p:cNvCxnSpPr>
          <p:nvPr/>
        </p:nvCxnSpPr>
        <p:spPr bwMode="auto">
          <a:xfrm rot="5400000">
            <a:off x="3321050" y="5113338"/>
            <a:ext cx="422275" cy="7937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feld 21"/>
          <p:cNvSpPr txBox="1"/>
          <p:nvPr/>
        </p:nvSpPr>
        <p:spPr>
          <a:xfrm>
            <a:off x="2051050" y="4797425"/>
            <a:ext cx="81438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HV </a:t>
            </a:r>
          </a:p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1580V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995738" y="4724400"/>
            <a:ext cx="1214437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Gas </a:t>
            </a:r>
            <a:r>
              <a:rPr lang="de-DE" sz="1800" dirty="0" err="1">
                <a:solidFill>
                  <a:schemeClr val="accent3"/>
                </a:solidFill>
              </a:rPr>
              <a:t>Refill</a:t>
            </a:r>
            <a:r>
              <a:rPr lang="de-DE" sz="1800" dirty="0">
                <a:solidFill>
                  <a:schemeClr val="accent3"/>
                </a:solidFill>
              </a:rPr>
              <a:t>,</a:t>
            </a:r>
          </a:p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HV +50V</a:t>
            </a:r>
          </a:p>
        </p:txBody>
      </p:sp>
      <p:cxnSp>
        <p:nvCxnSpPr>
          <p:cNvPr id="134162" name="Gerade Verbindung mit Pfeil 25"/>
          <p:cNvCxnSpPr>
            <a:cxnSpLocks noChangeShapeType="1"/>
          </p:cNvCxnSpPr>
          <p:nvPr/>
        </p:nvCxnSpPr>
        <p:spPr bwMode="auto">
          <a:xfrm rot="5400000">
            <a:off x="4471988" y="5472113"/>
            <a:ext cx="423862" cy="809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feld 24"/>
          <p:cNvSpPr txBox="1"/>
          <p:nvPr/>
        </p:nvSpPr>
        <p:spPr>
          <a:xfrm>
            <a:off x="5580063" y="4797425"/>
            <a:ext cx="10461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800" dirty="0">
                <a:solidFill>
                  <a:schemeClr val="accent3"/>
                </a:solidFill>
              </a:rPr>
              <a:t>HV -20V</a:t>
            </a:r>
          </a:p>
        </p:txBody>
      </p:sp>
      <p:cxnSp>
        <p:nvCxnSpPr>
          <p:cNvPr id="134164" name="Gerade Verbindung mit Pfeil 25"/>
          <p:cNvCxnSpPr>
            <a:cxnSpLocks noChangeShapeType="1"/>
          </p:cNvCxnSpPr>
          <p:nvPr/>
        </p:nvCxnSpPr>
        <p:spPr bwMode="auto">
          <a:xfrm rot="5400000">
            <a:off x="5548313" y="5260975"/>
            <a:ext cx="431800" cy="3683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5" name="Gerade Verbindung mit Pfeil 27"/>
          <p:cNvCxnSpPr>
            <a:cxnSpLocks noChangeShapeType="1"/>
          </p:cNvCxnSpPr>
          <p:nvPr/>
        </p:nvCxnSpPr>
        <p:spPr bwMode="auto">
          <a:xfrm rot="5400000">
            <a:off x="5759450" y="5408613"/>
            <a:ext cx="360363" cy="15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6" name="Gerade Verbindung mit Pfeil 30"/>
          <p:cNvCxnSpPr>
            <a:cxnSpLocks noChangeShapeType="1"/>
          </p:cNvCxnSpPr>
          <p:nvPr/>
        </p:nvCxnSpPr>
        <p:spPr bwMode="auto">
          <a:xfrm rot="16200000" flipH="1">
            <a:off x="5940425" y="5229225"/>
            <a:ext cx="431800" cy="4318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7" name="Gerade Verbindung mit Pfeil 33"/>
          <p:cNvCxnSpPr>
            <a:cxnSpLocks noChangeShapeType="1"/>
          </p:cNvCxnSpPr>
          <p:nvPr/>
        </p:nvCxnSpPr>
        <p:spPr bwMode="auto">
          <a:xfrm>
            <a:off x="5940425" y="5229225"/>
            <a:ext cx="792163" cy="3603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Bild 3" descr="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"/>
          <a:stretch>
            <a:fillRect/>
          </a:stretch>
        </p:blipFill>
        <p:spPr bwMode="auto">
          <a:xfrm>
            <a:off x="34925" y="836613"/>
            <a:ext cx="8964613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35172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3517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B6E4B5B-22EF-4DE3-A9EC-844EE8686B66}" type="slidenum">
              <a:rPr lang="en-US" sz="1400" smtClean="0"/>
              <a:pPr eaLnBrk="1" hangingPunct="1"/>
              <a:t>116</a:t>
            </a:fld>
            <a:endParaRPr lang="en-US" sz="1400" smtClean="0"/>
          </a:p>
        </p:txBody>
      </p:sp>
      <p:pic>
        <p:nvPicPr>
          <p:cNvPr id="135174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35176" name="Text Box 16"/>
          <p:cNvSpPr txBox="1">
            <a:spLocks noChangeArrowheads="1"/>
          </p:cNvSpPr>
          <p:nvPr/>
        </p:nvSpPr>
        <p:spPr bwMode="auto">
          <a:xfrm>
            <a:off x="1763713" y="76200"/>
            <a:ext cx="5832475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after  1</a:t>
            </a:r>
            <a:r>
              <a:rPr lang="de-DE" sz="2000" b="1" baseline="30000">
                <a:solidFill>
                  <a:schemeClr val="accent2"/>
                </a:solidFill>
              </a:rPr>
              <a:t>st</a:t>
            </a:r>
            <a:r>
              <a:rPr lang="de-DE" sz="2000" b="1">
                <a:solidFill>
                  <a:schemeClr val="accent2"/>
                </a:solidFill>
              </a:rPr>
              <a:t> Calibration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feld 4"/>
          <p:cNvSpPr txBox="1">
            <a:spLocks noChangeArrowheads="1"/>
          </p:cNvSpPr>
          <p:nvPr/>
        </p:nvSpPr>
        <p:spPr bwMode="auto">
          <a:xfrm>
            <a:off x="2535238" y="517525"/>
            <a:ext cx="414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/>
              <a:t>Helium (Z=+2, 10.0 GeV/c &lt; P &lt; 20 GeV/c)</a:t>
            </a:r>
          </a:p>
          <a:p>
            <a:pPr eaLnBrk="1" hangingPunct="1"/>
            <a:r>
              <a:rPr lang="de-DE" b="1"/>
              <a:t>Day 138 - 220 </a:t>
            </a:r>
          </a:p>
        </p:txBody>
      </p:sp>
      <p:pic>
        <p:nvPicPr>
          <p:cNvPr id="136195" name="Bild 5" descr="c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9050"/>
            <a:ext cx="91440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16"/>
          <p:cNvSpPr txBox="1">
            <a:spLocks noChangeArrowheads="1"/>
          </p:cNvSpPr>
          <p:nvPr/>
        </p:nvSpPr>
        <p:spPr bwMode="auto">
          <a:xfrm>
            <a:off x="1763713" y="76200"/>
            <a:ext cx="5832475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after  1</a:t>
            </a:r>
            <a:r>
              <a:rPr lang="de-DE" sz="2000" b="1" baseline="30000">
                <a:solidFill>
                  <a:schemeClr val="accent2"/>
                </a:solidFill>
              </a:rPr>
              <a:t>st</a:t>
            </a:r>
            <a:r>
              <a:rPr lang="de-DE" sz="2000" b="1">
                <a:solidFill>
                  <a:schemeClr val="accent2"/>
                </a:solidFill>
              </a:rPr>
              <a:t> Calibration, He-Sample  </a:t>
            </a:r>
          </a:p>
        </p:txBody>
      </p:sp>
      <p:sp>
        <p:nvSpPr>
          <p:cNvPr id="136197" name="Datumsplatzhalt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36198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3619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702E451-A7C9-4D55-8300-0EE3992C3A73}" type="slidenum">
              <a:rPr lang="en-US" sz="1400" smtClean="0"/>
              <a:pPr eaLnBrk="1" hangingPunct="1"/>
              <a:t>117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Bild 4" descr="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8920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Datumsplatzhalt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37220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3722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E41C8A3-B14F-426D-9F12-1F31E7CFA33F}" type="slidenum">
              <a:rPr lang="en-US" sz="1400" smtClean="0"/>
              <a:pPr eaLnBrk="1" hangingPunct="1"/>
              <a:t>118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Bild 14" descr="cSSC_v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3"/>
          <a:stretch>
            <a:fillRect/>
          </a:stretch>
        </p:blipFill>
        <p:spPr bwMode="auto">
          <a:xfrm>
            <a:off x="0" y="981075"/>
            <a:ext cx="8656638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3" name="Gruppierung 12"/>
          <p:cNvGrpSpPr>
            <a:grpSpLocks/>
          </p:cNvGrpSpPr>
          <p:nvPr/>
        </p:nvGrpSpPr>
        <p:grpSpPr bwMode="auto">
          <a:xfrm>
            <a:off x="755650" y="1412875"/>
            <a:ext cx="7105650" cy="4186238"/>
            <a:chOff x="4392488" y="-3073346"/>
            <a:chExt cx="7105947" cy="4185272"/>
          </a:xfrm>
        </p:grpSpPr>
        <p:sp>
          <p:nvSpPr>
            <p:cNvPr id="25" name="Textfeld 24"/>
            <p:cNvSpPr txBox="1"/>
            <p:nvPr/>
          </p:nvSpPr>
          <p:spPr>
            <a:xfrm>
              <a:off x="4392488" y="-3001924"/>
              <a:ext cx="933489" cy="369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00" b="1" kern="0" dirty="0">
                  <a:solidFill>
                    <a:sysClr val="window" lastClr="FFFFFF"/>
                  </a:solidFill>
                </a:rPr>
                <a:t>Protons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08397" y="-337128"/>
              <a:ext cx="1070020" cy="3698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00" b="1" kern="0" dirty="0" err="1">
                  <a:solidFill>
                    <a:sysClr val="window" lastClr="FFFFFF"/>
                  </a:solidFill>
                </a:rPr>
                <a:t>Electrons</a:t>
              </a:r>
              <a:endParaRPr lang="de-DE" sz="1800" b="1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9937858" y="-3073346"/>
              <a:ext cx="871573" cy="3698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00" b="1" kern="0" dirty="0">
                  <a:solidFill>
                    <a:sysClr val="window" lastClr="FFFFFF"/>
                  </a:solidFill>
                </a:rPr>
                <a:t>Helium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9288543" y="742123"/>
              <a:ext cx="917613" cy="3698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00" kern="0" dirty="0">
                  <a:solidFill>
                    <a:sysClr val="windowText" lastClr="000000"/>
                  </a:solidFill>
                </a:rPr>
                <a:t>Protons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0441116" y="454853"/>
              <a:ext cx="1057319" cy="369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00" kern="0" dirty="0" err="1">
                  <a:solidFill>
                    <a:srgbClr val="FF0000"/>
                  </a:solidFill>
                </a:rPr>
                <a:t>Electrons</a:t>
              </a:r>
              <a:endParaRPr lang="de-DE" sz="1800" kern="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feld 3"/>
            <p:cNvSpPr txBox="1"/>
            <p:nvPr/>
          </p:nvSpPr>
          <p:spPr>
            <a:xfrm>
              <a:off x="9145662" y="-913257"/>
              <a:ext cx="2289271" cy="369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00" kern="0" dirty="0">
                  <a:solidFill>
                    <a:sysClr val="windowText" lastClr="000000"/>
                  </a:solidFill>
                </a:rPr>
                <a:t>Single </a:t>
              </a:r>
              <a:r>
                <a:rPr lang="de-DE" sz="1800" kern="0" dirty="0" err="1">
                  <a:solidFill>
                    <a:sysClr val="windowText" lastClr="000000"/>
                  </a:solidFill>
                </a:rPr>
                <a:t>Straw</a:t>
              </a:r>
              <a:r>
                <a:rPr lang="de-DE" sz="1800" kern="0" dirty="0">
                  <a:solidFill>
                    <a:sysClr val="windowText" lastClr="000000"/>
                  </a:solidFill>
                </a:rPr>
                <a:t> </a:t>
              </a:r>
              <a:r>
                <a:rPr lang="de-DE" sz="1800" kern="0" dirty="0" err="1">
                  <a:solidFill>
                    <a:sysClr val="windowText" lastClr="000000"/>
                  </a:solidFill>
                </a:rPr>
                <a:t>Spectrum</a:t>
              </a:r>
              <a:endParaRPr lang="de-DE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 rot="16200000">
              <a:off x="7758255" y="-175282"/>
              <a:ext cx="920538" cy="3079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kern="0" dirty="0" err="1">
                  <a:solidFill>
                    <a:sysClr val="windowText" lastClr="000000"/>
                  </a:solidFill>
                </a:rPr>
                <a:t>frequency</a:t>
              </a:r>
              <a:endParaRPr lang="de-DE" sz="1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9433012" y="-337128"/>
              <a:ext cx="877924" cy="3698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00" kern="0" dirty="0">
                  <a:solidFill>
                    <a:schemeClr val="accent2"/>
                  </a:solidFill>
                </a:rPr>
                <a:t>Helium</a:t>
              </a:r>
            </a:p>
          </p:txBody>
        </p:sp>
      </p:grpSp>
      <p:sp>
        <p:nvSpPr>
          <p:cNvPr id="138244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38245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3824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173EB5-F271-4062-80BD-5BB40A28AEB3}" type="slidenum">
              <a:rPr lang="en-US" sz="1400" smtClean="0"/>
              <a:pPr eaLnBrk="1" hangingPunct="1"/>
              <a:t>119</a:t>
            </a:fld>
            <a:endParaRPr lang="en-US" sz="1400" smtClean="0"/>
          </a:p>
        </p:txBody>
      </p:sp>
      <p:pic>
        <p:nvPicPr>
          <p:cNvPr id="138247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38249" name="Text Box 16"/>
          <p:cNvSpPr txBox="1">
            <a:spLocks noChangeArrowheads="1"/>
          </p:cNvSpPr>
          <p:nvPr/>
        </p:nvSpPr>
        <p:spPr bwMode="auto">
          <a:xfrm>
            <a:off x="1547813" y="76200"/>
            <a:ext cx="6264275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Response to Protons, Helium, Electrons  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96863" y="550863"/>
            <a:ext cx="78406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de-DE" sz="1800" b="1" kern="0" dirty="0" err="1">
                <a:solidFill>
                  <a:sysClr val="windowText" lastClr="000000"/>
                </a:solidFill>
              </a:rPr>
              <a:t>Use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ToF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,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Tracker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and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 ECAL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to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define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 clean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single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track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proton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,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helium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 </a:t>
            </a:r>
            <a:br>
              <a:rPr lang="de-DE" sz="1800" b="1" kern="0" dirty="0">
                <a:solidFill>
                  <a:sysClr val="windowText" lastClr="000000"/>
                </a:solidFill>
              </a:rPr>
            </a:br>
            <a:r>
              <a:rPr lang="de-DE" sz="1800" b="1" kern="0" dirty="0" err="1">
                <a:solidFill>
                  <a:sysClr val="windowText" lastClr="000000"/>
                </a:solidFill>
              </a:rPr>
              <a:t>and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electron</a:t>
            </a:r>
            <a:r>
              <a:rPr lang="de-DE" sz="1800" b="1" kern="0" dirty="0">
                <a:solidFill>
                  <a:sysClr val="windowText" lastClr="000000"/>
                </a:solidFill>
              </a:rPr>
              <a:t>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samples</a:t>
            </a:r>
            <a:endParaRPr lang="de-DE" sz="1800" b="1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" descr="90_t-t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r="3931"/>
          <a:stretch>
            <a:fillRect/>
          </a:stretch>
        </p:blipFill>
        <p:spPr bwMode="auto">
          <a:xfrm>
            <a:off x="36513" y="0"/>
            <a:ext cx="2014537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Grafik 12" descr="Gaskreislaeufe_ne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573213"/>
            <a:ext cx="8353425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28677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28678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31F2A7D-3120-413B-84B1-83E92E3EB4E2}" type="slidenum">
              <a:rPr lang="en-US" sz="1400" smtClean="0"/>
              <a:pPr eaLnBrk="1" hangingPunct="1"/>
              <a:t>12</a:t>
            </a:fld>
            <a:endParaRPr lang="en-US" sz="1400" smtClean="0"/>
          </a:p>
        </p:txBody>
      </p:sp>
      <p:pic>
        <p:nvPicPr>
          <p:cNvPr id="28679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28681" name="Text Box 16"/>
          <p:cNvSpPr txBox="1">
            <a:spLocks noChangeArrowheads="1"/>
          </p:cNvSpPr>
          <p:nvPr/>
        </p:nvSpPr>
        <p:spPr bwMode="auto">
          <a:xfrm>
            <a:off x="3348038" y="20638"/>
            <a:ext cx="2592387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298700" y="557213"/>
            <a:ext cx="6161088" cy="368300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chemeClr val="accent2"/>
                </a:solidFill>
              </a:rPr>
              <a:t>8 Straw Modules  →  1 Gas Tower  →  41 Gas Towers </a:t>
            </a:r>
            <a:endParaRPr lang="en-US" sz="1800" kern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Bild 4" descr="PlotElecProt_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7205663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39268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39269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117A5FD-55B7-4F0C-B17C-BE8119BC80DC}" type="slidenum">
              <a:rPr lang="en-US" sz="1400" smtClean="0"/>
              <a:pPr eaLnBrk="1" hangingPunct="1"/>
              <a:t>120</a:t>
            </a:fld>
            <a:endParaRPr lang="en-US" sz="1400" smtClean="0"/>
          </a:p>
        </p:txBody>
      </p:sp>
      <p:pic>
        <p:nvPicPr>
          <p:cNvPr id="139270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39272" name="Text Box 16"/>
          <p:cNvSpPr txBox="1">
            <a:spLocks noChangeArrowheads="1"/>
          </p:cNvSpPr>
          <p:nvPr/>
        </p:nvSpPr>
        <p:spPr bwMode="auto">
          <a:xfrm>
            <a:off x="2268538" y="76200"/>
            <a:ext cx="4464050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Proton Rejection   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484438" y="2133600"/>
            <a:ext cx="6016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kern="0" dirty="0">
                <a:solidFill>
                  <a:sysClr val="windowText" lastClr="000000"/>
                </a:solidFill>
              </a:rPr>
              <a:t>He ?</a:t>
            </a:r>
          </a:p>
        </p:txBody>
      </p:sp>
      <p:cxnSp>
        <p:nvCxnSpPr>
          <p:cNvPr id="24" name="Gerade Verbindung 23"/>
          <p:cNvCxnSpPr/>
          <p:nvPr/>
        </p:nvCxnSpPr>
        <p:spPr>
          <a:xfrm rot="5400000" flipH="1" flipV="1">
            <a:off x="5734050" y="5146675"/>
            <a:ext cx="127635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2022475" y="4508500"/>
            <a:ext cx="434975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4067175" y="4581525"/>
            <a:ext cx="13668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kern="0" dirty="0">
                <a:solidFill>
                  <a:sysClr val="windowText" lastClr="000000"/>
                </a:solidFill>
              </a:rPr>
              <a:t>6200 @ 90%</a:t>
            </a:r>
          </a:p>
        </p:txBody>
      </p:sp>
      <p:sp>
        <p:nvSpPr>
          <p:cNvPr id="40" name="Rechteck 39"/>
          <p:cNvSpPr/>
          <p:nvPr/>
        </p:nvSpPr>
        <p:spPr>
          <a:xfrm>
            <a:off x="2339975" y="4868863"/>
            <a:ext cx="49688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ysClr val="windowText" lastClr="000000"/>
                </a:solidFill>
              </a:rPr>
              <a:t>80% Efficiency, Proton Rejection = 32541 (33302)  Cut at 0.48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ysClr val="windowText" lastClr="000000"/>
                </a:solidFill>
              </a:rPr>
              <a:t>90% Efficiency, Proton Rejection =   6208 (   6328)  Cut at 0.53</a:t>
            </a:r>
            <a:endParaRPr lang="de-DE" sz="1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39278" name="Bild 8" descr="Bildschirmfoto 2011-07-30 um 21.32.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997200"/>
            <a:ext cx="143986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9" name="Bild 12" descr="Bildschirmfoto 2011-07-30 um 21.34.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68638"/>
            <a:ext cx="11493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feld 45"/>
          <p:cNvSpPr txBox="1"/>
          <p:nvPr/>
        </p:nvSpPr>
        <p:spPr>
          <a:xfrm>
            <a:off x="5580063" y="3860800"/>
            <a:ext cx="16176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kern="0" dirty="0">
                <a:solidFill>
                  <a:sysClr val="windowText" lastClr="000000"/>
                </a:solidFill>
              </a:rPr>
              <a:t>P = 3 - 50 </a:t>
            </a:r>
            <a:r>
              <a:rPr lang="de-DE" sz="1800" b="1" kern="0" dirty="0" err="1">
                <a:solidFill>
                  <a:sysClr val="windowText" lastClr="000000"/>
                </a:solidFill>
              </a:rPr>
              <a:t>GeV</a:t>
            </a:r>
            <a:endParaRPr lang="de-DE" sz="1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627313" y="1052513"/>
            <a:ext cx="10699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kern="0" dirty="0" err="1">
                <a:solidFill>
                  <a:sysClr val="window" lastClr="FFFFFF"/>
                </a:solidFill>
              </a:rPr>
              <a:t>Electrons</a:t>
            </a:r>
            <a:endParaRPr lang="de-DE" sz="1800" b="1" kern="0" dirty="0">
              <a:solidFill>
                <a:sysClr val="window" lastClr="FFFFFF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651500" y="765175"/>
            <a:ext cx="9350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kern="0" dirty="0">
                <a:solidFill>
                  <a:srgbClr val="FF0000"/>
                </a:solidFill>
              </a:rPr>
              <a:t>Protons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Bild 1" descr="ElecId_vs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33375"/>
            <a:ext cx="792480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40292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4029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0D5F0-0C63-4C11-80DB-C083CF46E5F2}" type="slidenum">
              <a:rPr lang="en-US" sz="1400" smtClean="0"/>
              <a:pPr eaLnBrk="1" hangingPunct="1"/>
              <a:t>121</a:t>
            </a:fld>
            <a:endParaRPr lang="en-US" sz="1400" smtClean="0"/>
          </a:p>
        </p:txBody>
      </p:sp>
      <p:pic>
        <p:nvPicPr>
          <p:cNvPr id="140294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40296" name="Text Box 16"/>
          <p:cNvSpPr txBox="1">
            <a:spLocks noChangeArrowheads="1"/>
          </p:cNvSpPr>
          <p:nvPr/>
        </p:nvSpPr>
        <p:spPr bwMode="auto">
          <a:xfrm>
            <a:off x="2124075" y="76200"/>
            <a:ext cx="5256213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Proton Rejection  </a:t>
            </a:r>
          </a:p>
        </p:txBody>
      </p:sp>
      <p:sp>
        <p:nvSpPr>
          <p:cNvPr id="140297" name="Rechteck 9"/>
          <p:cNvSpPr>
            <a:spLocks noChangeArrowheads="1"/>
          </p:cNvSpPr>
          <p:nvPr/>
        </p:nvSpPr>
        <p:spPr bwMode="auto">
          <a:xfrm>
            <a:off x="5148263" y="4437063"/>
            <a:ext cx="6477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40298" name="Rechteck 10"/>
          <p:cNvSpPr>
            <a:spLocks noChangeArrowheads="1"/>
          </p:cNvSpPr>
          <p:nvPr/>
        </p:nvSpPr>
        <p:spPr bwMode="auto">
          <a:xfrm>
            <a:off x="5795963" y="4508500"/>
            <a:ext cx="504825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40299" name="Rechteck 11"/>
          <p:cNvSpPr>
            <a:spLocks noChangeArrowheads="1"/>
          </p:cNvSpPr>
          <p:nvPr/>
        </p:nvSpPr>
        <p:spPr bwMode="auto">
          <a:xfrm>
            <a:off x="6300788" y="4508500"/>
            <a:ext cx="1295400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41315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4131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884B62-D241-400A-95DD-F079B2716E98}" type="slidenum">
              <a:rPr lang="en-US" sz="1400" smtClean="0"/>
              <a:pPr eaLnBrk="1" hangingPunct="1"/>
              <a:t>122</a:t>
            </a:fld>
            <a:endParaRPr lang="en-US" sz="1400" smtClean="0"/>
          </a:p>
        </p:txBody>
      </p:sp>
      <p:pic>
        <p:nvPicPr>
          <p:cNvPr id="141317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41319" name="Text Box 16"/>
          <p:cNvSpPr txBox="1">
            <a:spLocks noChangeArrowheads="1"/>
          </p:cNvSpPr>
          <p:nvPr/>
        </p:nvSpPr>
        <p:spPr bwMode="auto">
          <a:xfrm>
            <a:off x="2124075" y="76200"/>
            <a:ext cx="5256213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Proton Rejection  </a:t>
            </a:r>
          </a:p>
        </p:txBody>
      </p:sp>
      <p:pic>
        <p:nvPicPr>
          <p:cNvPr id="141320" name="Bild 3" descr="c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100"/>
            <a:ext cx="914400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21" name="Gruppierung 17"/>
          <p:cNvGrpSpPr>
            <a:grpSpLocks/>
          </p:cNvGrpSpPr>
          <p:nvPr/>
        </p:nvGrpSpPr>
        <p:grpSpPr bwMode="auto">
          <a:xfrm>
            <a:off x="5099050" y="3097213"/>
            <a:ext cx="569913" cy="1512887"/>
            <a:chOff x="5070600" y="3106888"/>
            <a:chExt cx="569387" cy="1512149"/>
          </a:xfrm>
        </p:grpSpPr>
        <p:cxnSp>
          <p:nvCxnSpPr>
            <p:cNvPr id="141327" name="Gerade Verbindung mit Pfeil 14"/>
            <p:cNvCxnSpPr>
              <a:cxnSpLocks noChangeShapeType="1"/>
              <a:endCxn id="17" idx="0"/>
            </p:cNvCxnSpPr>
            <p:nvPr/>
          </p:nvCxnSpPr>
          <p:spPr bwMode="auto">
            <a:xfrm>
              <a:off x="5334000" y="3106888"/>
              <a:ext cx="0" cy="543193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feld 16"/>
            <p:cNvSpPr txBox="1"/>
            <p:nvPr/>
          </p:nvSpPr>
          <p:spPr>
            <a:xfrm>
              <a:off x="5070600" y="3649548"/>
              <a:ext cx="569387" cy="3697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00" b="1" kern="0">
                  <a:solidFill>
                    <a:sysClr val="windowText" lastClr="000000"/>
                  </a:solidFill>
                </a:rPr>
                <a:t>TRD</a:t>
              </a:r>
            </a:p>
          </p:txBody>
        </p:sp>
        <p:cxnSp>
          <p:nvCxnSpPr>
            <p:cNvPr id="141329" name="Gerade Verbindung mit Pfeil 17"/>
            <p:cNvCxnSpPr>
              <a:cxnSpLocks noChangeShapeType="1"/>
              <a:stCxn id="17" idx="2"/>
            </p:cNvCxnSpPr>
            <p:nvPr/>
          </p:nvCxnSpPr>
          <p:spPr bwMode="auto">
            <a:xfrm flipH="1">
              <a:off x="5334000" y="4019413"/>
              <a:ext cx="0" cy="599624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Textfeld 19"/>
          <p:cNvSpPr txBox="1"/>
          <p:nvPr/>
        </p:nvSpPr>
        <p:spPr>
          <a:xfrm>
            <a:off x="6134100" y="2736850"/>
            <a:ext cx="1884363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kern="0" dirty="0">
                <a:solidFill>
                  <a:srgbClr val="0000FF"/>
                </a:solidFill>
              </a:rPr>
              <a:t>ECAL-BDT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kern="0" dirty="0">
                <a:solidFill>
                  <a:srgbClr val="0000FF"/>
                </a:solidFill>
              </a:rPr>
              <a:t>3D-Shower Shape</a:t>
            </a: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5607050" y="2925763"/>
            <a:ext cx="527050" cy="40481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5286375" y="2257425"/>
            <a:ext cx="4254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kern="0" dirty="0">
                <a:solidFill>
                  <a:sysClr val="windowText" lastClr="000000"/>
                </a:solidFill>
              </a:rPr>
              <a:t>All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645150" y="4459288"/>
            <a:ext cx="10810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kern="0" dirty="0">
                <a:solidFill>
                  <a:srgbClr val="FFFFFF"/>
                </a:solidFill>
              </a:rPr>
              <a:t>Positrons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119188" y="4064000"/>
            <a:ext cx="218598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kern="0" dirty="0" err="1">
                <a:solidFill>
                  <a:sysClr val="window" lastClr="FFFFFF"/>
                </a:solidFill>
              </a:rPr>
              <a:t>Electrons</a:t>
            </a:r>
            <a:endParaRPr lang="de-DE" sz="1800" b="1" kern="0" dirty="0">
              <a:solidFill>
                <a:sysClr val="window" lastClr="FFFFFF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="1" kern="0" dirty="0">
                <a:solidFill>
                  <a:sysClr val="window" lastClr="FFFFFF"/>
                </a:solidFill>
              </a:rPr>
              <a:t>TRD-LLH &amp; ECAL-BDT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Grafik 8" descr="s134e007533.jp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1"/>
          <a:stretch>
            <a:fillRect/>
          </a:stretch>
        </p:blipFill>
        <p:spPr bwMode="auto">
          <a:xfrm>
            <a:off x="0" y="-26988"/>
            <a:ext cx="9374188" cy="68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chemeClr val="accent3"/>
                </a:solidFill>
              </a:rPr>
              <a:t>Th. Kirn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4276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accent3"/>
                </a:solidFill>
              </a:rPr>
              <a:t>AMS-02 TRD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4277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33406-07C1-422A-8C6F-4EFD63BF4755}" type="slidenum">
              <a:rPr lang="en-US" smtClean="0">
                <a:solidFill>
                  <a:schemeClr val="accent3"/>
                </a:solidFill>
              </a:rPr>
              <a:pPr>
                <a:defRPr/>
              </a:pPr>
              <a:t>123</a:t>
            </a:fld>
            <a:endParaRPr lang="en-US" dirty="0" smtClean="0">
              <a:solidFill>
                <a:schemeClr val="accent3"/>
              </a:solidFill>
            </a:endParaRPr>
          </a:p>
        </p:txBody>
      </p:sp>
      <p:pic>
        <p:nvPicPr>
          <p:cNvPr id="14234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42344" name="Text Box 16"/>
          <p:cNvSpPr txBox="1">
            <a:spLocks noChangeArrowheads="1"/>
          </p:cNvSpPr>
          <p:nvPr/>
        </p:nvSpPr>
        <p:spPr bwMode="auto">
          <a:xfrm>
            <a:off x="2987824" y="44624"/>
            <a:ext cx="5832326" cy="954107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800" b="1" dirty="0">
                <a:solidFill>
                  <a:schemeClr val="accent2"/>
                </a:solidFill>
              </a:rPr>
              <a:t>AMS-02  </a:t>
            </a:r>
            <a:r>
              <a:rPr lang="de-DE" sz="2800" b="1" dirty="0" smtClean="0">
                <a:solidFill>
                  <a:schemeClr val="accent2"/>
                </a:solidFill>
              </a:rPr>
              <a:t>TRD</a:t>
            </a:r>
          </a:p>
          <a:p>
            <a:pPr algn="ctr" eaLnBrk="1" hangingPunct="1"/>
            <a:r>
              <a:rPr lang="de-DE" sz="2800" b="1" dirty="0" smtClean="0">
                <a:solidFill>
                  <a:schemeClr val="accent2"/>
                </a:solidFill>
              </a:rPr>
              <a:t>Slow </a:t>
            </a:r>
            <a:r>
              <a:rPr lang="de-DE" sz="2800" b="1" dirty="0" err="1" smtClean="0">
                <a:solidFill>
                  <a:schemeClr val="accent2"/>
                </a:solidFill>
              </a:rPr>
              <a:t>Control</a:t>
            </a:r>
            <a:r>
              <a:rPr lang="de-DE" sz="2800" b="1" dirty="0" smtClean="0">
                <a:solidFill>
                  <a:schemeClr val="accent2"/>
                </a:solidFill>
              </a:rPr>
              <a:t> </a:t>
            </a:r>
            <a:r>
              <a:rPr lang="de-DE" sz="2800" b="1" dirty="0" err="1" smtClean="0">
                <a:solidFill>
                  <a:schemeClr val="accent2"/>
                </a:solidFill>
              </a:rPr>
              <a:t>and</a:t>
            </a:r>
            <a:r>
              <a:rPr lang="de-DE" sz="2800" b="1" dirty="0" smtClean="0">
                <a:solidFill>
                  <a:schemeClr val="accent2"/>
                </a:solidFill>
              </a:rPr>
              <a:t> Data Monitoring </a:t>
            </a:r>
            <a:endParaRPr lang="de-DE" sz="2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6F15A10-2BCB-4DD9-AFFF-E9BBBC2F8FC2}" type="slidenum">
              <a:rPr lang="en-US" smtClean="0"/>
              <a:pPr>
                <a:buFont typeface="Times New Roman" pitchFamily="18" charset="0"/>
                <a:buNone/>
              </a:pPr>
              <a:t>124</a:t>
            </a:fld>
            <a:endParaRPr lang="en-US" smtClean="0"/>
          </a:p>
        </p:txBody>
      </p:sp>
      <p:sp>
        <p:nvSpPr>
          <p:cNvPr id="53253" name="Text Box 2"/>
          <p:cNvSpPr txBox="1">
            <a:spLocks noChangeArrowheads="1"/>
          </p:cNvSpPr>
          <p:nvPr/>
        </p:nvSpPr>
        <p:spPr bwMode="auto">
          <a:xfrm>
            <a:off x="1437120" y="97930"/>
            <a:ext cx="6269760" cy="1044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200" b="1" dirty="0">
                <a:solidFill>
                  <a:schemeClr val="accent2"/>
                </a:solidFill>
              </a:rPr>
              <a:t>TRD/</a:t>
            </a:r>
            <a:r>
              <a:rPr lang="en-US" sz="2200" b="1" dirty="0" err="1">
                <a:solidFill>
                  <a:schemeClr val="accent2"/>
                </a:solidFill>
              </a:rPr>
              <a:t>TRDGas</a:t>
            </a:r>
            <a:r>
              <a:rPr lang="en-US" sz="2200" b="1" dirty="0">
                <a:solidFill>
                  <a:schemeClr val="accent2"/>
                </a:solidFill>
              </a:rPr>
              <a:t>-System Monitoring Programs</a:t>
            </a:r>
          </a:p>
        </p:txBody>
      </p:sp>
      <p:pic>
        <p:nvPicPr>
          <p:cNvPr id="53254" name="Grafik 9" descr="100_468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41" y="1600008"/>
            <a:ext cx="4985280" cy="373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Grafik 10" descr="IMG_017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2240" y="1468954"/>
            <a:ext cx="3185280" cy="424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ctr"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  <p:pic>
        <p:nvPicPr>
          <p:cNvPr id="12" name="Picture 5" descr="logo_AMS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840" y="6129284"/>
            <a:ext cx="538560" cy="72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logo_rwth_universit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4320" y="6302822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3988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POCC_CER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246" y="359317"/>
            <a:ext cx="7805744" cy="5854923"/>
          </a:xfrm>
          <a:prstGeom prst="rect">
            <a:avLst/>
          </a:prstGeom>
        </p:spPr>
      </p:pic>
      <p:sp>
        <p:nvSpPr>
          <p:cNvPr id="410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C7E987D-819B-431E-B42A-F8DBF0B305E4}" type="slidenum">
              <a:rPr lang="en-US" smtClean="0"/>
              <a:pPr>
                <a:buFont typeface="Times New Roman" pitchFamily="18" charset="0"/>
                <a:buNone/>
              </a:pPr>
              <a:t>125</a:t>
            </a:fld>
            <a:endParaRPr lang="en-US" smtClean="0"/>
          </a:p>
        </p:txBody>
      </p:sp>
      <p:sp>
        <p:nvSpPr>
          <p:cNvPr id="4102" name="Text Box 2"/>
          <p:cNvSpPr txBox="1">
            <a:spLocks noChangeArrowheads="1"/>
          </p:cNvSpPr>
          <p:nvPr/>
        </p:nvSpPr>
        <p:spPr bwMode="auto">
          <a:xfrm>
            <a:off x="1566721" y="97931"/>
            <a:ext cx="5683680" cy="5227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2900" b="1">
                <a:solidFill>
                  <a:schemeClr val="accent2"/>
                </a:solidFill>
              </a:rPr>
              <a:t>TRD/ACC/TAS-Standard Shift</a:t>
            </a:r>
          </a:p>
        </p:txBody>
      </p:sp>
      <p:cxnSp>
        <p:nvCxnSpPr>
          <p:cNvPr id="4103" name="Gerade Verbindung mit Pfeil 10"/>
          <p:cNvCxnSpPr>
            <a:cxnSpLocks noChangeShapeType="1"/>
          </p:cNvCxnSpPr>
          <p:nvPr/>
        </p:nvCxnSpPr>
        <p:spPr bwMode="auto">
          <a:xfrm>
            <a:off x="3853509" y="620054"/>
            <a:ext cx="1045078" cy="2351675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prstDash val="solid"/>
            <a:round/>
            <a:headEnd/>
            <a:tailEnd type="arrow" w="med" len="med"/>
          </a:ln>
        </p:spPr>
      </p:cxn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810743" y="6224334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  <p:pic>
        <p:nvPicPr>
          <p:cNvPr id="12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9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37626" y="6308726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6805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" descr="logo_AMS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93" y="6042875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5DB6AEE-8B4F-4106-8FF1-716F032A83CA}" type="slidenum">
              <a:rPr lang="en-US" smtClean="0"/>
              <a:pPr>
                <a:buFont typeface="Times New Roman" pitchFamily="18" charset="0"/>
                <a:buNone/>
              </a:pPr>
              <a:t>126</a:t>
            </a:fld>
            <a:endParaRPr lang="en-US" smtClean="0"/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1371443" y="32133"/>
            <a:ext cx="7446240" cy="628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500" b="1" u="sng" dirty="0">
                <a:solidFill>
                  <a:schemeClr val="accent2"/>
                </a:solidFill>
              </a:rPr>
              <a:t>List of TRD/</a:t>
            </a:r>
            <a:r>
              <a:rPr lang="en-US" sz="2500" b="1" u="sng" dirty="0" err="1">
                <a:solidFill>
                  <a:schemeClr val="accent2"/>
                </a:solidFill>
              </a:rPr>
              <a:t>TRDGas</a:t>
            </a:r>
            <a:r>
              <a:rPr lang="en-US" sz="2500" b="1" u="sng" dirty="0">
                <a:solidFill>
                  <a:schemeClr val="accent2"/>
                </a:solidFill>
              </a:rPr>
              <a:t> Programs</a:t>
            </a:r>
          </a:p>
          <a:p>
            <a:pPr>
              <a:spcBef>
                <a:spcPct val="50000"/>
              </a:spcBef>
            </a:pPr>
            <a:r>
              <a:rPr lang="en-US" sz="1800" u="sng" dirty="0">
                <a:solidFill>
                  <a:schemeClr val="accent2"/>
                </a:solidFill>
              </a:rPr>
              <a:t>Electronics Monitoring:</a:t>
            </a:r>
            <a:endParaRPr lang="en-US" sz="18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TRD Status Monitor (TRD-S)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Pedes_Canvas</a:t>
            </a:r>
            <a:endParaRPr lang="en-US" sz="18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UDR_HK_Canvas</a:t>
            </a:r>
            <a:endParaRPr lang="en-US" sz="18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Read_block_files</a:t>
            </a:r>
            <a:endParaRPr lang="en-US" sz="18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UHV Status Monitor (UHV-S)</a:t>
            </a:r>
          </a:p>
          <a:p>
            <a:pPr>
              <a:spcBef>
                <a:spcPct val="50000"/>
              </a:spcBef>
            </a:pPr>
            <a:r>
              <a:rPr lang="en-US" sz="1800" u="sng" dirty="0">
                <a:solidFill>
                  <a:schemeClr val="accent2"/>
                </a:solidFill>
              </a:rPr>
              <a:t>Gas Monitoring: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TRDGAS Monitor (TRDGAS-M)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TRDGAS Status Monitor (TRDGAS-S)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TRD Pressure Monitor (Pressure Monitor)</a:t>
            </a:r>
          </a:p>
          <a:p>
            <a:pPr>
              <a:spcBef>
                <a:spcPct val="50000"/>
              </a:spcBef>
            </a:pPr>
            <a:r>
              <a:rPr lang="en-US" sz="1800" u="sng" dirty="0">
                <a:solidFill>
                  <a:schemeClr val="accent2"/>
                </a:solidFill>
              </a:rPr>
              <a:t>Detector Monitoring</a:t>
            </a:r>
            <a:r>
              <a:rPr lang="en-US" sz="1800" u="sng" dirty="0">
                <a:solidFill>
                  <a:schemeClr val="hlink"/>
                </a:solidFill>
              </a:rPr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TRD Data Monitor (TRD-M)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TRD-DTS Monitor (TRDDTS-M)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TRD-</a:t>
            </a:r>
            <a:r>
              <a:rPr lang="en-US" sz="1800" dirty="0" err="1"/>
              <a:t>GainMonitor</a:t>
            </a:r>
            <a:r>
              <a:rPr lang="en-US" sz="1800" dirty="0"/>
              <a:t> (TRD-</a:t>
            </a:r>
            <a:r>
              <a:rPr lang="en-US" sz="1800" dirty="0" err="1"/>
              <a:t>GainMonitor</a:t>
            </a:r>
            <a:r>
              <a:rPr lang="en-US" sz="1800" dirty="0"/>
              <a:t>)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718268" y="6230933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  <p:pic>
        <p:nvPicPr>
          <p:cNvPr id="11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248" y="6284544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2512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2155681" y="31684"/>
            <a:ext cx="4703040" cy="653829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b="1">
                <a:solidFill>
                  <a:srgbClr val="000000"/>
                </a:solidFill>
                <a:latin typeface="DejaVu Sans Mono" pitchFamily="49" charset="0"/>
              </a:rPr>
              <a:t>TRD-ACC-TAS SHIFTER: </a:t>
            </a:r>
          </a:p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b="1">
                <a:solidFill>
                  <a:srgbClr val="000000"/>
                </a:solidFill>
                <a:latin typeface="DejaVu Sans Mono" pitchFamily="49" charset="0"/>
              </a:rPr>
              <a:t>TRDGas Standard Monitoring Shift</a:t>
            </a:r>
          </a:p>
        </p:txBody>
      </p:sp>
      <p:pic>
        <p:nvPicPr>
          <p:cNvPr id="7172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4612" y="6323703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410" y="6047194"/>
            <a:ext cx="538560" cy="72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819840" y="6289141"/>
            <a:ext cx="2128320" cy="470929"/>
          </a:xfrm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B3E2561-AEC5-4AF5-B47E-58A0438B304D}" type="slidenum">
              <a:rPr lang="en-US" smtClean="0"/>
              <a:pPr>
                <a:buFont typeface="Times New Roman" pitchFamily="18" charset="0"/>
                <a:buNone/>
              </a:pPr>
              <a:t>127</a:t>
            </a:fld>
            <a:endParaRPr lang="en-US" smtClean="0"/>
          </a:p>
        </p:txBody>
      </p:sp>
      <p:sp>
        <p:nvSpPr>
          <p:cNvPr id="7175" name="Text Box 3"/>
          <p:cNvSpPr txBox="1">
            <a:spLocks noChangeArrowheads="1"/>
          </p:cNvSpPr>
          <p:nvPr/>
        </p:nvSpPr>
        <p:spPr bwMode="auto">
          <a:xfrm>
            <a:off x="1044855" y="881350"/>
            <a:ext cx="7380877" cy="5356597"/>
          </a:xfrm>
          <a:prstGeom prst="rect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lIns="64985" tIns="27822" rIns="64985" bIns="24165"/>
          <a:lstStyle/>
          <a:p>
            <a:pPr>
              <a:lnSpc>
                <a:spcPct val="98000"/>
              </a:lnSpc>
              <a:tabLst>
                <a:tab pos="1000815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de-DE" sz="1500" dirty="0">
                <a:solidFill>
                  <a:schemeClr val="accent6"/>
                </a:solidFill>
                <a:latin typeface="DejaVu Sans Mono" pitchFamily="49" charset="0"/>
              </a:rPr>
              <a:t>Start-</a:t>
            </a:r>
            <a:r>
              <a:rPr lang="de-DE" sz="1500" dirty="0" err="1">
                <a:solidFill>
                  <a:schemeClr val="accent6"/>
                </a:solidFill>
                <a:latin typeface="DejaVu Sans Mono" pitchFamily="49" charset="0"/>
              </a:rPr>
              <a:t>up</a:t>
            </a:r>
            <a:r>
              <a:rPr lang="de-DE" sz="1500" dirty="0">
                <a:solidFill>
                  <a:schemeClr val="accent6"/>
                </a:solidFill>
                <a:latin typeface="DejaVu Sans Mono" pitchFamily="49" charset="0"/>
              </a:rPr>
              <a:t> </a:t>
            </a:r>
            <a:r>
              <a:rPr lang="de-DE" sz="1500" dirty="0" err="1">
                <a:solidFill>
                  <a:schemeClr val="accent6"/>
                </a:solidFill>
                <a:latin typeface="DejaVu Sans Mono" pitchFamily="49" charset="0"/>
              </a:rPr>
              <a:t>of</a:t>
            </a:r>
            <a:r>
              <a:rPr lang="de-DE" sz="1500" dirty="0">
                <a:solidFill>
                  <a:schemeClr val="accent6"/>
                </a:solidFill>
                <a:latin typeface="DejaVu Sans Mono" pitchFamily="49" charset="0"/>
              </a:rPr>
              <a:t> AMS-</a:t>
            </a:r>
            <a:r>
              <a:rPr lang="de-DE" sz="1500" dirty="0" err="1">
                <a:solidFill>
                  <a:schemeClr val="accent6"/>
                </a:solidFill>
                <a:latin typeface="DejaVu Sans Mono" pitchFamily="49" charset="0"/>
              </a:rPr>
              <a:t>Activation</a:t>
            </a:r>
            <a:r>
              <a:rPr lang="de-DE" sz="1500" dirty="0">
                <a:solidFill>
                  <a:schemeClr val="accent6"/>
                </a:solidFill>
                <a:latin typeface="DejaVu Sans Mono" pitchFamily="49" charset="0"/>
              </a:rPr>
              <a:t>:</a:t>
            </a:r>
            <a:r>
              <a:rPr lang="de-DE" sz="1500" u="sng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de-DE" sz="15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AMS Power-Step-1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from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CMD Post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-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Initializes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TRDGAS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Crate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(UG)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-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Configures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and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starts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UG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CtrlTsk</a:t>
            </a:r>
            <a:endParaRPr lang="de-DE" sz="15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-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Activates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UG Q-List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items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7A/7B</a:t>
            </a:r>
            <a:b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/>
            </a:r>
            <a:b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HV ON: CMD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asks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if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TRD Gas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is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ok</a:t>
            </a:r>
          </a:p>
          <a:p>
            <a:pPr>
              <a:lnSpc>
                <a:spcPct val="98000"/>
              </a:lnSpc>
              <a:tabLst>
                <a:tab pos="1000815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de-DE" sz="15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1000815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de-DE" sz="1500" dirty="0">
                <a:solidFill>
                  <a:schemeClr val="accent6"/>
                </a:solidFill>
                <a:latin typeface="DejaVu Sans Mono" pitchFamily="49" charset="0"/>
              </a:rPr>
              <a:t>Standard </a:t>
            </a:r>
            <a:r>
              <a:rPr lang="de-DE" sz="1500" dirty="0" err="1">
                <a:solidFill>
                  <a:schemeClr val="accent6"/>
                </a:solidFill>
                <a:latin typeface="DejaVu Sans Mono" pitchFamily="49" charset="0"/>
              </a:rPr>
              <a:t>Shift</a:t>
            </a:r>
            <a:r>
              <a:rPr lang="de-DE" sz="1500" dirty="0">
                <a:solidFill>
                  <a:schemeClr val="accent6"/>
                </a:solidFill>
                <a:latin typeface="DejaVu Sans Mono" pitchFamily="49" charset="0"/>
              </a:rPr>
              <a:t> </a:t>
            </a:r>
            <a:r>
              <a:rPr lang="de-DE" sz="1500" dirty="0" err="1">
                <a:solidFill>
                  <a:schemeClr val="accent6"/>
                </a:solidFill>
                <a:latin typeface="DejaVu Sans Mono" pitchFamily="49" charset="0"/>
              </a:rPr>
              <a:t>Activity</a:t>
            </a:r>
            <a:r>
              <a:rPr lang="de-DE" sz="1500" dirty="0">
                <a:solidFill>
                  <a:schemeClr val="accent6"/>
                </a:solidFill>
                <a:latin typeface="DejaVu Sans Mono" pitchFamily="49" charset="0"/>
              </a:rPr>
              <a:t>:</a:t>
            </a:r>
          </a:p>
          <a:p>
            <a:pPr>
              <a:lnSpc>
                <a:spcPct val="98000"/>
              </a:lnSpc>
              <a:tabLst>
                <a:tab pos="1000815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de-DE" sz="15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1000815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•	</a:t>
            </a:r>
            <a:r>
              <a:rPr lang="de-DE" sz="1500" b="1" dirty="0" err="1">
                <a:solidFill>
                  <a:srgbClr val="FF0000"/>
                </a:solidFill>
                <a:latin typeface="DejaVu Sans Mono" pitchFamily="49" charset="0"/>
                <a:cs typeface="DejaVu Sans Mono" pitchFamily="49" charset="0"/>
              </a:rPr>
              <a:t>No</a:t>
            </a:r>
            <a:r>
              <a:rPr lang="de-DE" sz="1500" b="1" dirty="0">
                <a:solidFill>
                  <a:srgbClr val="FF0000"/>
                </a:solidFill>
                <a:latin typeface="DejaVu Sans Mono" pitchFamily="49" charset="0"/>
                <a:cs typeface="DejaVu Sans Mono" pitchFamily="49" charset="0"/>
              </a:rPr>
              <a:t> 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TRDGAS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commanding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 in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standard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shift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/>
            </a:r>
            <a:b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</a:b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/>
            </a:r>
            <a:b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</a:b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• </a:t>
            </a:r>
            <a:r>
              <a:rPr lang="de-DE" sz="1500" b="1" dirty="0" err="1">
                <a:solidFill>
                  <a:srgbClr val="FF0000"/>
                </a:solidFill>
                <a:latin typeface="DejaVu Sans Mono" pitchFamily="49" charset="0"/>
                <a:cs typeface="DejaVu Sans Mono" pitchFamily="49" charset="0"/>
              </a:rPr>
              <a:t>Adjust</a:t>
            </a:r>
            <a:r>
              <a:rPr lang="de-DE" sz="1500" b="1" dirty="0">
                <a:solidFill>
                  <a:srgbClr val="FF0000"/>
                </a:solidFill>
                <a:latin typeface="DejaVu Sans Mono" pitchFamily="49" charset="0"/>
                <a:cs typeface="DejaVu Sans Mono" pitchFamily="49" charset="0"/>
              </a:rPr>
              <a:t> 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TRD HV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once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 per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day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by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 a 3V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step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 (MOP-ADC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value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 ≈ 60)</a:t>
            </a:r>
          </a:p>
          <a:p>
            <a:pPr>
              <a:lnSpc>
                <a:spcPct val="98000"/>
              </a:lnSpc>
              <a:tabLst>
                <a:tab pos="1000815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	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details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see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pages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 131-133</a:t>
            </a:r>
          </a:p>
          <a:p>
            <a:pPr>
              <a:lnSpc>
                <a:spcPct val="98000"/>
              </a:lnSpc>
              <a:tabLst>
                <a:tab pos="1000815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de-DE" sz="1500" dirty="0">
              <a:solidFill>
                <a:srgbClr val="000000"/>
              </a:solidFill>
              <a:latin typeface="DejaVu Sans Mono" pitchFamily="49" charset="0"/>
              <a:cs typeface="DejaVu Sans Mono" pitchFamily="49" charset="0"/>
            </a:endParaRPr>
          </a:p>
          <a:p>
            <a:pPr>
              <a:lnSpc>
                <a:spcPct val="98000"/>
              </a:lnSpc>
              <a:buFont typeface="Arial" pitchFamily="34" charset="0"/>
              <a:buChar char="•"/>
              <a:tabLst>
                <a:tab pos="1000815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 </a:t>
            </a:r>
            <a:r>
              <a:rPr lang="de-DE" sz="1500" dirty="0">
                <a:solidFill>
                  <a:srgbClr val="FF0000"/>
                </a:solidFill>
                <a:latin typeface="DejaVu Sans Mono" pitchFamily="49" charset="0"/>
                <a:cs typeface="DejaVu Sans Mono" pitchFamily="49" charset="0"/>
              </a:rPr>
              <a:t>Check: </a:t>
            </a:r>
            <a:r>
              <a:rPr lang="de-DE" sz="1500" dirty="0">
                <a:solidFill>
                  <a:srgbClr val="FF0000"/>
                </a:solidFill>
                <a:latin typeface="DejaVu Sans Mono" pitchFamily="49" charset="0"/>
              </a:rPr>
              <a:t>TRDGAS </a:t>
            </a:r>
            <a:r>
              <a:rPr lang="de-DE" sz="1500" dirty="0" err="1">
                <a:solidFill>
                  <a:srgbClr val="FF0000"/>
                </a:solidFill>
                <a:latin typeface="DejaVu Sans Mono" pitchFamily="49" charset="0"/>
              </a:rPr>
              <a:t>monitor</a:t>
            </a:r>
            <a:r>
              <a:rPr lang="de-DE" sz="1500" dirty="0">
                <a:solidFill>
                  <a:srgbClr val="FF0000"/>
                </a:solidFill>
                <a:latin typeface="DejaVu Sans Mono" pitchFamily="49" charset="0"/>
              </a:rPr>
              <a:t> </a:t>
            </a:r>
            <a:r>
              <a:rPr lang="de-DE" sz="1500" dirty="0" err="1">
                <a:solidFill>
                  <a:srgbClr val="FF0000"/>
                </a:solidFill>
                <a:latin typeface="DejaVu Sans Mono" pitchFamily="49" charset="0"/>
              </a:rPr>
              <a:t>data</a:t>
            </a:r>
            <a:r>
              <a:rPr lang="de-DE" sz="1500" dirty="0">
                <a:solidFill>
                  <a:srgbClr val="FF0000"/>
                </a:solidFill>
                <a:latin typeface="DejaVu Sans Mono" pitchFamily="49" charset="0"/>
              </a:rPr>
              <a:t> </a:t>
            </a:r>
            <a:r>
              <a:rPr lang="de-DE" sz="1500" dirty="0" err="1">
                <a:solidFill>
                  <a:srgbClr val="FF0000"/>
                </a:solidFill>
                <a:latin typeface="DejaVu Sans Mono" pitchFamily="49" charset="0"/>
              </a:rPr>
              <a:t>available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/>
            </a:r>
            <a:b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	All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plots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in TRDGAS-M update</a:t>
            </a:r>
            <a:b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/>
            </a:r>
            <a:b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5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• </a:t>
            </a:r>
            <a:r>
              <a:rPr lang="de-DE" sz="1500" dirty="0">
                <a:solidFill>
                  <a:srgbClr val="FF0000"/>
                </a:solidFill>
                <a:latin typeface="DejaVu Sans Mono" pitchFamily="49" charset="0"/>
                <a:cs typeface="DejaVu Sans Mono" pitchFamily="49" charset="0"/>
              </a:rPr>
              <a:t>Check:	</a:t>
            </a:r>
            <a:r>
              <a:rPr lang="de-DE" sz="1500" dirty="0">
                <a:solidFill>
                  <a:srgbClr val="FF0000"/>
                </a:solidFill>
                <a:latin typeface="DejaVu Sans Mono" pitchFamily="49" charset="0"/>
              </a:rPr>
              <a:t>Pressures </a:t>
            </a:r>
            <a:r>
              <a:rPr lang="de-DE" sz="1500" dirty="0" err="1">
                <a:solidFill>
                  <a:srgbClr val="FF0000"/>
                </a:solidFill>
                <a:latin typeface="DejaVu Sans Mono" pitchFamily="49" charset="0"/>
              </a:rPr>
              <a:t>and</a:t>
            </a:r>
            <a:r>
              <a:rPr lang="de-DE" sz="1500" dirty="0">
                <a:solidFill>
                  <a:srgbClr val="FF0000"/>
                </a:solidFill>
                <a:latin typeface="DejaVu Sans Mono" pitchFamily="49" charset="0"/>
              </a:rPr>
              <a:t> </a:t>
            </a:r>
            <a:r>
              <a:rPr lang="de-DE" sz="1500" dirty="0" err="1">
                <a:solidFill>
                  <a:srgbClr val="FF0000"/>
                </a:solidFill>
                <a:latin typeface="DejaVu Sans Mono" pitchFamily="49" charset="0"/>
              </a:rPr>
              <a:t>Temperatures</a:t>
            </a:r>
            <a:r>
              <a:rPr lang="de-DE" sz="1500" dirty="0">
                <a:solidFill>
                  <a:srgbClr val="FF0000"/>
                </a:solidFill>
                <a:latin typeface="DejaVu Sans Mono" pitchFamily="49" charset="0"/>
              </a:rPr>
              <a:t> in </a:t>
            </a:r>
            <a:r>
              <a:rPr lang="de-DE" sz="1500" dirty="0" err="1">
                <a:solidFill>
                  <a:srgbClr val="FF0000"/>
                </a:solidFill>
                <a:latin typeface="DejaVu Sans Mono" pitchFamily="49" charset="0"/>
              </a:rPr>
              <a:t>range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/>
            </a:r>
            <a:b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	TRDGAS-S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is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updating</a:t>
            </a:r>
            <a:r>
              <a:rPr lang="de-DE" sz="15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500" dirty="0" err="1">
                <a:solidFill>
                  <a:srgbClr val="000000"/>
                </a:solidFill>
                <a:latin typeface="DejaVu Sans Mono" pitchFamily="49" charset="0"/>
              </a:rPr>
              <a:t>regularly</a:t>
            </a:r>
            <a:endParaRPr lang="de-DE" sz="1500" dirty="0">
              <a:solidFill>
                <a:srgbClr val="000000"/>
              </a:solidFill>
              <a:latin typeface="DejaVu Sans Mono" pitchFamily="49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783585" y="6240827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79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2155681" y="31684"/>
            <a:ext cx="4703040" cy="653829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b="1" dirty="0">
                <a:solidFill>
                  <a:srgbClr val="000000"/>
                </a:solidFill>
                <a:latin typeface="DejaVu Sans Mono" pitchFamily="49" charset="0"/>
              </a:rPr>
              <a:t>TRD-ACC-TAS SHIFTER: </a:t>
            </a:r>
          </a:p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b="1" dirty="0" err="1">
                <a:solidFill>
                  <a:srgbClr val="000000"/>
                </a:solidFill>
                <a:latin typeface="DejaVu Sans Mono" pitchFamily="49" charset="0"/>
              </a:rPr>
              <a:t>TRDGas</a:t>
            </a:r>
            <a:r>
              <a:rPr lang="en-US" sz="1800" b="1" dirty="0">
                <a:solidFill>
                  <a:srgbClr val="000000"/>
                </a:solidFill>
                <a:latin typeface="DejaVu Sans Mono" pitchFamily="49" charset="0"/>
              </a:rPr>
              <a:t> Emergency Actions</a:t>
            </a:r>
          </a:p>
        </p:txBody>
      </p:sp>
      <p:pic>
        <p:nvPicPr>
          <p:cNvPr id="7172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6303271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433" y="6111124"/>
            <a:ext cx="538560" cy="72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819840" y="6289141"/>
            <a:ext cx="2128320" cy="470929"/>
          </a:xfrm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B3E2561-AEC5-4AF5-B47E-58A0438B304D}" type="slidenum">
              <a:rPr lang="en-US" smtClean="0"/>
              <a:pPr>
                <a:buFont typeface="Times New Roman" pitchFamily="18" charset="0"/>
                <a:buNone/>
              </a:pPr>
              <a:t>128</a:t>
            </a:fld>
            <a:endParaRPr lang="en-US" smtClean="0"/>
          </a:p>
        </p:txBody>
      </p:sp>
      <p:sp>
        <p:nvSpPr>
          <p:cNvPr id="7177" name="Text Box 4"/>
          <p:cNvSpPr txBox="1">
            <a:spLocks noChangeArrowheads="1"/>
          </p:cNvSpPr>
          <p:nvPr/>
        </p:nvSpPr>
        <p:spPr bwMode="auto">
          <a:xfrm>
            <a:off x="131041" y="750701"/>
            <a:ext cx="8847359" cy="4115434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4985" tIns="27822" rIns="64985" bIns="24165"/>
          <a:lstStyle/>
          <a:p>
            <a:pPr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b="1" dirty="0">
                <a:solidFill>
                  <a:srgbClr val="000000"/>
                </a:solidFill>
                <a:latin typeface="DejaVu Sans Mono" pitchFamily="49" charset="0"/>
              </a:rPr>
              <a:t>Emergency Actions </a:t>
            </a:r>
            <a:r>
              <a:rPr lang="de-DE" sz="1300" b="1" dirty="0" err="1">
                <a:solidFill>
                  <a:srgbClr val="000000"/>
                </a:solidFill>
                <a:latin typeface="DejaVu Sans Mono" pitchFamily="49" charset="0"/>
              </a:rPr>
              <a:t>from</a:t>
            </a:r>
            <a:r>
              <a:rPr lang="de-DE" sz="1300" b="1" dirty="0">
                <a:solidFill>
                  <a:srgbClr val="000000"/>
                </a:solidFill>
                <a:latin typeface="DejaVu Sans Mono" pitchFamily="49" charset="0"/>
              </a:rPr>
              <a:t> TRD Post  CALL </a:t>
            </a:r>
            <a:r>
              <a:rPr lang="de-DE" sz="1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hlinkClick r:id="rId5" action="ppaction://hlinksldjump"/>
              </a:rPr>
              <a:t>EXPERT</a:t>
            </a:r>
            <a:r>
              <a:rPr lang="de-DE" sz="1300" b="1" dirty="0">
                <a:solidFill>
                  <a:srgbClr val="FF0000"/>
                </a:solidFill>
                <a:latin typeface="DejaVu Sans Mono" pitchFamily="49" charset="0"/>
              </a:rPr>
              <a:t>	</a:t>
            </a:r>
            <a:r>
              <a:rPr lang="de-DE" sz="1300" b="1" dirty="0">
                <a:solidFill>
                  <a:srgbClr val="000000"/>
                </a:solidFill>
                <a:latin typeface="DejaVu Sans Mono" pitchFamily="49" charset="0"/>
              </a:rPr>
              <a:t>ASK </a:t>
            </a:r>
            <a:r>
              <a:rPr lang="de-DE" sz="1300" b="1" dirty="0" err="1">
                <a:solidFill>
                  <a:srgbClr val="000000"/>
                </a:solidFill>
                <a:latin typeface="DejaVu Sans Mono" pitchFamily="49" charset="0"/>
              </a:rPr>
              <a:t>for</a:t>
            </a:r>
            <a:r>
              <a:rPr lang="de-DE" sz="1300" b="1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300" b="1" dirty="0" err="1">
                <a:solidFill>
                  <a:srgbClr val="000000"/>
                </a:solidFill>
                <a:latin typeface="DejaVu Sans Mono" pitchFamily="49" charset="0"/>
              </a:rPr>
              <a:t>Commanding</a:t>
            </a:r>
            <a:endParaRPr lang="de-DE" sz="1300" b="1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-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Xe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/CO2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Vessel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High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Pressure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(&gt;175/100bar)	UG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Heaters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DISABLE</a:t>
            </a:r>
          </a:p>
          <a:p>
            <a:pPr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-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Xe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/CO2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Vessel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High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Temperature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(&gt;+60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  <a:cs typeface="DejaVu Sans Mono" pitchFamily="49" charset="0"/>
              </a:rPr>
              <a:t>°C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)	UG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Heaters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DISABLE</a:t>
            </a:r>
          </a:p>
          <a:p>
            <a:pPr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-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Xe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/CO2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Vessel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 Low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Temperature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(&lt;-20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  <a:cs typeface="DejaVu Sans Mono" pitchFamily="49" charset="0"/>
              </a:rPr>
              <a:t>°C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)	HEAT VESSELS (UG-A)</a:t>
            </a:r>
          </a:p>
          <a:p>
            <a:pPr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-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Xe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/CO2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Vessel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 Low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Temperature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(&lt;-40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  <a:cs typeface="DejaVu Sans Mono" pitchFamily="49" charset="0"/>
              </a:rPr>
              <a:t>°C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)	HEAT VESSELS (UG-B)</a:t>
            </a:r>
          </a:p>
          <a:p>
            <a:pPr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               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Requires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UGPD-B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powered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and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all DC/DC on</a:t>
            </a:r>
          </a:p>
          <a:p>
            <a:pPr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-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Xe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/CO2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Vessel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 Low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Temperature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(&lt;-50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  <a:cs typeface="DejaVu Sans Mono" pitchFamily="49" charset="0"/>
              </a:rPr>
              <a:t>°C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)	Turn AMS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into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sun</a:t>
            </a:r>
            <a:endParaRPr lang="de-DE" sz="1300" dirty="0">
              <a:solidFill>
                <a:schemeClr val="accent2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buFontTx/>
              <a:buChar char="-"/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Mixing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Vessel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High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Pressure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(&gt;13bar)	VENT MIX</a:t>
            </a:r>
            <a:b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</a:b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- Box-C  High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Pressure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(&gt;1500mbar)	VENT Box C</a:t>
            </a:r>
          </a:p>
          <a:p>
            <a:pPr>
              <a:lnSpc>
                <a:spcPct val="98000"/>
              </a:lnSpc>
              <a:buFontTx/>
              <a:buChar char="-"/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TRD    High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Pressure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(&gt;1300mbar)	Flipper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Valves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CLOSE </a:t>
            </a:r>
            <a:b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</a:b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- TRD     Low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Pressure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(&lt; 900mbar)	Flipper 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Valves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CLOSE</a:t>
            </a:r>
            <a:b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</a:b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	</a:t>
            </a:r>
            <a:r>
              <a:rPr lang="de-DE" sz="1300" dirty="0" err="1">
                <a:solidFill>
                  <a:schemeClr val="accent2"/>
                </a:solidFill>
                <a:latin typeface="DejaVu Sans Mono" pitchFamily="49" charset="0"/>
              </a:rPr>
              <a:t>ask</a:t>
            </a:r>
            <a:r>
              <a:rPr lang="de-DE" sz="1300" dirty="0">
                <a:solidFill>
                  <a:schemeClr val="accent2"/>
                </a:solidFill>
                <a:latin typeface="DejaVu Sans Mono" pitchFamily="49" charset="0"/>
              </a:rPr>
              <a:t> CMD: TRD HV OFF</a:t>
            </a:r>
          </a:p>
          <a:p>
            <a:pPr>
              <a:lnSpc>
                <a:spcPct val="98000"/>
              </a:lnSpc>
              <a:buFontTx/>
              <a:buChar char="-"/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TRD-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SidePanel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High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Temperature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(&gt;+40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°C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)	Flipper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Valves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CLOSE</a:t>
            </a:r>
            <a:b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Ask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CMD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to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disable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TRD 120V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Heaters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	(PDS 120V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Heater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#3) </a:t>
            </a:r>
            <a:b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- TRD-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SidePanel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High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Temperature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(&gt;+50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°C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)	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ask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CMD: TRD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StandBy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/>
            </a:r>
            <a:b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   Option: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ask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CMD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for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AMS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StandBy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        last Option:	Turn TRD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away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from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sun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/>
            </a:r>
            <a:b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- TRD-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SidePanel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Low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Temperature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(&lt;+5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°C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)	Flipper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Valves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CLOSE</a:t>
            </a:r>
            <a:b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Ask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CMD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to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switch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ON TRD 120V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Heaters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A &amp; B	(PDS 120V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Heater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#3) </a:t>
            </a:r>
          </a:p>
          <a:p>
            <a:pPr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- TRD-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SidePanel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Low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Temperature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(&lt;-20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°C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)	Turn AMS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into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sun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914220" y="6213981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22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155681" y="31684"/>
            <a:ext cx="4703040" cy="653829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b="1">
                <a:solidFill>
                  <a:srgbClr val="000000"/>
                </a:solidFill>
                <a:latin typeface="DejaVu Sans Mono" pitchFamily="49" charset="0"/>
              </a:rPr>
              <a:t>TRD-ACC-TAS SHIFTER: </a:t>
            </a:r>
          </a:p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b="1">
                <a:solidFill>
                  <a:srgbClr val="000000"/>
                </a:solidFill>
                <a:latin typeface="DejaVu Sans Mono" pitchFamily="49" charset="0"/>
              </a:rPr>
              <a:t>TRD Standard Monitoring Shift</a:t>
            </a:r>
          </a:p>
        </p:txBody>
      </p:sp>
      <p:pic>
        <p:nvPicPr>
          <p:cNvPr id="8195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6237947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600" y="6064407"/>
            <a:ext cx="538560" cy="72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3ABF35B-208B-428E-ACF8-2037116F22B0}" type="slidenum">
              <a:rPr lang="en-US" smtClean="0"/>
              <a:pPr>
                <a:buFont typeface="Times New Roman" pitchFamily="18" charset="0"/>
                <a:buNone/>
              </a:pPr>
              <a:t>129</a:t>
            </a:fld>
            <a:endParaRPr lang="en-US" smtClean="0"/>
          </a:p>
        </p:txBody>
      </p:sp>
      <p:sp>
        <p:nvSpPr>
          <p:cNvPr id="8198" name="Text Box 3"/>
          <p:cNvSpPr txBox="1">
            <a:spLocks noChangeArrowheads="1"/>
          </p:cNvSpPr>
          <p:nvPr/>
        </p:nvSpPr>
        <p:spPr bwMode="auto">
          <a:xfrm>
            <a:off x="326880" y="1337901"/>
            <a:ext cx="8426880" cy="1111797"/>
          </a:xfrm>
          <a:prstGeom prst="rect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lIns="64985" tIns="27822" rIns="64985" bIns="24165"/>
          <a:lstStyle/>
          <a:p>
            <a:pPr>
              <a:lnSpc>
                <a:spcPct val="98000"/>
              </a:lnSpc>
              <a:tabLst>
                <a:tab pos="1000815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de-DE" sz="150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1000815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de-DE" sz="150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• </a:t>
            </a:r>
            <a:r>
              <a:rPr lang="de-DE" sz="1500">
                <a:solidFill>
                  <a:srgbClr val="FF0000"/>
                </a:solidFill>
                <a:latin typeface="DejaVu Sans Mono" pitchFamily="49" charset="0"/>
                <a:cs typeface="DejaVu Sans Mono" pitchFamily="49" charset="0"/>
              </a:rPr>
              <a:t>Check: </a:t>
            </a:r>
            <a:r>
              <a:rPr lang="de-DE" sz="1500">
                <a:solidFill>
                  <a:srgbClr val="FF0000"/>
                </a:solidFill>
                <a:latin typeface="DejaVu Sans Mono" pitchFamily="49" charset="0"/>
              </a:rPr>
              <a:t>TRD data monitor (TRD-M, Pedes_Canvas.ps, UDR_HK_Canvas) </a:t>
            </a:r>
            <a:r>
              <a:rPr lang="de-DE" sz="1500">
                <a:solidFill>
                  <a:srgbClr val="000000"/>
                </a:solidFill>
                <a:latin typeface="DejaVu Sans Mono" pitchFamily="49" charset="0"/>
              </a:rPr>
              <a:t/>
            </a:r>
            <a:br>
              <a:rPr lang="de-DE" sz="150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500">
                <a:solidFill>
                  <a:srgbClr val="000000"/>
                </a:solidFill>
                <a:latin typeface="DejaVu Sans Mono" pitchFamily="49" charset="0"/>
              </a:rPr>
              <a:t/>
            </a:r>
            <a:br>
              <a:rPr lang="de-DE" sz="150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500">
                <a:solidFill>
                  <a:srgbClr val="000000"/>
                </a:solidFill>
                <a:latin typeface="DejaVu Sans Mono" pitchFamily="49" charset="0"/>
                <a:cs typeface="DejaVu Sans Mono" pitchFamily="49" charset="0"/>
              </a:rPr>
              <a:t>• </a:t>
            </a:r>
            <a:r>
              <a:rPr lang="de-DE" sz="1500">
                <a:solidFill>
                  <a:srgbClr val="FF0000"/>
                </a:solidFill>
                <a:latin typeface="DejaVu Sans Mono" pitchFamily="49" charset="0"/>
                <a:cs typeface="DejaVu Sans Mono" pitchFamily="49" charset="0"/>
              </a:rPr>
              <a:t>Check: TRD </a:t>
            </a:r>
            <a:r>
              <a:rPr lang="de-DE" sz="1500">
                <a:solidFill>
                  <a:srgbClr val="FF0000"/>
                </a:solidFill>
                <a:latin typeface="DejaVu Sans Mono" pitchFamily="49" charset="0"/>
              </a:rPr>
              <a:t>Temperatures in range</a:t>
            </a:r>
            <a:r>
              <a:rPr lang="de-DE" sz="150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500">
                <a:solidFill>
                  <a:srgbClr val="FF0000"/>
                </a:solidFill>
                <a:latin typeface="DejaVu Sans Mono" pitchFamily="49" charset="0"/>
              </a:rPr>
              <a:t>(TRDGAS-S and TRD Sidepanels)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6363" y="2971729"/>
            <a:ext cx="8621909" cy="1698433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4985" tIns="27822" rIns="64985" bIns="24165"/>
          <a:lstStyle/>
          <a:p>
            <a:pPr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b="1" dirty="0">
                <a:solidFill>
                  <a:srgbClr val="000000"/>
                </a:solidFill>
                <a:latin typeface="DejaVu Sans Mono" pitchFamily="49" charset="0"/>
              </a:rPr>
              <a:t>Emergency Actions </a:t>
            </a:r>
            <a:r>
              <a:rPr lang="de-DE" sz="1300" b="1" dirty="0" err="1">
                <a:solidFill>
                  <a:srgbClr val="000000"/>
                </a:solidFill>
                <a:latin typeface="DejaVu Sans Mono" pitchFamily="49" charset="0"/>
              </a:rPr>
              <a:t>from</a:t>
            </a:r>
            <a:r>
              <a:rPr lang="de-DE" sz="1300" b="1" dirty="0">
                <a:solidFill>
                  <a:srgbClr val="000000"/>
                </a:solidFill>
                <a:latin typeface="DejaVu Sans Mono" pitchFamily="49" charset="0"/>
              </a:rPr>
              <a:t> TRD Post  CALL </a:t>
            </a:r>
            <a:r>
              <a:rPr lang="de-DE" sz="1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hlinkClick r:id="rId5" action="ppaction://hlinksldjump"/>
              </a:rPr>
              <a:t>EXPERT</a:t>
            </a:r>
            <a:r>
              <a:rPr lang="de-DE" sz="1300" b="1" dirty="0">
                <a:solidFill>
                  <a:srgbClr val="FF0000"/>
                </a:solidFill>
                <a:latin typeface="DejaVu Sans Mono" pitchFamily="49" charset="0"/>
              </a:rPr>
              <a:t>	</a:t>
            </a:r>
            <a:r>
              <a:rPr lang="de-DE" sz="1300" b="1" dirty="0">
                <a:solidFill>
                  <a:srgbClr val="000000"/>
                </a:solidFill>
                <a:latin typeface="DejaVu Sans Mono" pitchFamily="49" charset="0"/>
              </a:rPr>
              <a:t>ASK </a:t>
            </a:r>
            <a:r>
              <a:rPr lang="de-DE" sz="1300" b="1" dirty="0" err="1">
                <a:solidFill>
                  <a:srgbClr val="000000"/>
                </a:solidFill>
                <a:latin typeface="DejaVu Sans Mono" pitchFamily="49" charset="0"/>
              </a:rPr>
              <a:t>for</a:t>
            </a:r>
            <a:r>
              <a:rPr lang="de-DE" sz="1300" b="1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300" b="1" dirty="0" err="1">
                <a:solidFill>
                  <a:srgbClr val="000000"/>
                </a:solidFill>
                <a:latin typeface="DejaVu Sans Mono" pitchFamily="49" charset="0"/>
              </a:rPr>
              <a:t>Commanding</a:t>
            </a:r>
            <a:endParaRPr lang="de-DE" sz="1300" b="1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buFontTx/>
              <a:buChar char="-"/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TRD HV Trip!	ASK Command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to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stop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DAQ</a:t>
            </a:r>
          </a:p>
          <a:p>
            <a:pPr lvl="1"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		Go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to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300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DejaVu Sans Mono" pitchFamily="49" charset="0"/>
                <a:hlinkClick r:id="rId6" action="ppaction://hlinksldjump"/>
              </a:rPr>
              <a:t>TRD-HV</a:t>
            </a:r>
            <a:r>
              <a:rPr lang="de-DE" sz="1300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DejaVu Sans Mono" pitchFamily="49" charset="0"/>
              </a:rPr>
              <a:t> </a:t>
            </a:r>
          </a:p>
          <a:p>
            <a:pPr lvl="1"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de-DE" sz="1300" b="1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DejaVu Sans Mono" pitchFamily="49" charset="0"/>
            </a:endParaRPr>
          </a:p>
          <a:p>
            <a:pPr lvl="1"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DejaVu Sans Mono" pitchFamily="49" charset="0"/>
              </a:rPr>
              <a:t>		</a:t>
            </a:r>
            <a:r>
              <a:rPr lang="de-DE" sz="1300" b="1" dirty="0" err="1">
                <a:ln>
                  <a:solidFill>
                    <a:schemeClr val="accent2"/>
                  </a:solidFill>
                </a:ln>
                <a:latin typeface="DejaVu Sans Mono" pitchFamily="49" charset="0"/>
              </a:rPr>
              <a:t>reset</a:t>
            </a:r>
            <a:r>
              <a:rPr lang="de-DE" sz="1300" b="1" dirty="0">
                <a:ln>
                  <a:solidFill>
                    <a:schemeClr val="accent2"/>
                  </a:solidFill>
                </a:ln>
                <a:latin typeface="DejaVu Sans Mono" pitchFamily="49" charset="0"/>
              </a:rPr>
              <a:t> HV </a:t>
            </a:r>
            <a:r>
              <a:rPr lang="de-DE" sz="1300" b="1" dirty="0" err="1">
                <a:ln>
                  <a:solidFill>
                    <a:schemeClr val="accent2"/>
                  </a:solidFill>
                </a:ln>
                <a:latin typeface="DejaVu Sans Mono" pitchFamily="49" charset="0"/>
              </a:rPr>
              <a:t>by</a:t>
            </a:r>
            <a:r>
              <a:rPr lang="de-DE" sz="1300" b="1" dirty="0">
                <a:ln>
                  <a:solidFill>
                    <a:schemeClr val="accent2"/>
                  </a:solidFill>
                </a:ln>
                <a:latin typeface="DejaVu Sans Mono" pitchFamily="49" charset="0"/>
              </a:rPr>
              <a:t> </a:t>
            </a:r>
            <a:r>
              <a:rPr lang="de-DE" sz="1300" b="1" dirty="0" err="1">
                <a:ln>
                  <a:solidFill>
                    <a:schemeClr val="accent2"/>
                  </a:solidFill>
                </a:ln>
                <a:latin typeface="DejaVu Sans Mono" pitchFamily="49" charset="0"/>
              </a:rPr>
              <a:t>pressing</a:t>
            </a:r>
            <a:r>
              <a:rPr lang="de-DE" sz="1300" b="1" dirty="0">
                <a:ln>
                  <a:solidFill>
                    <a:schemeClr val="accent2"/>
                  </a:solidFill>
                </a:ln>
                <a:latin typeface="DejaVu Sans Mono" pitchFamily="49" charset="0"/>
              </a:rPr>
              <a:t> </a:t>
            </a:r>
          </a:p>
          <a:p>
            <a:pPr lvl="1">
              <a:lnSpc>
                <a:spcPct val="98000"/>
              </a:lnSpc>
              <a:tabLst>
                <a:tab pos="6284253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sz="1300" b="1" dirty="0">
                <a:ln>
                  <a:solidFill>
                    <a:schemeClr val="accent2"/>
                  </a:solidFill>
                </a:ln>
                <a:latin typeface="DejaVu Sans Mono" pitchFamily="49" charset="0"/>
              </a:rPr>
              <a:t>		</a:t>
            </a:r>
            <a:r>
              <a:rPr lang="de-DE" sz="1300" b="1" dirty="0" err="1">
                <a:ln>
                  <a:solidFill>
                    <a:schemeClr val="accent2"/>
                  </a:solidFill>
                </a:ln>
                <a:latin typeface="DejaVu Sans Mono" pitchFamily="49" charset="0"/>
              </a:rPr>
              <a:t>button</a:t>
            </a:r>
            <a:r>
              <a:rPr lang="de-DE" sz="1300" b="1" dirty="0">
                <a:ln>
                  <a:solidFill>
                    <a:schemeClr val="accent2"/>
                  </a:solidFill>
                </a:ln>
                <a:latin typeface="DejaVu Sans Mono" pitchFamily="49" charset="0"/>
              </a:rPr>
              <a:t> `HV On´</a:t>
            </a:r>
            <a:endParaRPr lang="de-DE" sz="1300" b="1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DejaVu Sans Mono" pitchFamily="49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1091520" y="6228518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02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8" descr="passive_manifold+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700213"/>
            <a:ext cx="859313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Grafik 26" descr="100_35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t="18646" r="23080" b="62708"/>
          <a:stretch>
            <a:fillRect/>
          </a:stretch>
        </p:blipFill>
        <p:spPr bwMode="auto">
          <a:xfrm>
            <a:off x="-36513" y="419100"/>
            <a:ext cx="9093201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29701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29702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E626DD6-F5C8-4E13-B068-B47031004242}" type="slidenum">
              <a:rPr lang="en-US" sz="1400" smtClean="0"/>
              <a:pPr eaLnBrk="1" hangingPunct="1"/>
              <a:t>13</a:t>
            </a:fld>
            <a:endParaRPr lang="en-US" sz="1400" smtClean="0"/>
          </a:p>
        </p:txBody>
      </p:sp>
      <p:pic>
        <p:nvPicPr>
          <p:cNvPr id="29703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29705" name="Text Box 16"/>
          <p:cNvSpPr txBox="1">
            <a:spLocks noChangeArrowheads="1"/>
          </p:cNvSpPr>
          <p:nvPr/>
        </p:nvSpPr>
        <p:spPr bwMode="auto">
          <a:xfrm>
            <a:off x="3348038" y="19050"/>
            <a:ext cx="2592387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5088" y="2678113"/>
            <a:ext cx="3419475" cy="339725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chemeClr val="accent2"/>
                </a:solidFill>
              </a:rPr>
              <a:t>41 Gas Towers → 10 Gas Circuits </a:t>
            </a:r>
            <a:endParaRPr lang="en-US" sz="1600" kern="0" dirty="0">
              <a:solidFill>
                <a:schemeClr val="accent2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747838" y="3284538"/>
            <a:ext cx="952500" cy="461962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accent6"/>
                </a:solidFill>
              </a:rPr>
              <a:t>MF 2</a:t>
            </a:r>
          </a:p>
        </p:txBody>
      </p:sp>
      <p:sp>
        <p:nvSpPr>
          <p:cNvPr id="16" name="Rechteck 15"/>
          <p:cNvSpPr/>
          <p:nvPr/>
        </p:nvSpPr>
        <p:spPr>
          <a:xfrm>
            <a:off x="6659563" y="3252788"/>
            <a:ext cx="1004887" cy="4937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accent6"/>
                </a:solidFill>
              </a:rPr>
              <a:t>MF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14401" y="1664815"/>
            <a:ext cx="7380000" cy="849689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81639" tIns="45391" rIns="81639" bIns="40820" anchor="ctr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4000" b="1">
                <a:solidFill>
                  <a:schemeClr val="accent2"/>
                </a:solidFill>
                <a:latin typeface="DejaVu Sans Mono" pitchFamily="49" charset="0"/>
              </a:rPr>
              <a:t>TRD-ACC-TAS SHIFT SETUP</a:t>
            </a:r>
          </a:p>
        </p:txBody>
      </p:sp>
      <p:pic>
        <p:nvPicPr>
          <p:cNvPr id="11267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6287720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352" y="5999083"/>
            <a:ext cx="538560" cy="72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1767DDB-F6E8-4DDE-A572-24C2C27F3224}" type="slidenum">
              <a:rPr lang="en-US" smtClean="0"/>
              <a:pPr>
                <a:buFont typeface="Times New Roman" pitchFamily="18" charset="0"/>
                <a:buNone/>
              </a:pPr>
              <a:t>130</a:t>
            </a:fld>
            <a:endParaRPr lang="en-US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914401" y="6224334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78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979537" y="32133"/>
            <a:ext cx="6597067" cy="587919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3600" b="1">
                <a:solidFill>
                  <a:srgbClr val="000000"/>
                </a:solidFill>
                <a:latin typeface="DejaVu Sans Mono" pitchFamily="49" charset="0"/>
              </a:rPr>
              <a:t>Screen 1 Left (TRD/GAS)</a:t>
            </a:r>
          </a:p>
        </p:txBody>
      </p:sp>
      <p:pic>
        <p:nvPicPr>
          <p:cNvPr id="15363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6368596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410" y="6129284"/>
            <a:ext cx="538560" cy="72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47680" y="6368596"/>
            <a:ext cx="2128320" cy="470930"/>
          </a:xfrm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CC8226D-23A0-40FF-9D0A-9CD25A56A34D}" type="slidenum">
              <a:rPr lang="en-US" smtClean="0"/>
              <a:pPr>
                <a:buFont typeface="Times New Roman" pitchFamily="18" charset="0"/>
                <a:buNone/>
              </a:pPr>
              <a:t>131</a:t>
            </a:fld>
            <a:endParaRPr lang="en-US" dirty="0" smtClean="0"/>
          </a:p>
        </p:txBody>
      </p:sp>
      <p:pic>
        <p:nvPicPr>
          <p:cNvPr id="14" name="Grafik 13" descr="Screenshot-sc1.png"/>
          <p:cNvPicPr>
            <a:picLocks noChangeAspect="1"/>
          </p:cNvPicPr>
          <p:nvPr/>
        </p:nvPicPr>
        <p:blipFill>
          <a:blip r:embed="rId5" cstate="print"/>
          <a:srcRect r="50197"/>
          <a:stretch>
            <a:fillRect/>
          </a:stretch>
        </p:blipFill>
        <p:spPr>
          <a:xfrm>
            <a:off x="-1" y="685377"/>
            <a:ext cx="9056472" cy="5683219"/>
          </a:xfrm>
          <a:prstGeom prst="rect">
            <a:avLst/>
          </a:prstGeom>
        </p:spPr>
      </p:pic>
      <p:pic>
        <p:nvPicPr>
          <p:cNvPr id="9" name="Grafik 8" descr="Screenshot-sc4.png"/>
          <p:cNvPicPr>
            <a:picLocks noChangeAspect="1"/>
          </p:cNvPicPr>
          <p:nvPr/>
        </p:nvPicPr>
        <p:blipFill>
          <a:blip r:embed="rId6" cstate="print"/>
          <a:srcRect l="51575" t="1260" r="27756" b="50394"/>
          <a:stretch>
            <a:fillRect/>
          </a:stretch>
        </p:blipFill>
        <p:spPr>
          <a:xfrm>
            <a:off x="3200333" y="2971729"/>
            <a:ext cx="2680801" cy="195973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692573" y="6359954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3079594" y="6355387"/>
            <a:ext cx="2897280" cy="47093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AMS-02 TRD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796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Screenshot-sc1.png"/>
          <p:cNvPicPr>
            <a:picLocks noChangeAspect="1"/>
          </p:cNvPicPr>
          <p:nvPr/>
        </p:nvPicPr>
        <p:blipFill>
          <a:blip r:embed="rId3" cstate="print"/>
          <a:srcRect l="49803"/>
          <a:stretch>
            <a:fillRect/>
          </a:stretch>
        </p:blipFill>
        <p:spPr>
          <a:xfrm>
            <a:off x="1" y="554728"/>
            <a:ext cx="8948272" cy="5571306"/>
          </a:xfrm>
          <a:prstGeom prst="rect">
            <a:avLst/>
          </a:prstGeom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416321" y="32133"/>
            <a:ext cx="4376160" cy="587582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3300" b="1">
                <a:solidFill>
                  <a:srgbClr val="000000"/>
                </a:solidFill>
                <a:latin typeface="DejaVu Sans Mono" pitchFamily="49" charset="0"/>
              </a:rPr>
              <a:t>Screen 1 Right</a:t>
            </a:r>
          </a:p>
        </p:txBody>
      </p:sp>
      <p:pic>
        <p:nvPicPr>
          <p:cNvPr id="17411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6315782"/>
            <a:ext cx="1402560" cy="38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logo_AMS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363" y="6129284"/>
            <a:ext cx="538560" cy="72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688801" y="6420194"/>
            <a:ext cx="2128320" cy="470930"/>
          </a:xfrm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934D45B-B24C-4D17-A16B-E0F7108A64D3}" type="slidenum">
              <a:rPr lang="en-US" smtClean="0"/>
              <a:pPr>
                <a:buFont typeface="Times New Roman" pitchFamily="18" charset="0"/>
                <a:buNone/>
              </a:pPr>
              <a:t>132</a:t>
            </a:fld>
            <a:endParaRPr lang="en-US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1072013" y="6355387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49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416321" y="97930"/>
            <a:ext cx="4376160" cy="587582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3600" b="1" dirty="0">
                <a:solidFill>
                  <a:srgbClr val="000000"/>
                </a:solidFill>
                <a:latin typeface="DejaVu Sans Mono" pitchFamily="49" charset="0"/>
              </a:rPr>
              <a:t>Screen 2 Right</a:t>
            </a:r>
          </a:p>
        </p:txBody>
      </p:sp>
      <p:pic>
        <p:nvPicPr>
          <p:cNvPr id="18435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6237947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223" y="6129284"/>
            <a:ext cx="538560" cy="72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059B4A8-E1B5-4EAB-B72B-C373047D8163}" type="slidenum">
              <a:rPr lang="en-US" smtClean="0"/>
              <a:pPr>
                <a:buFont typeface="Times New Roman" pitchFamily="18" charset="0"/>
                <a:buNone/>
              </a:pPr>
              <a:t>133</a:t>
            </a:fld>
            <a:endParaRPr lang="en-US" smtClean="0"/>
          </a:p>
        </p:txBody>
      </p:sp>
      <p:pic>
        <p:nvPicPr>
          <p:cNvPr id="11" name="Grafik 10" descr="Screenshot-sc2.png"/>
          <p:cNvPicPr>
            <a:picLocks noChangeAspect="1"/>
          </p:cNvPicPr>
          <p:nvPr/>
        </p:nvPicPr>
        <p:blipFill>
          <a:blip r:embed="rId5" cstate="print"/>
          <a:srcRect l="49803"/>
          <a:stretch>
            <a:fillRect/>
          </a:stretch>
        </p:blipFill>
        <p:spPr>
          <a:xfrm>
            <a:off x="222791" y="750701"/>
            <a:ext cx="8660164" cy="5391926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914220" y="6254441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0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416321" y="32133"/>
            <a:ext cx="4376160" cy="587582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3300" b="1">
                <a:solidFill>
                  <a:srgbClr val="000000"/>
                </a:solidFill>
                <a:latin typeface="DejaVu Sans Mono" pitchFamily="49" charset="0"/>
              </a:rPr>
              <a:t>Screen 3 Right!</a:t>
            </a:r>
          </a:p>
        </p:txBody>
      </p:sp>
      <p:pic>
        <p:nvPicPr>
          <p:cNvPr id="19459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6242335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363" y="6068797"/>
            <a:ext cx="538560" cy="72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43C6780-2D24-4468-9C60-5773480DFD11}" type="slidenum">
              <a:rPr lang="en-US" smtClean="0"/>
              <a:pPr>
                <a:buFont typeface="Times New Roman" pitchFamily="18" charset="0"/>
                <a:buNone/>
              </a:pPr>
              <a:t>134</a:t>
            </a:fld>
            <a:endParaRPr lang="en-US" smtClean="0"/>
          </a:p>
        </p:txBody>
      </p:sp>
      <p:pic>
        <p:nvPicPr>
          <p:cNvPr id="9" name="Grafik 8" descr="Screenshot-sc3.png"/>
          <p:cNvPicPr>
            <a:picLocks noChangeAspect="1"/>
          </p:cNvPicPr>
          <p:nvPr/>
        </p:nvPicPr>
        <p:blipFill>
          <a:blip r:embed="rId5" cstate="print"/>
          <a:srcRect l="49803"/>
          <a:stretch>
            <a:fillRect/>
          </a:stretch>
        </p:blipFill>
        <p:spPr>
          <a:xfrm>
            <a:off x="130410" y="685377"/>
            <a:ext cx="8752544" cy="5449458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60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416321" y="32133"/>
            <a:ext cx="4376160" cy="587582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3300" b="1" dirty="0">
                <a:solidFill>
                  <a:srgbClr val="000000"/>
                </a:solidFill>
                <a:latin typeface="DejaVu Sans Mono" pitchFamily="49" charset="0"/>
              </a:rPr>
              <a:t>Screen 4 Right!</a:t>
            </a:r>
          </a:p>
        </p:txBody>
      </p:sp>
      <p:pic>
        <p:nvPicPr>
          <p:cNvPr id="19459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6248253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278" y="6126403"/>
            <a:ext cx="538560" cy="72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43C6780-2D24-4468-9C60-5773480DFD11}" type="slidenum">
              <a:rPr lang="en-US" smtClean="0"/>
              <a:pPr>
                <a:buFont typeface="Times New Roman" pitchFamily="18" charset="0"/>
                <a:buNone/>
              </a:pPr>
              <a:t>135</a:t>
            </a:fld>
            <a:endParaRPr lang="en-US" smtClean="0"/>
          </a:p>
        </p:txBody>
      </p:sp>
      <p:pic>
        <p:nvPicPr>
          <p:cNvPr id="10" name="Grafik 9" descr="Screenshot-sc4.png"/>
          <p:cNvPicPr>
            <a:picLocks noChangeAspect="1"/>
          </p:cNvPicPr>
          <p:nvPr/>
        </p:nvPicPr>
        <p:blipFill>
          <a:blip r:embed="rId5" cstate="print"/>
          <a:srcRect l="51575"/>
          <a:stretch>
            <a:fillRect/>
          </a:stretch>
        </p:blipFill>
        <p:spPr>
          <a:xfrm>
            <a:off x="397868" y="780696"/>
            <a:ext cx="8354452" cy="5391926"/>
          </a:xfrm>
          <a:prstGeom prst="rect">
            <a:avLst/>
          </a:prstGeom>
        </p:spPr>
      </p:pic>
      <p:pic>
        <p:nvPicPr>
          <p:cNvPr id="9" name="Grafik 8" descr="Screenshot-PM.png"/>
          <p:cNvPicPr>
            <a:picLocks noChangeAspect="1"/>
          </p:cNvPicPr>
          <p:nvPr/>
        </p:nvPicPr>
        <p:blipFill>
          <a:blip r:embed="rId6" cstate="print"/>
          <a:srcRect l="50787" r="16929" b="44094"/>
          <a:stretch>
            <a:fillRect/>
          </a:stretch>
        </p:blipFill>
        <p:spPr>
          <a:xfrm>
            <a:off x="391679" y="750701"/>
            <a:ext cx="5431574" cy="2939596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65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global_mon_desk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93" y="544377"/>
            <a:ext cx="8782906" cy="5491038"/>
          </a:xfrm>
          <a:prstGeom prst="rect">
            <a:avLst/>
          </a:prstGeom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416321" y="32133"/>
            <a:ext cx="4376160" cy="587582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3300" b="1" dirty="0">
                <a:solidFill>
                  <a:srgbClr val="000000"/>
                </a:solidFill>
                <a:latin typeface="DejaVu Sans Mono" pitchFamily="49" charset="0"/>
              </a:rPr>
              <a:t>Screen 5 Right!</a:t>
            </a:r>
          </a:p>
        </p:txBody>
      </p:sp>
      <p:pic>
        <p:nvPicPr>
          <p:cNvPr id="19459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6302821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logo_AMS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840" y="6129284"/>
            <a:ext cx="538560" cy="72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43C6780-2D24-4468-9C60-5773480DFD11}" type="slidenum">
              <a:rPr lang="en-US" smtClean="0"/>
              <a:pPr>
                <a:buFont typeface="Times New Roman" pitchFamily="18" charset="0"/>
                <a:buNone/>
              </a:pPr>
              <a:t>136</a:t>
            </a:fld>
            <a:endParaRPr lang="en-US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21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6234434"/>
            <a:ext cx="1598400" cy="43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728" y="5972308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B0C8C6F-5052-4648-B51B-1CC065CC7B45}" type="slidenum">
              <a:rPr lang="en-US" smtClean="0"/>
              <a:pPr>
                <a:buFont typeface="Times New Roman" pitchFamily="18" charset="0"/>
                <a:buNone/>
              </a:pPr>
              <a:t>137</a:t>
            </a:fld>
            <a:endParaRPr lang="en-US" smtClean="0"/>
          </a:p>
        </p:txBody>
      </p:sp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1045441" y="1142041"/>
            <a:ext cx="7446240" cy="337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500" b="1" u="sng" dirty="0">
                <a:solidFill>
                  <a:schemeClr val="accent2"/>
                </a:solidFill>
              </a:rPr>
              <a:t>TRD Monitoring:</a:t>
            </a:r>
            <a:endParaRPr lang="en-US" sz="18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1800" dirty="0"/>
              <a:t> TRD Status Monitor (</a:t>
            </a:r>
            <a:r>
              <a:rPr lang="en-US" sz="1800" dirty="0">
                <a:ln>
                  <a:solidFill>
                    <a:schemeClr val="accent2"/>
                  </a:solidFill>
                </a:ln>
                <a:hlinkClick r:id="rId5" action="ppaction://hlinksldjump"/>
              </a:rPr>
              <a:t>TRD-S</a:t>
            </a:r>
            <a:r>
              <a:rPr lang="en-US" sz="1800" dirty="0"/>
              <a:t>)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800" dirty="0" err="1"/>
              <a:t>Pedes_Canvas</a:t>
            </a:r>
            <a:endParaRPr lang="en-US" sz="1800" dirty="0"/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800" dirty="0" err="1"/>
              <a:t>UDR_HK_Canvas</a:t>
            </a:r>
            <a:endParaRPr lang="en-US" sz="1800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1800" dirty="0"/>
              <a:t> </a:t>
            </a:r>
            <a:r>
              <a:rPr lang="en-US" sz="1800" dirty="0" err="1"/>
              <a:t>Read_block_files</a:t>
            </a:r>
            <a:endParaRPr lang="en-US" sz="1800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1800" dirty="0"/>
              <a:t> TRD Data Monitor (</a:t>
            </a:r>
            <a:r>
              <a:rPr lang="en-US" sz="1800" dirty="0">
                <a:ln>
                  <a:solidFill>
                    <a:schemeClr val="accent2"/>
                  </a:solidFill>
                </a:ln>
                <a:hlinkClick r:id="rId6" action="ppaction://hlinksldjump"/>
              </a:rPr>
              <a:t>TRD-M</a:t>
            </a:r>
            <a:r>
              <a:rPr lang="en-US" sz="1800" dirty="0"/>
              <a:t>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1800" dirty="0"/>
              <a:t> TRD-DTS Monitor (</a:t>
            </a:r>
            <a:r>
              <a:rPr lang="en-US" sz="1800" dirty="0">
                <a:ln>
                  <a:solidFill>
                    <a:schemeClr val="accent2"/>
                  </a:solidFill>
                </a:ln>
                <a:hlinkClick r:id="rId7" action="ppaction://hlinksldjump"/>
              </a:rPr>
              <a:t>TRDDTS-M</a:t>
            </a:r>
            <a:r>
              <a:rPr lang="en-US" sz="1800" dirty="0"/>
              <a:t>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1800" dirty="0"/>
              <a:t> </a:t>
            </a:r>
            <a:r>
              <a:rPr lang="en-US" sz="1800" dirty="0" err="1"/>
              <a:t>GainMonitor</a:t>
            </a:r>
            <a:r>
              <a:rPr lang="en-US" sz="1800" dirty="0"/>
              <a:t> (</a:t>
            </a:r>
            <a:r>
              <a:rPr lang="en-US" sz="1800" dirty="0" err="1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hlinkClick r:id="rId8" action="ppaction://hlinksldjump"/>
              </a:rPr>
              <a:t>GainMonitor</a:t>
            </a:r>
            <a:r>
              <a:rPr lang="en-US" sz="1800" dirty="0"/>
              <a:t>)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301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Screenshot-sc1.png"/>
          <p:cNvPicPr>
            <a:picLocks noChangeAspect="1"/>
          </p:cNvPicPr>
          <p:nvPr/>
        </p:nvPicPr>
        <p:blipFill>
          <a:blip r:embed="rId3" cstate="print"/>
          <a:srcRect l="31398" t="3150" r="49606" b="33386"/>
          <a:stretch>
            <a:fillRect/>
          </a:stretch>
        </p:blipFill>
        <p:spPr>
          <a:xfrm>
            <a:off x="3391986" y="1469269"/>
            <a:ext cx="4772476" cy="4983082"/>
          </a:xfrm>
          <a:prstGeom prst="rect">
            <a:avLst/>
          </a:prstGeom>
        </p:spPr>
      </p:pic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3003840" y="162738"/>
            <a:ext cx="3659040" cy="457968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 anchor="ctr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800" b="1">
                <a:solidFill>
                  <a:srgbClr val="000000"/>
                </a:solidFill>
                <a:latin typeface="DejaVu Sans Mono" pitchFamily="49" charset="0"/>
              </a:rPr>
              <a:t>Configuration of TRD-S</a:t>
            </a:r>
          </a:p>
        </p:txBody>
      </p:sp>
      <p:sp>
        <p:nvSpPr>
          <p:cNvPr id="69635" name="Line 13"/>
          <p:cNvSpPr>
            <a:spLocks noChangeShapeType="1"/>
          </p:cNvSpPr>
          <p:nvPr/>
        </p:nvSpPr>
        <p:spPr bwMode="auto">
          <a:xfrm>
            <a:off x="2155253" y="1403944"/>
            <a:ext cx="1241280" cy="1958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pic>
        <p:nvPicPr>
          <p:cNvPr id="69636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041" y="6044788"/>
            <a:ext cx="60048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7" descr="logo_rwth_univer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6368596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Foliennummernplatzhalter 2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930F69EC-0291-440B-9D06-77A5E4A02D5B}" type="slidenum">
              <a:rPr lang="en-US" smtClean="0"/>
              <a:pPr>
                <a:buFont typeface="Times New Roman" pitchFamily="18" charset="0"/>
                <a:buNone/>
              </a:pPr>
              <a:t>138</a:t>
            </a:fld>
            <a:endParaRPr lang="en-US" smtClean="0"/>
          </a:p>
        </p:txBody>
      </p:sp>
      <p:sp>
        <p:nvSpPr>
          <p:cNvPr id="69641" name="Textfeld 26"/>
          <p:cNvSpPr txBox="1">
            <a:spLocks noChangeArrowheads="1"/>
          </p:cNvSpPr>
          <p:nvPr/>
        </p:nvSpPr>
        <p:spPr bwMode="auto">
          <a:xfrm>
            <a:off x="391680" y="1077323"/>
            <a:ext cx="1581359" cy="8531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Set X </a:t>
            </a:r>
            <a:r>
              <a:rPr lang="de-DE" b="1" dirty="0" err="1">
                <a:solidFill>
                  <a:schemeClr val="accent2"/>
                </a:solidFill>
              </a:rPr>
              <a:t>to</a:t>
            </a:r>
            <a:r>
              <a:rPr lang="de-DE" b="1" dirty="0">
                <a:solidFill>
                  <a:schemeClr val="accent2"/>
                </a:solidFill>
              </a:rPr>
              <a:t> 2</a:t>
            </a:r>
          </a:p>
          <a:p>
            <a:r>
              <a:rPr lang="de-DE" sz="1300" dirty="0" err="1">
                <a:solidFill>
                  <a:schemeClr val="accent2"/>
                </a:solidFill>
              </a:rPr>
              <a:t>left-click</a:t>
            </a:r>
            <a:r>
              <a:rPr lang="de-DE" sz="1300" dirty="0">
                <a:solidFill>
                  <a:schemeClr val="accent2"/>
                </a:solidFill>
              </a:rPr>
              <a:t>    ↑ </a:t>
            </a:r>
            <a:r>
              <a:rPr lang="de-DE" sz="1300" dirty="0" err="1">
                <a:solidFill>
                  <a:schemeClr val="accent2"/>
                </a:solidFill>
              </a:rPr>
              <a:t>number</a:t>
            </a:r>
            <a:endParaRPr lang="de-DE" sz="1300" dirty="0">
              <a:solidFill>
                <a:schemeClr val="accent2"/>
              </a:solidFill>
            </a:endParaRPr>
          </a:p>
          <a:p>
            <a:r>
              <a:rPr lang="de-DE" sz="1300" dirty="0" err="1">
                <a:solidFill>
                  <a:schemeClr val="accent2"/>
                </a:solidFill>
              </a:rPr>
              <a:t>right-click</a:t>
            </a:r>
            <a:r>
              <a:rPr lang="de-DE" sz="1300" dirty="0">
                <a:solidFill>
                  <a:schemeClr val="accent2"/>
                </a:solidFill>
              </a:rPr>
              <a:t>  ↓ </a:t>
            </a:r>
            <a:r>
              <a:rPr lang="de-DE" sz="1300" dirty="0" err="1">
                <a:solidFill>
                  <a:schemeClr val="accent2"/>
                </a:solidFill>
              </a:rPr>
              <a:t>number</a:t>
            </a:r>
            <a:endParaRPr lang="de-DE" sz="1300" dirty="0">
              <a:solidFill>
                <a:schemeClr val="accent2"/>
              </a:solidFill>
            </a:endParaRPr>
          </a:p>
        </p:txBody>
      </p:sp>
      <p:sp>
        <p:nvSpPr>
          <p:cNvPr id="69642" name="Textfeld 27"/>
          <p:cNvSpPr txBox="1">
            <a:spLocks noChangeArrowheads="1"/>
          </p:cNvSpPr>
          <p:nvPr/>
        </p:nvSpPr>
        <p:spPr bwMode="auto">
          <a:xfrm>
            <a:off x="131041" y="2122783"/>
            <a:ext cx="3876859" cy="156108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Set Directory </a:t>
            </a:r>
            <a:r>
              <a:rPr lang="de-DE" b="1" dirty="0" err="1">
                <a:solidFill>
                  <a:schemeClr val="accent2"/>
                </a:solidFill>
              </a:rPr>
              <a:t>to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</a:p>
          <a:p>
            <a:r>
              <a:rPr lang="de-DE" b="1" dirty="0" smtClean="0">
                <a:solidFill>
                  <a:schemeClr val="accent2"/>
                </a:solidFill>
              </a:rPr>
              <a:t>Data/BLOCKS/SCIBPB/RT</a:t>
            </a:r>
            <a:endParaRPr lang="de-DE" b="1" dirty="0">
              <a:solidFill>
                <a:schemeClr val="accent2"/>
              </a:solidFill>
            </a:endParaRPr>
          </a:p>
          <a:p>
            <a:r>
              <a:rPr lang="de-DE" dirty="0" err="1" smtClean="0">
                <a:solidFill>
                  <a:schemeClr val="accent2"/>
                </a:solidFill>
              </a:rPr>
              <a:t>and</a:t>
            </a:r>
            <a:endParaRPr lang="de-DE" dirty="0" smtClean="0">
              <a:solidFill>
                <a:schemeClr val="accent2"/>
              </a:solidFill>
            </a:endParaRPr>
          </a:p>
          <a:p>
            <a:r>
              <a:rPr lang="de-DE" b="1" dirty="0" smtClean="0">
                <a:solidFill>
                  <a:schemeClr val="accent2"/>
                </a:solidFill>
              </a:rPr>
              <a:t>Data/BLOCKS/HKLR/CDP</a:t>
            </a:r>
            <a:endParaRPr lang="de-DE" b="1" dirty="0">
              <a:solidFill>
                <a:schemeClr val="accent2"/>
              </a:solidFill>
            </a:endParaRPr>
          </a:p>
        </p:txBody>
      </p:sp>
      <p:sp>
        <p:nvSpPr>
          <p:cNvPr id="69643" name="Line 13"/>
          <p:cNvSpPr>
            <a:spLocks noChangeShapeType="1"/>
          </p:cNvSpPr>
          <p:nvPr/>
        </p:nvSpPr>
        <p:spPr bwMode="auto">
          <a:xfrm flipV="1">
            <a:off x="2481840" y="2057188"/>
            <a:ext cx="849127" cy="32662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69644" name="Textfeld 29"/>
          <p:cNvSpPr txBox="1">
            <a:spLocks noChangeArrowheads="1"/>
          </p:cNvSpPr>
          <p:nvPr/>
        </p:nvSpPr>
        <p:spPr bwMode="auto">
          <a:xfrm>
            <a:off x="3984480" y="750319"/>
            <a:ext cx="1697760" cy="119175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Find Last File</a:t>
            </a:r>
          </a:p>
          <a:p>
            <a:r>
              <a:rPr lang="de-DE" b="1">
                <a:solidFill>
                  <a:schemeClr val="accent2"/>
                </a:solidFill>
              </a:rPr>
              <a:t>(left click)</a:t>
            </a:r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5029920" y="1208288"/>
            <a:ext cx="129937" cy="5876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69646" name="Line 13"/>
          <p:cNvSpPr>
            <a:spLocks noChangeShapeType="1"/>
          </p:cNvSpPr>
          <p:nvPr/>
        </p:nvSpPr>
        <p:spPr bwMode="auto">
          <a:xfrm flipH="1">
            <a:off x="6204937" y="1207972"/>
            <a:ext cx="131063" cy="5879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69647" name="Textfeld 32"/>
          <p:cNvSpPr txBox="1">
            <a:spLocks noChangeArrowheads="1"/>
          </p:cNvSpPr>
          <p:nvPr/>
        </p:nvSpPr>
        <p:spPr bwMode="auto">
          <a:xfrm>
            <a:off x="7315200" y="816566"/>
            <a:ext cx="2434156" cy="8224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Read continously</a:t>
            </a:r>
          </a:p>
          <a:p>
            <a:r>
              <a:rPr lang="de-DE" b="1">
                <a:solidFill>
                  <a:schemeClr val="accent2"/>
                </a:solidFill>
              </a:rPr>
              <a:t>(right click)        </a:t>
            </a:r>
          </a:p>
        </p:txBody>
      </p:sp>
      <p:sp>
        <p:nvSpPr>
          <p:cNvPr id="69648" name="Line 13"/>
          <p:cNvSpPr>
            <a:spLocks noChangeShapeType="1"/>
          </p:cNvSpPr>
          <p:nvPr/>
        </p:nvSpPr>
        <p:spPr bwMode="auto">
          <a:xfrm flipH="1">
            <a:off x="7511287" y="1273296"/>
            <a:ext cx="260640" cy="52277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69649" name="Textfeld 34"/>
          <p:cNvSpPr txBox="1">
            <a:spLocks noChangeArrowheads="1"/>
          </p:cNvSpPr>
          <p:nvPr/>
        </p:nvSpPr>
        <p:spPr bwMode="auto">
          <a:xfrm>
            <a:off x="5617440" y="685513"/>
            <a:ext cx="2395749" cy="8224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Load for reading</a:t>
            </a:r>
          </a:p>
          <a:p>
            <a:r>
              <a:rPr lang="de-DE" b="1">
                <a:solidFill>
                  <a:schemeClr val="accent2"/>
                </a:solidFill>
              </a:rPr>
              <a:t>(left click)</a:t>
            </a:r>
          </a:p>
        </p:txBody>
      </p:sp>
      <p:sp>
        <p:nvSpPr>
          <p:cNvPr id="69650" name="Textfeld 35"/>
          <p:cNvSpPr txBox="1">
            <a:spLocks noChangeArrowheads="1"/>
          </p:cNvSpPr>
          <p:nvPr/>
        </p:nvSpPr>
        <p:spPr bwMode="auto">
          <a:xfrm>
            <a:off x="130410" y="3820946"/>
            <a:ext cx="4193484" cy="24844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9452">
              <a:spcBef>
                <a:spcPct val="50000"/>
              </a:spcBef>
            </a:pPr>
            <a:r>
              <a:rPr lang="en-US" b="1" dirty="0" smtClean="0">
                <a:solidFill>
                  <a:srgbClr val="000000"/>
                </a:solidFill>
              </a:rPr>
              <a:t>Check: </a:t>
            </a:r>
          </a:p>
          <a:p>
            <a:pPr defTabSz="829452">
              <a:spcBef>
                <a:spcPct val="50000"/>
              </a:spcBef>
              <a:buFontTx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 Every </a:t>
            </a:r>
            <a:r>
              <a:rPr lang="en-US" b="1" dirty="0">
                <a:solidFill>
                  <a:srgbClr val="000000"/>
                </a:solidFill>
              </a:rPr>
              <a:t>box </a:t>
            </a:r>
            <a:r>
              <a:rPr lang="en-US" b="1" dirty="0" smtClean="0">
                <a:solidFill>
                  <a:srgbClr val="000000"/>
                </a:solidFill>
              </a:rPr>
              <a:t>green</a:t>
            </a:r>
            <a:r>
              <a:rPr lang="en-US" b="1" dirty="0">
                <a:solidFill>
                  <a:srgbClr val="000000"/>
                </a:solidFill>
              </a:rPr>
              <a:t>,</a:t>
            </a:r>
          </a:p>
          <a:p>
            <a:pPr defTabSz="829452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0000"/>
                </a:solidFill>
              </a:rPr>
              <a:t> HV value </a:t>
            </a:r>
            <a:r>
              <a:rPr lang="en-US" b="1" dirty="0" smtClean="0">
                <a:solidFill>
                  <a:srgbClr val="000000"/>
                </a:solidFill>
              </a:rPr>
              <a:t>match </a:t>
            </a:r>
            <a:r>
              <a:rPr lang="en-US" b="1" dirty="0">
                <a:solidFill>
                  <a:srgbClr val="000000"/>
                </a:solidFill>
              </a:rPr>
              <a:t>the settings, </a:t>
            </a:r>
          </a:p>
          <a:p>
            <a:pPr defTabSz="829452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browser </a:t>
            </a:r>
            <a:r>
              <a:rPr lang="en-US" b="1" dirty="0">
                <a:solidFill>
                  <a:srgbClr val="000000"/>
                </a:solidFill>
              </a:rPr>
              <a:t>for </a:t>
            </a:r>
            <a:r>
              <a:rPr lang="en-US" b="1" dirty="0" smtClean="0">
                <a:solidFill>
                  <a:srgbClr val="000000"/>
                </a:solidFill>
              </a:rPr>
              <a:t>warnings/errors </a:t>
            </a:r>
            <a:endParaRPr lang="en-US" b="1" dirty="0">
              <a:solidFill>
                <a:srgbClr val="000000"/>
              </a:solidFill>
            </a:endParaRPr>
          </a:p>
          <a:p>
            <a:pPr defTabSz="829452"/>
            <a:endParaRPr lang="de-DE" b="1" dirty="0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2547158" y="3101860"/>
            <a:ext cx="849127" cy="13723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69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501840" y="32134"/>
            <a:ext cx="2613600" cy="457968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 anchor="ctr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800" b="1">
                <a:solidFill>
                  <a:srgbClr val="000000"/>
                </a:solidFill>
                <a:latin typeface="DejaVu Sans Mono" pitchFamily="49" charset="0"/>
              </a:rPr>
              <a:t>TRD-S</a:t>
            </a:r>
          </a:p>
        </p:txBody>
      </p:sp>
      <p:pic>
        <p:nvPicPr>
          <p:cNvPr id="71683" name="Picture 5" descr="logo_AMS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00" y="6006065"/>
            <a:ext cx="60048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6309320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Foliennummernplatzhalter 2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0FDDC93-CF9E-4DAC-BCCB-93E9BE66FD2C}" type="slidenum">
              <a:rPr lang="en-US" smtClean="0"/>
              <a:pPr>
                <a:buFont typeface="Times New Roman" pitchFamily="18" charset="0"/>
                <a:buNone/>
              </a:pPr>
              <a:t>139</a:t>
            </a:fld>
            <a:endParaRPr lang="en-US" smtClean="0"/>
          </a:p>
        </p:txBody>
      </p:sp>
      <p:sp>
        <p:nvSpPr>
          <p:cNvPr id="71688" name="Text Box 5"/>
          <p:cNvSpPr txBox="1">
            <a:spLocks noChangeArrowheads="1"/>
          </p:cNvSpPr>
          <p:nvPr/>
        </p:nvSpPr>
        <p:spPr bwMode="auto">
          <a:xfrm>
            <a:off x="391680" y="1208288"/>
            <a:ext cx="806074" cy="63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JMDC</a:t>
            </a:r>
          </a:p>
          <a:p>
            <a:r>
              <a:rPr lang="en-US" sz="1800" dirty="0" err="1">
                <a:latin typeface="Arial" pitchFamily="34" charset="0"/>
                <a:cs typeface="Arial" pitchFamily="34" charset="0"/>
              </a:rPr>
              <a:t>QList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689" name="Line 4"/>
          <p:cNvSpPr>
            <a:spLocks noChangeShapeType="1"/>
          </p:cNvSpPr>
          <p:nvPr/>
        </p:nvSpPr>
        <p:spPr bwMode="auto">
          <a:xfrm>
            <a:off x="718560" y="1795869"/>
            <a:ext cx="0" cy="587582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1639" tIns="42452" rIns="81639" bIns="42452">
            <a:spAutoFit/>
          </a:bodyPr>
          <a:lstStyle/>
          <a:p>
            <a:endParaRPr lang="de-DE"/>
          </a:p>
        </p:txBody>
      </p:sp>
      <p:sp>
        <p:nvSpPr>
          <p:cNvPr id="71690" name="Text Box 6"/>
          <p:cNvSpPr txBox="1">
            <a:spLocks noChangeArrowheads="1"/>
          </p:cNvSpPr>
          <p:nvPr/>
        </p:nvSpPr>
        <p:spPr bwMode="auto">
          <a:xfrm>
            <a:off x="260641" y="2449698"/>
            <a:ext cx="1101600" cy="63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BLOCK</a:t>
            </a:r>
          </a:p>
          <a:p>
            <a:r>
              <a:rPr lang="en-US" sz="1800" dirty="0">
                <a:latin typeface="Arial" pitchFamily="34" charset="0"/>
                <a:cs typeface="Arial" pitchFamily="34" charset="0"/>
              </a:rPr>
              <a:t>Files</a:t>
            </a:r>
          </a:p>
        </p:txBody>
      </p:sp>
      <p:sp>
        <p:nvSpPr>
          <p:cNvPr id="71691" name="Text Box 9"/>
          <p:cNvSpPr txBox="1">
            <a:spLocks noChangeArrowheads="1"/>
          </p:cNvSpPr>
          <p:nvPr/>
        </p:nvSpPr>
        <p:spPr bwMode="auto">
          <a:xfrm>
            <a:off x="131041" y="3820722"/>
            <a:ext cx="1748160" cy="63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Commands</a:t>
            </a:r>
          </a:p>
          <a:p>
            <a:r>
              <a:rPr lang="en-US" sz="1800" dirty="0">
                <a:latin typeface="Arial" pitchFamily="34" charset="0"/>
                <a:cs typeface="Arial" pitchFamily="34" charset="0"/>
              </a:rPr>
              <a:t>from ground</a:t>
            </a:r>
          </a:p>
        </p:txBody>
      </p:sp>
      <p:sp>
        <p:nvSpPr>
          <p:cNvPr id="71692" name="Line 8"/>
          <p:cNvSpPr>
            <a:spLocks noChangeShapeType="1"/>
          </p:cNvSpPr>
          <p:nvPr/>
        </p:nvSpPr>
        <p:spPr bwMode="auto">
          <a:xfrm flipV="1">
            <a:off x="718560" y="3102086"/>
            <a:ext cx="0" cy="589022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1639" tIns="42452" rIns="81639" bIns="42452">
            <a:spAutoFit/>
          </a:bodyPr>
          <a:lstStyle/>
          <a:p>
            <a:endParaRPr lang="de-DE"/>
          </a:p>
        </p:txBody>
      </p:sp>
      <p:sp>
        <p:nvSpPr>
          <p:cNvPr id="71693" name="Line 7"/>
          <p:cNvSpPr>
            <a:spLocks noChangeShapeType="1"/>
          </p:cNvSpPr>
          <p:nvPr/>
        </p:nvSpPr>
        <p:spPr bwMode="auto">
          <a:xfrm>
            <a:off x="1306080" y="2775172"/>
            <a:ext cx="1175040" cy="0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1639" tIns="42452" rIns="81639" bIns="42452">
            <a:spAutoFit/>
          </a:bodyPr>
          <a:lstStyle/>
          <a:p>
            <a:endParaRPr lang="de-DE"/>
          </a:p>
        </p:txBody>
      </p:sp>
      <p:sp>
        <p:nvSpPr>
          <p:cNvPr id="71694" name="Text Box 11"/>
          <p:cNvSpPr txBox="1">
            <a:spLocks noChangeArrowheads="1"/>
          </p:cNvSpPr>
          <p:nvPr/>
        </p:nvSpPr>
        <p:spPr bwMode="auto">
          <a:xfrm>
            <a:off x="1370881" y="2056536"/>
            <a:ext cx="1240694" cy="6397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81639" tIns="42452" rIns="81639" bIns="42452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DAQ and</a:t>
            </a:r>
          </a:p>
          <a:p>
            <a:r>
              <a:rPr lang="en-US" sz="1800" dirty="0">
                <a:latin typeface="Arial" pitchFamily="34" charset="0"/>
                <a:cs typeface="Arial" pitchFamily="34" charset="0"/>
              </a:rPr>
              <a:t>SC Status</a:t>
            </a:r>
          </a:p>
        </p:txBody>
      </p:sp>
      <p:sp>
        <p:nvSpPr>
          <p:cNvPr id="71695" name="Text Box 10"/>
          <p:cNvSpPr txBox="1">
            <a:spLocks noChangeArrowheads="1"/>
          </p:cNvSpPr>
          <p:nvPr/>
        </p:nvSpPr>
        <p:spPr bwMode="auto">
          <a:xfrm>
            <a:off x="1306080" y="5589240"/>
            <a:ext cx="6858381" cy="6397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81639" tIns="42452" rIns="81639" bIns="42452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All information from TRD Readout is analyzed and summarized </a:t>
            </a:r>
          </a:p>
          <a:p>
            <a:r>
              <a:rPr lang="en-US" sz="1800" dirty="0">
                <a:latin typeface="Arial" pitchFamily="34" charset="0"/>
                <a:cs typeface="Arial" pitchFamily="34" charset="0"/>
              </a:rPr>
              <a:t>in overall status for shift taker</a:t>
            </a:r>
          </a:p>
        </p:txBody>
      </p:sp>
      <p:pic>
        <p:nvPicPr>
          <p:cNvPr id="17" name="Grafik 16" descr="Screenshot-sc1.png"/>
          <p:cNvPicPr>
            <a:picLocks noChangeAspect="1"/>
          </p:cNvPicPr>
          <p:nvPr/>
        </p:nvPicPr>
        <p:blipFill>
          <a:blip r:embed="rId5" cstate="print"/>
          <a:srcRect l="31398" t="3150" r="49606" b="33386"/>
          <a:stretch>
            <a:fillRect/>
          </a:stretch>
        </p:blipFill>
        <p:spPr>
          <a:xfrm>
            <a:off x="3130716" y="260648"/>
            <a:ext cx="5033746" cy="525588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95040" y="6231534"/>
            <a:ext cx="2128320" cy="470930"/>
          </a:xfrm>
        </p:spPr>
        <p:txBody>
          <a:bodyPr/>
          <a:lstStyle/>
          <a:p>
            <a:pPr algn="ctr"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73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Grafik 7" descr="passive_manifold-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89476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Grafik 26" descr="100_35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t="18646" r="23080" b="62708"/>
          <a:stretch>
            <a:fillRect/>
          </a:stretch>
        </p:blipFill>
        <p:spPr bwMode="auto">
          <a:xfrm>
            <a:off x="-36513" y="419100"/>
            <a:ext cx="9093201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30725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3072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B534B4D-5877-4C8C-A314-7AFE18783943}" type="slidenum">
              <a:rPr lang="en-US" sz="1400" smtClean="0"/>
              <a:pPr eaLnBrk="1" hangingPunct="1"/>
              <a:t>14</a:t>
            </a:fld>
            <a:endParaRPr lang="en-US" sz="1400" smtClean="0"/>
          </a:p>
        </p:txBody>
      </p:sp>
      <p:pic>
        <p:nvPicPr>
          <p:cNvPr id="30727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30729" name="Text Box 16"/>
          <p:cNvSpPr txBox="1">
            <a:spLocks noChangeArrowheads="1"/>
          </p:cNvSpPr>
          <p:nvPr/>
        </p:nvSpPr>
        <p:spPr bwMode="auto">
          <a:xfrm>
            <a:off x="3348038" y="19050"/>
            <a:ext cx="2592387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4925" y="2636838"/>
            <a:ext cx="3421063" cy="338137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chemeClr val="accent2"/>
                </a:solidFill>
              </a:rPr>
              <a:t>41 Gas Towers → 10 Gas Circuits </a:t>
            </a:r>
            <a:endParaRPr lang="en-US" sz="1600" kern="0" dirty="0">
              <a:solidFill>
                <a:schemeClr val="accent2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486525" y="3357563"/>
            <a:ext cx="881063" cy="4603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accent6"/>
                </a:solidFill>
              </a:rPr>
              <a:t>MF 3</a:t>
            </a:r>
          </a:p>
        </p:txBody>
      </p:sp>
      <p:sp>
        <p:nvSpPr>
          <p:cNvPr id="15" name="Rechteck 14"/>
          <p:cNvSpPr/>
          <p:nvPr/>
        </p:nvSpPr>
        <p:spPr>
          <a:xfrm>
            <a:off x="1744663" y="3357563"/>
            <a:ext cx="882650" cy="4603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accent6"/>
                </a:solidFill>
              </a:rPr>
              <a:t>MF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56481" y="620053"/>
            <a:ext cx="7380000" cy="56182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5602" rIns="0" bIns="0"/>
          <a:lstStyle/>
          <a:p>
            <a:pPr marL="311045" indent="-311045" eaLnBrk="0">
              <a:lnSpc>
                <a:spcPct val="90000"/>
              </a:lnSpc>
              <a:spcAft>
                <a:spcPts val="1293"/>
              </a:spcAft>
              <a:defRPr/>
            </a:pPr>
            <a:r>
              <a:rPr lang="en-US" sz="2200" b="1" u="sng" kern="0" dirty="0">
                <a:solidFill>
                  <a:schemeClr val="accent2"/>
                </a:solidFill>
                <a:latin typeface="+mn-lt"/>
              </a:rPr>
              <a:t>UHV Status Monitor:</a:t>
            </a:r>
          </a:p>
          <a:p>
            <a:pPr marL="311045" indent="-311045" eaLnBrk="0">
              <a:lnSpc>
                <a:spcPct val="90000"/>
              </a:lnSpc>
              <a:spcAft>
                <a:spcPts val="1293"/>
              </a:spcAft>
              <a:defRPr/>
            </a:pPr>
            <a:r>
              <a:rPr lang="en-US" sz="22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Go to RUN directory and open </a:t>
            </a:r>
            <a:r>
              <a:rPr lang="en-US" sz="2200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programm</a:t>
            </a:r>
            <a:r>
              <a:rPr lang="en-US" sz="22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1" eaLnBrk="0">
              <a:lnSpc>
                <a:spcPct val="90000"/>
              </a:lnSpc>
              <a:spcAft>
                <a:spcPts val="1032"/>
              </a:spcAft>
              <a:defRPr/>
            </a:pPr>
            <a:r>
              <a:rPr lang="en-US" sz="1800" kern="0" dirty="0" err="1">
                <a:solidFill>
                  <a:srgbClr val="000000"/>
                </a:solidFill>
                <a:latin typeface="Courier New" pitchFamily="49" charset="0"/>
              </a:rPr>
              <a:t>cd</a:t>
            </a:r>
            <a:r>
              <a:rPr lang="en-US" sz="1800" kern="0" dirty="0">
                <a:solidFill>
                  <a:srgbClr val="000000"/>
                </a:solidFill>
                <a:latin typeface="Courier New" pitchFamily="49" charset="0"/>
              </a:rPr>
              <a:t> ~/RUN</a:t>
            </a:r>
          </a:p>
          <a:p>
            <a:pPr lvl="1" eaLnBrk="0">
              <a:lnSpc>
                <a:spcPct val="90000"/>
              </a:lnSpc>
              <a:spcAft>
                <a:spcPts val="1032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Courier New" pitchFamily="49" charset="0"/>
              </a:rPr>
              <a:t>UHV-S &amp;</a:t>
            </a:r>
          </a:p>
          <a:p>
            <a:pPr lvl="1" eaLnBrk="0">
              <a:lnSpc>
                <a:spcPct val="90000"/>
              </a:lnSpc>
              <a:spcAft>
                <a:spcPts val="1032"/>
              </a:spcAft>
              <a:defRPr/>
            </a:pPr>
            <a:endParaRPr lang="en-US" sz="1800" kern="0" dirty="0">
              <a:solidFill>
                <a:srgbClr val="000000"/>
              </a:solidFill>
              <a:latin typeface="Courier New" pitchFamily="49" charset="0"/>
            </a:endParaRPr>
          </a:p>
          <a:p>
            <a:pPr lvl="1" eaLnBrk="0">
              <a:lnSpc>
                <a:spcPct val="90000"/>
              </a:lnSpc>
              <a:spcAft>
                <a:spcPts val="1032"/>
              </a:spcAft>
              <a:defRPr/>
            </a:pPr>
            <a:endParaRPr lang="en-US" sz="1800" kern="0" dirty="0">
              <a:solidFill>
                <a:srgbClr val="000000"/>
              </a:solidFill>
              <a:latin typeface="Courier New" pitchFamily="49" charset="0"/>
            </a:endParaRPr>
          </a:p>
          <a:p>
            <a:pPr lvl="1" eaLnBrk="0">
              <a:lnSpc>
                <a:spcPct val="90000"/>
              </a:lnSpc>
              <a:spcAft>
                <a:spcPts val="1032"/>
              </a:spcAft>
              <a:defRPr/>
            </a:pPr>
            <a:endParaRPr lang="en-US" sz="1800" kern="0" dirty="0">
              <a:solidFill>
                <a:srgbClr val="000000"/>
              </a:solidFill>
              <a:latin typeface="Courier New" pitchFamily="49" charset="0"/>
            </a:endParaRPr>
          </a:p>
          <a:p>
            <a:pPr lvl="1" eaLnBrk="0">
              <a:lnSpc>
                <a:spcPct val="90000"/>
              </a:lnSpc>
              <a:spcAft>
                <a:spcPts val="1032"/>
              </a:spcAft>
              <a:defRPr/>
            </a:pPr>
            <a:endParaRPr lang="en-US" sz="1800" kern="0" dirty="0">
              <a:solidFill>
                <a:srgbClr val="000000"/>
              </a:solidFill>
              <a:latin typeface="Courier New" pitchFamily="49" charset="0"/>
            </a:endParaRPr>
          </a:p>
          <a:p>
            <a:pPr lvl="1" eaLnBrk="0">
              <a:lnSpc>
                <a:spcPct val="90000"/>
              </a:lnSpc>
              <a:spcAft>
                <a:spcPts val="1032"/>
              </a:spcAft>
              <a:defRPr/>
            </a:pPr>
            <a:endParaRPr lang="en-US" sz="1800" kern="0" dirty="0">
              <a:solidFill>
                <a:srgbClr val="000000"/>
              </a:solidFill>
              <a:latin typeface="Courier New" pitchFamily="49" charset="0"/>
            </a:endParaRPr>
          </a:p>
          <a:p>
            <a:pPr lvl="1" eaLnBrk="0">
              <a:lnSpc>
                <a:spcPct val="90000"/>
              </a:lnSpc>
              <a:spcAft>
                <a:spcPts val="1032"/>
              </a:spcAft>
              <a:defRPr/>
            </a:pPr>
            <a:endParaRPr lang="en-US" sz="1800" kern="0" dirty="0">
              <a:solidFill>
                <a:srgbClr val="000000"/>
              </a:solidFill>
              <a:latin typeface="Courier New" pitchFamily="49" charset="0"/>
            </a:endParaRPr>
          </a:p>
          <a:p>
            <a:pPr marL="311045" indent="-311045" eaLnBrk="0">
              <a:lnSpc>
                <a:spcPct val="90000"/>
              </a:lnSpc>
              <a:spcAft>
                <a:spcPts val="1293"/>
              </a:spcAft>
              <a:defRPr/>
            </a:pPr>
            <a:endParaRPr lang="en-US" sz="2200" kern="0" dirty="0">
              <a:solidFill>
                <a:srgbClr val="000000"/>
              </a:solidFill>
              <a:latin typeface="+mn-lt"/>
            </a:endParaRPr>
          </a:p>
          <a:p>
            <a:pPr marL="311045" indent="-311045" eaLnBrk="0">
              <a:lnSpc>
                <a:spcPct val="90000"/>
              </a:lnSpc>
              <a:spcAft>
                <a:spcPts val="1293"/>
              </a:spcAft>
              <a:defRPr/>
            </a:pPr>
            <a:r>
              <a:rPr lang="en-US" sz="22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Set to current directory and file</a:t>
            </a:r>
          </a:p>
          <a:p>
            <a:pPr marL="311045" indent="-311045" eaLnBrk="0">
              <a:lnSpc>
                <a:spcPct val="90000"/>
              </a:lnSpc>
              <a:spcAft>
                <a:spcPts val="1293"/>
              </a:spcAft>
              <a:defRPr/>
            </a:pPr>
            <a:r>
              <a:rPr lang="en-US" sz="22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Use to check single channel HV values for A/B-Side</a:t>
            </a:r>
          </a:p>
        </p:txBody>
      </p:sp>
      <p:pic>
        <p:nvPicPr>
          <p:cNvPr id="114691" name="Picture 5" descr="logo_AMS-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20" y="6061596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6251716"/>
            <a:ext cx="1274400" cy="34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5" name="Text Box 1"/>
          <p:cNvSpPr txBox="1">
            <a:spLocks noChangeArrowheads="1"/>
          </p:cNvSpPr>
          <p:nvPr/>
        </p:nvSpPr>
        <p:spPr bwMode="auto">
          <a:xfrm>
            <a:off x="1370880" y="31683"/>
            <a:ext cx="6206400" cy="391721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1800" b="1">
                <a:solidFill>
                  <a:srgbClr val="000000"/>
                </a:solidFill>
                <a:latin typeface="DejaVu Sans Mono" pitchFamily="49" charset="0"/>
              </a:rPr>
              <a:t>Screen-3:  Additional Tools for TRD Experts</a:t>
            </a:r>
          </a:p>
        </p:txBody>
      </p:sp>
      <p:pic>
        <p:nvPicPr>
          <p:cNvPr id="9" name="Grafik 8" descr="Screenshot-sc1.png"/>
          <p:cNvPicPr>
            <a:picLocks noChangeAspect="1"/>
          </p:cNvPicPr>
          <p:nvPr/>
        </p:nvPicPr>
        <p:blipFill>
          <a:blip r:embed="rId4" cstate="print"/>
          <a:srcRect l="31348" t="65197" r="49951" b="1890"/>
          <a:stretch>
            <a:fillRect/>
          </a:stretch>
        </p:blipFill>
        <p:spPr>
          <a:xfrm>
            <a:off x="2646015" y="1523852"/>
            <a:ext cx="6432892" cy="3538257"/>
          </a:xfrm>
          <a:prstGeom prst="rect">
            <a:avLst/>
          </a:prstGeom>
        </p:spPr>
      </p:pic>
      <p:sp>
        <p:nvSpPr>
          <p:cNvPr id="11" name="Textfeld 27"/>
          <p:cNvSpPr txBox="1">
            <a:spLocks noChangeArrowheads="1"/>
          </p:cNvSpPr>
          <p:nvPr/>
        </p:nvSpPr>
        <p:spPr bwMode="auto">
          <a:xfrm>
            <a:off x="-34507" y="2579783"/>
            <a:ext cx="2950323" cy="6377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Set Directory </a:t>
            </a:r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180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Data/BLOCKS/HKLR/CDP</a:t>
            </a:r>
            <a:endParaRPr lang="de-DE" sz="1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flipV="1">
            <a:off x="1893982" y="2449134"/>
            <a:ext cx="914445" cy="32662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Foliennummernplatzhalter 1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4E43EADE-A60F-432A-AAB6-C759D8E6E330}" type="slidenum">
              <a:rPr lang="en-US" smtClean="0"/>
              <a:pPr>
                <a:defRPr/>
              </a:pPr>
              <a:t>140</a:t>
            </a:fld>
            <a:endParaRPr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71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280" y="404664"/>
            <a:ext cx="6550560" cy="4543677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</p:pic>
      <p:pic>
        <p:nvPicPr>
          <p:cNvPr id="73731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7" y="6242335"/>
            <a:ext cx="1261153" cy="34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logo_AMS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8" y="6042875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Text Box 3"/>
          <p:cNvSpPr txBox="1">
            <a:spLocks noChangeArrowheads="1"/>
          </p:cNvSpPr>
          <p:nvPr/>
        </p:nvSpPr>
        <p:spPr bwMode="auto">
          <a:xfrm>
            <a:off x="1115616" y="5013176"/>
            <a:ext cx="7184160" cy="1764185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  <p:txBody>
          <a:bodyPr wrap="none" lIns="81639" tIns="43563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b="1" dirty="0">
                <a:solidFill>
                  <a:srgbClr val="000000"/>
                </a:solidFill>
                <a:latin typeface="DejaVu Sans Mono" pitchFamily="49" charset="0"/>
              </a:rPr>
              <a:t>Calibration of each of the 5248 Straw-Tubes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b="1" dirty="0">
                <a:solidFill>
                  <a:srgbClr val="000000"/>
                </a:solidFill>
                <a:latin typeface="DejaVu Sans Mono" pitchFamily="49" charset="0"/>
              </a:rPr>
              <a:t>Upper left:  Actual Pedestal values in ADC channels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b="1" dirty="0">
                <a:solidFill>
                  <a:srgbClr val="000000"/>
                </a:solidFill>
                <a:latin typeface="DejaVu Sans Mono" pitchFamily="49" charset="0"/>
              </a:rPr>
              <a:t>Upper Right: Difference between actual and default Pedestal values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b="1" dirty="0">
                <a:solidFill>
                  <a:srgbClr val="000000"/>
                </a:solidFill>
                <a:latin typeface="DejaVu Sans Mono" pitchFamily="49" charset="0"/>
              </a:rPr>
              <a:t>Lower Left:  Actual Noise values in ADC channels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b="1" dirty="0">
                <a:solidFill>
                  <a:srgbClr val="000000"/>
                </a:solidFill>
                <a:latin typeface="DejaVu Sans Mono" pitchFamily="49" charset="0"/>
              </a:rPr>
              <a:t>Lower Right: Difference between actual and last Pedestal values 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sz="1300" b="1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dirty="0"/>
              <a:t>Noise should show usual pattern 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dirty="0"/>
              <a:t>(all but 2 channels green for A-Side Power, 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dirty="0"/>
              <a:t>also slightly higher noises on end/front of segment for B-Side Power)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b="1" dirty="0">
                <a:solidFill>
                  <a:srgbClr val="000000"/>
                </a:solidFill>
                <a:latin typeface="DejaVu Sans Mono" pitchFamily="49" charset="0"/>
              </a:rPr>
              <a:t/>
            </a:r>
            <a:br>
              <a:rPr lang="en-US" sz="1300" b="1" dirty="0">
                <a:solidFill>
                  <a:srgbClr val="000000"/>
                </a:solidFill>
                <a:latin typeface="DejaVu Sans Mono" pitchFamily="49" charset="0"/>
              </a:rPr>
            </a:br>
            <a:endParaRPr lang="en-US" sz="1300" b="1" dirty="0">
              <a:solidFill>
                <a:srgbClr val="000000"/>
              </a:solidFill>
              <a:latin typeface="DejaVu Sans Mono" pitchFamily="49" charset="0"/>
            </a:endParaRPr>
          </a:p>
        </p:txBody>
      </p:sp>
      <p:sp>
        <p:nvSpPr>
          <p:cNvPr id="73734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7020272" y="6237312"/>
            <a:ext cx="1905000" cy="457200"/>
          </a:xfrm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07A94B4-F4A2-4432-B2EE-2C29D053A5FB}" type="slidenum">
              <a:rPr lang="en-US" smtClean="0"/>
              <a:pPr>
                <a:buFont typeface="Times New Roman" pitchFamily="18" charset="0"/>
                <a:buNone/>
              </a:pPr>
              <a:t>141</a:t>
            </a:fld>
            <a:endParaRPr lang="en-US" dirty="0" smtClean="0"/>
          </a:p>
        </p:txBody>
      </p:sp>
      <p:sp>
        <p:nvSpPr>
          <p:cNvPr id="73735" name="Text Box 2"/>
          <p:cNvSpPr txBox="1">
            <a:spLocks noChangeArrowheads="1"/>
          </p:cNvSpPr>
          <p:nvPr/>
        </p:nvSpPr>
        <p:spPr bwMode="auto">
          <a:xfrm>
            <a:off x="2808000" y="44624"/>
            <a:ext cx="3288960" cy="325474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800">
                <a:solidFill>
                  <a:srgbClr val="000000"/>
                </a:solidFill>
              </a:rPr>
              <a:t>Pedes_Canvas.ps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597825" y="6231534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30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560" y="476672"/>
            <a:ext cx="7251840" cy="5029008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</p:pic>
      <p:pic>
        <p:nvPicPr>
          <p:cNvPr id="74755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6210651"/>
            <a:ext cx="1144406" cy="31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5" descr="logo_AMS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" y="6011191"/>
            <a:ext cx="60048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1175040" y="5517231"/>
            <a:ext cx="7706880" cy="1309085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  <p:txBody>
          <a:bodyPr wrap="none" lIns="81639" tIns="43563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b="1" dirty="0">
                <a:solidFill>
                  <a:srgbClr val="000000"/>
                </a:solidFill>
                <a:latin typeface="DejaVu Sans Mono" pitchFamily="49" charset="0"/>
              </a:rPr>
              <a:t>Upper:  Actual Occupancy (number of hits in each of the 5248 straws)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b="1" dirty="0">
                <a:solidFill>
                  <a:srgbClr val="000000"/>
                </a:solidFill>
                <a:latin typeface="DejaVu Sans Mono" pitchFamily="49" charset="0"/>
              </a:rPr>
              <a:t>Lower:  Actual Amplitude (Median, Pedestal corrected) values in ADC channels 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b="1" dirty="0">
                <a:solidFill>
                  <a:srgbClr val="000000"/>
                </a:solidFill>
                <a:latin typeface="DejaVu Sans Mono" pitchFamily="49" charset="0"/>
              </a:rPr>
              <a:t>        for each of the 5248 straws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dirty="0"/>
              <a:t> </a:t>
            </a:r>
            <a:r>
              <a:rPr lang="en-US" sz="1300" b="1" dirty="0"/>
              <a:t>Occupancy plot should not show any unusual high or low channels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300" b="1" dirty="0"/>
              <a:t> Amplitudes should be fairly homogenous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sz="1300" b="1" dirty="0">
              <a:solidFill>
                <a:srgbClr val="000000"/>
              </a:solidFill>
              <a:latin typeface="DejaVu Sans Mono" pitchFamily="49" charset="0"/>
            </a:endParaRPr>
          </a:p>
        </p:txBody>
      </p:sp>
      <p:sp>
        <p:nvSpPr>
          <p:cNvPr id="74758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059488" y="6137780"/>
            <a:ext cx="1905000" cy="457200"/>
          </a:xfrm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F54A18D-3B32-4F41-819A-25D17B0739D3}" type="slidenum">
              <a:rPr lang="en-US" smtClean="0"/>
              <a:pPr>
                <a:buFont typeface="Times New Roman" pitchFamily="18" charset="0"/>
                <a:buNone/>
              </a:pPr>
              <a:t>142</a:t>
            </a:fld>
            <a:endParaRPr lang="en-US" dirty="0" smtClean="0"/>
          </a:p>
        </p:txBody>
      </p:sp>
      <p:sp>
        <p:nvSpPr>
          <p:cNvPr id="74759" name="Text Box 2"/>
          <p:cNvSpPr txBox="1">
            <a:spLocks noChangeArrowheads="1"/>
          </p:cNvSpPr>
          <p:nvPr/>
        </p:nvSpPr>
        <p:spPr bwMode="auto">
          <a:xfrm>
            <a:off x="2808000" y="31683"/>
            <a:ext cx="3288960" cy="391721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800">
                <a:solidFill>
                  <a:srgbClr val="000000"/>
                </a:solidFill>
              </a:rPr>
              <a:t>UDR_HK_Canvas.ps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602842" y="6231534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>
          <a:xfrm>
            <a:off x="4031909" y="6459798"/>
            <a:ext cx="2897280" cy="36651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AMS-02 TRD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81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CD5F915-D793-425B-85F6-72497141BB3B}" type="slidenum">
              <a:rPr lang="en-US" smtClean="0"/>
              <a:pPr>
                <a:buFont typeface="Times New Roman" pitchFamily="18" charset="0"/>
                <a:buNone/>
              </a:pPr>
              <a:t>143</a:t>
            </a:fld>
            <a:endParaRPr lang="en-US" smtClean="0"/>
          </a:p>
        </p:txBody>
      </p:sp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2713" y="2132856"/>
            <a:ext cx="5421600" cy="410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>
          <a:xfrm>
            <a:off x="2939040" y="97930"/>
            <a:ext cx="3657600" cy="587582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1800"/>
              <a:t>TRD-DTS Monitor – TRDDTS-M</a:t>
            </a:r>
            <a:endParaRPr lang="de-DE" sz="1800"/>
          </a:p>
        </p:txBody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1" y="692696"/>
            <a:ext cx="8226720" cy="4916676"/>
          </a:xfrm>
        </p:spPr>
        <p:txBody>
          <a:bodyPr/>
          <a:lstStyle/>
          <a:p>
            <a:pPr>
              <a:lnSpc>
                <a:spcPct val="83000"/>
              </a:lnSpc>
            </a:pPr>
            <a:r>
              <a:rPr lang="de-DE" sz="1600"/>
              <a:t>A total of 404 Dallas Sensors on 40 strips are read out by USCM-UG-A/B (202 sensors – 20 strips – 7 busses respectively)</a:t>
            </a:r>
          </a:p>
          <a:p>
            <a:pPr>
              <a:lnSpc>
                <a:spcPct val="83000"/>
              </a:lnSpc>
            </a:pPr>
            <a:r>
              <a:rPr lang="de-DE" sz="1600"/>
              <a:t>The Label contains Layer-Number L01..L20, Tower-Number T-9..T+9 and position along chamber in decimeters [XY]-10..[XY]+10</a:t>
            </a:r>
          </a:p>
          <a:p>
            <a:pPr>
              <a:lnSpc>
                <a:spcPct val="83000"/>
              </a:lnSpc>
            </a:pPr>
            <a:r>
              <a:rPr lang="de-DE" sz="1600"/>
              <a:t>Some sensors on the strips are located outside of the octagon volume (near the connector patch-panel). For those sensors the naming scheme is as follows: Layer-Number P01..L20, Wall-Number W1..W8 (W1 = +X, W3=+Y, W5=-X, W7=-Y, Wall-Half[+-][XY]</a:t>
            </a:r>
          </a:p>
        </p:txBody>
      </p:sp>
      <p:pic>
        <p:nvPicPr>
          <p:cNvPr id="90118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227934"/>
            <a:ext cx="1188272" cy="32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9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11191"/>
            <a:ext cx="60048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680108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68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Screenshot-sc2.png"/>
          <p:cNvPicPr>
            <a:picLocks noChangeAspect="1"/>
          </p:cNvPicPr>
          <p:nvPr/>
        </p:nvPicPr>
        <p:blipFill>
          <a:blip r:embed="rId3" cstate="print"/>
          <a:srcRect l="49803" r="25000"/>
          <a:stretch>
            <a:fillRect/>
          </a:stretch>
        </p:blipFill>
        <p:spPr>
          <a:xfrm>
            <a:off x="2351205" y="44624"/>
            <a:ext cx="5356035" cy="6643510"/>
          </a:xfrm>
          <a:prstGeom prst="rect">
            <a:avLst/>
          </a:prstGeom>
        </p:spPr>
      </p:pic>
      <p:pic>
        <p:nvPicPr>
          <p:cNvPr id="91139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5" y="6287737"/>
            <a:ext cx="1008112" cy="27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5" descr="logo_AMS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30" y="6009752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2ACC282-230D-4904-B598-0AB74C0FCC37}" type="slidenum">
              <a:rPr lang="en-US" smtClean="0"/>
              <a:pPr>
                <a:buFont typeface="Times New Roman" pitchFamily="18" charset="0"/>
                <a:buNone/>
              </a:pPr>
              <a:t>144</a:t>
            </a:fld>
            <a:endParaRPr lang="en-US" smtClean="0"/>
          </a:p>
        </p:txBody>
      </p:sp>
      <p:sp>
        <p:nvSpPr>
          <p:cNvPr id="91143" name="Textfeld 6"/>
          <p:cNvSpPr txBox="1">
            <a:spLocks noChangeArrowheads="1"/>
          </p:cNvSpPr>
          <p:nvPr/>
        </p:nvSpPr>
        <p:spPr bwMode="auto">
          <a:xfrm>
            <a:off x="195728" y="1077323"/>
            <a:ext cx="1415672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Time </a:t>
            </a:r>
            <a:r>
              <a:rPr lang="de-DE" sz="18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last </a:t>
            </a:r>
          </a:p>
          <a:p>
            <a:r>
              <a:rPr lang="de-DE" sz="18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update</a:t>
            </a:r>
          </a:p>
        </p:txBody>
      </p:sp>
      <p:cxnSp>
        <p:nvCxnSpPr>
          <p:cNvPr id="91144" name="Gerade Verbindung mit Pfeil 8"/>
          <p:cNvCxnSpPr>
            <a:cxnSpLocks noChangeShapeType="1"/>
          </p:cNvCxnSpPr>
          <p:nvPr/>
        </p:nvCxnSpPr>
        <p:spPr bwMode="auto">
          <a:xfrm flipV="1">
            <a:off x="1502078" y="1207973"/>
            <a:ext cx="1044517" cy="6532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0" y="3233140"/>
            <a:ext cx="2466216" cy="156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On any sensor:</a:t>
            </a:r>
          </a:p>
          <a:p>
            <a:r>
              <a:rPr lang="en-US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Left click -&gt; get sensor </a:t>
            </a:r>
          </a:p>
          <a:p>
            <a:r>
              <a:rPr lang="en-US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                   information</a:t>
            </a:r>
          </a:p>
          <a:p>
            <a:r>
              <a:rPr lang="en-US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Right click-&gt; get histogram of </a:t>
            </a:r>
          </a:p>
          <a:p>
            <a:r>
              <a:rPr lang="en-US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                  sensor temperature</a:t>
            </a:r>
          </a:p>
          <a:p>
            <a:r>
              <a:rPr lang="en-US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                  (close histogram </a:t>
            </a:r>
          </a:p>
          <a:p>
            <a:r>
              <a:rPr lang="en-US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                   again using the </a:t>
            </a:r>
          </a:p>
          <a:p>
            <a:r>
              <a:rPr lang="en-US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                  ‘Return’ button!)</a:t>
            </a:r>
          </a:p>
        </p:txBody>
      </p:sp>
      <p:cxnSp>
        <p:nvCxnSpPr>
          <p:cNvPr id="91146" name="Gerade Verbindung mit Pfeil 11"/>
          <p:cNvCxnSpPr>
            <a:cxnSpLocks noChangeShapeType="1"/>
          </p:cNvCxnSpPr>
          <p:nvPr/>
        </p:nvCxnSpPr>
        <p:spPr bwMode="auto">
          <a:xfrm flipV="1">
            <a:off x="1567395" y="2318486"/>
            <a:ext cx="1632960" cy="84968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1147" name="Text Box 12"/>
          <p:cNvSpPr txBox="1">
            <a:spLocks noChangeArrowheads="1"/>
          </p:cNvSpPr>
          <p:nvPr/>
        </p:nvSpPr>
        <p:spPr bwMode="auto">
          <a:xfrm>
            <a:off x="7983360" y="3951594"/>
            <a:ext cx="1160640" cy="48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Change color range</a:t>
            </a:r>
          </a:p>
        </p:txBody>
      </p:sp>
      <p:cxnSp>
        <p:nvCxnSpPr>
          <p:cNvPr id="91148" name="Gerade Verbindung mit Pfeil 14"/>
          <p:cNvCxnSpPr>
            <a:cxnSpLocks noChangeShapeType="1"/>
          </p:cNvCxnSpPr>
          <p:nvPr/>
        </p:nvCxnSpPr>
        <p:spPr bwMode="auto">
          <a:xfrm rot="10800000">
            <a:off x="7380652" y="3494324"/>
            <a:ext cx="587857" cy="45727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1149" name="Gerade Verbindung mit Pfeil 16"/>
          <p:cNvCxnSpPr>
            <a:cxnSpLocks noChangeShapeType="1"/>
          </p:cNvCxnSpPr>
          <p:nvPr/>
        </p:nvCxnSpPr>
        <p:spPr bwMode="auto">
          <a:xfrm rot="10800000" flipV="1">
            <a:off x="7511287" y="4408865"/>
            <a:ext cx="522991" cy="364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745425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20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10" y="685377"/>
            <a:ext cx="5617440" cy="5321358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</p:pic>
      <p:pic>
        <p:nvPicPr>
          <p:cNvPr id="92163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6251716"/>
            <a:ext cx="1058376" cy="28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5" descr="logo_AMS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10" y="6057997"/>
            <a:ext cx="501120" cy="6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9B658DD-0819-40D1-A9D3-AEBC418A2FBD}" type="slidenum">
              <a:rPr lang="en-US" smtClean="0"/>
              <a:pPr>
                <a:buFont typeface="Times New Roman" pitchFamily="18" charset="0"/>
                <a:buNone/>
              </a:pPr>
              <a:t>145</a:t>
            </a:fld>
            <a:endParaRPr lang="en-US" smtClean="0"/>
          </a:p>
        </p:txBody>
      </p:sp>
      <p:sp>
        <p:nvSpPr>
          <p:cNvPr id="9216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678400" y="162738"/>
            <a:ext cx="4245120" cy="522774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1800"/>
              <a:t>Usage: TRD-DTS Monitor– TRDDTS-M</a:t>
            </a:r>
            <a:endParaRPr lang="de-DE" sz="1800"/>
          </a:p>
        </p:txBody>
      </p:sp>
      <p:sp>
        <p:nvSpPr>
          <p:cNvPr id="92167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5813281" y="946180"/>
            <a:ext cx="3330720" cy="5183104"/>
          </a:xfrm>
        </p:spPr>
        <p:txBody>
          <a:bodyPr/>
          <a:lstStyle/>
          <a:p>
            <a:pPr>
              <a:lnSpc>
                <a:spcPct val="83000"/>
              </a:lnSpc>
              <a:buFontTx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Each button represents the approx. location of 1A &amp; 1B sensor</a:t>
            </a:r>
          </a:p>
          <a:p>
            <a:pPr>
              <a:lnSpc>
                <a:spcPct val="83000"/>
              </a:lnSpc>
              <a:buFontTx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A left-/right-click on a button shows detailed information/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Temp.history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of the sensor</a:t>
            </a:r>
          </a:p>
          <a:p>
            <a:pPr>
              <a:lnSpc>
                <a:spcPct val="83000"/>
              </a:lnSpc>
              <a:buFontTx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‘Last update’ supposed to stay green in ‘Read’-mode</a:t>
            </a:r>
          </a:p>
          <a:p>
            <a:pPr>
              <a:lnSpc>
                <a:spcPct val="83000"/>
              </a:lnSpc>
              <a:buFontTx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Color palette adjustable left-/right-click on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maxor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min button increases/decreases respective limit by 1</a:t>
            </a:r>
          </a:p>
          <a:p>
            <a:pPr>
              <a:lnSpc>
                <a:spcPct val="83000"/>
              </a:lnSpc>
              <a:buFontTx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On bottom right the active readout side is shown – in case both readouts are available one can select which one shall be displayed</a:t>
            </a:r>
          </a:p>
          <a:p>
            <a:pPr>
              <a:lnSpc>
                <a:spcPct val="83000"/>
              </a:lnSpc>
              <a:buFontTx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Different views available (click on ‘Name’ button on bottom)</a:t>
            </a:r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68" name="Rectangle 9"/>
          <p:cNvSpPr>
            <a:spLocks noChangeArrowheads="1"/>
          </p:cNvSpPr>
          <p:nvPr/>
        </p:nvSpPr>
        <p:spPr bwMode="auto">
          <a:xfrm>
            <a:off x="4114081" y="2318644"/>
            <a:ext cx="64800" cy="64807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745425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84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9FB4A4B-9203-40DC-9C99-E8C680BA62A5}" type="slidenum">
              <a:rPr lang="en-US" smtClean="0"/>
              <a:pPr>
                <a:buFont typeface="Times New Roman" pitchFamily="18" charset="0"/>
                <a:buNone/>
              </a:pPr>
              <a:t>146</a:t>
            </a:fld>
            <a:endParaRPr lang="en-US" smtClean="0"/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>
          <a:xfrm>
            <a:off x="3070080" y="162738"/>
            <a:ext cx="3265920" cy="457968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1800" dirty="0" err="1"/>
              <a:t>GainMonitor</a:t>
            </a:r>
            <a:endParaRPr lang="de-DE" sz="1800" dirty="0"/>
          </a:p>
        </p:txBody>
      </p:sp>
      <p:pic>
        <p:nvPicPr>
          <p:cNvPr id="93190" name="Picture 7" descr="logo_rwth_univers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886" y="6218938"/>
            <a:ext cx="1129753" cy="30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1" name="Picture 5" descr="logo_AMS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20" y="6083919"/>
            <a:ext cx="501120" cy="6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1680" y="404664"/>
            <a:ext cx="8272935" cy="5403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3224" rIns="0" bIns="0"/>
          <a:lstStyle/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2000" b="1" u="sng" kern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Gain Monitor:</a:t>
            </a:r>
          </a:p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HV of the TRD has to be adjusted every day to minimize the gas </a:t>
            </a:r>
          </a:p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gain variations.</a:t>
            </a:r>
          </a:p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MOP should be at about 60 ADC counts.</a:t>
            </a:r>
          </a:p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checking the evolution of the TRD signal gain, open a terminal, go to</a:t>
            </a:r>
          </a:p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RUN directory and open program:</a:t>
            </a:r>
          </a:p>
          <a:p>
            <a:pPr lvl="1" eaLnBrk="0">
              <a:lnSpc>
                <a:spcPct val="90000"/>
              </a:lnSpc>
              <a:spcAft>
                <a:spcPts val="936"/>
              </a:spcAft>
              <a:defRPr/>
            </a:pPr>
            <a:r>
              <a:rPr lang="en-US" sz="1800" kern="0" dirty="0" err="1">
                <a:solidFill>
                  <a:srgbClr val="000000"/>
                </a:solidFill>
                <a:latin typeface="Courier New" pitchFamily="49" charset="0"/>
              </a:rPr>
              <a:t>cd</a:t>
            </a:r>
            <a:r>
              <a:rPr lang="en-US" sz="1800" kern="0" dirty="0">
                <a:solidFill>
                  <a:srgbClr val="000000"/>
                </a:solidFill>
                <a:latin typeface="Courier New" pitchFamily="49" charset="0"/>
              </a:rPr>
              <a:t> ~/RUN</a:t>
            </a:r>
          </a:p>
          <a:p>
            <a:pPr lvl="1" eaLnBrk="0">
              <a:lnSpc>
                <a:spcPct val="90000"/>
              </a:lnSpc>
              <a:spcAft>
                <a:spcPts val="936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Courier New" pitchFamily="49" charset="0"/>
              </a:rPr>
              <a:t>TRD-</a:t>
            </a:r>
            <a:r>
              <a:rPr lang="en-US" sz="1800" kern="0" dirty="0" err="1" smtClean="0">
                <a:solidFill>
                  <a:srgbClr val="000000"/>
                </a:solidFill>
                <a:latin typeface="Courier New" pitchFamily="49" charset="0"/>
              </a:rPr>
              <a:t>GainMonitor</a:t>
            </a:r>
            <a:r>
              <a:rPr lang="en-US" sz="1800" kern="0" dirty="0" smtClean="0">
                <a:solidFill>
                  <a:srgbClr val="000000"/>
                </a:solidFill>
                <a:latin typeface="Courier New" pitchFamily="49" charset="0"/>
              </a:rPr>
              <a:t> &amp;</a:t>
            </a:r>
          </a:p>
          <a:p>
            <a:pPr lvl="1" eaLnBrk="0">
              <a:lnSpc>
                <a:spcPct val="90000"/>
              </a:lnSpc>
              <a:spcAft>
                <a:spcPts val="936"/>
              </a:spcAft>
              <a:defRPr/>
            </a:pPr>
            <a:endParaRPr lang="en-US" kern="0" dirty="0" smtClean="0">
              <a:solidFill>
                <a:srgbClr val="000000"/>
              </a:solidFill>
              <a:latin typeface="Courier New" pitchFamily="49" charset="0"/>
            </a:endParaRPr>
          </a:p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Take care that you do not hit any key </a:t>
            </a:r>
          </a:p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afterwards (causes hang-up)</a:t>
            </a:r>
          </a:p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 patient, especially when you ask </a:t>
            </a:r>
          </a:p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updating.</a:t>
            </a:r>
          </a:p>
          <a:p>
            <a:pPr lvl="1" eaLnBrk="0">
              <a:lnSpc>
                <a:spcPct val="90000"/>
              </a:lnSpc>
              <a:spcAft>
                <a:spcPts val="936"/>
              </a:spcAft>
              <a:defRPr/>
            </a:pPr>
            <a:endParaRPr lang="en-US" kern="0" dirty="0">
              <a:solidFill>
                <a:srgbClr val="000000"/>
              </a:solidFill>
              <a:latin typeface="Courier New" pitchFamily="49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7" y="2492896"/>
            <a:ext cx="4479141" cy="345697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683568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21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9FB4A4B-9203-40DC-9C99-E8C680BA62A5}" type="slidenum">
              <a:rPr lang="en-US" smtClean="0"/>
              <a:pPr>
                <a:buFont typeface="Times New Roman" pitchFamily="18" charset="0"/>
                <a:buNone/>
              </a:pPr>
              <a:t>147</a:t>
            </a:fld>
            <a:endParaRPr lang="en-US" smtClean="0"/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>
          <a:xfrm>
            <a:off x="3069652" y="97458"/>
            <a:ext cx="3265920" cy="457968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1800" dirty="0" err="1"/>
              <a:t>GainMonitor</a:t>
            </a:r>
            <a:endParaRPr lang="de-DE" sz="1800" dirty="0"/>
          </a:p>
        </p:txBody>
      </p:sp>
      <p:pic>
        <p:nvPicPr>
          <p:cNvPr id="93190" name="Picture 7" descr="logo_rwth_univers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699" y="6192442"/>
            <a:ext cx="1274400" cy="34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1" name="Picture 5" descr="logo_AMS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30" y="6107682"/>
            <a:ext cx="501120" cy="6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95" y="881350"/>
            <a:ext cx="6021392" cy="4647269"/>
          </a:xfrm>
          <a:prstGeom prst="rect">
            <a:avLst/>
          </a:prstGeom>
        </p:spPr>
      </p:pic>
      <p:sp>
        <p:nvSpPr>
          <p:cNvPr id="10" name="Textfeld 27"/>
          <p:cNvSpPr txBox="1">
            <a:spLocks noChangeArrowheads="1"/>
          </p:cNvSpPr>
          <p:nvPr/>
        </p:nvSpPr>
        <p:spPr bwMode="auto">
          <a:xfrm>
            <a:off x="107504" y="134731"/>
            <a:ext cx="2746851" cy="629973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75239" tIns="37620" rIns="75239" bIns="37620">
            <a:spAutoFit/>
          </a:bodyPr>
          <a:lstStyle/>
          <a:p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Type in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CERN AFS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user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name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12" name="Gerade Verbindung mit Pfeil 11"/>
          <p:cNvCxnSpPr/>
          <p:nvPr/>
        </p:nvCxnSpPr>
        <p:spPr bwMode="auto">
          <a:xfrm>
            <a:off x="1240808" y="750701"/>
            <a:ext cx="1110397" cy="52259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feld 27"/>
          <p:cNvSpPr txBox="1">
            <a:spLocks noChangeArrowheads="1"/>
          </p:cNvSpPr>
          <p:nvPr/>
        </p:nvSpPr>
        <p:spPr bwMode="auto">
          <a:xfrm>
            <a:off x="6876256" y="293431"/>
            <a:ext cx="2160239" cy="352974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75239" tIns="37620" rIns="75239" bIns="37620">
            <a:spAutoFit/>
          </a:bodyPr>
          <a:lstStyle/>
          <a:p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Click on update</a:t>
            </a:r>
            <a:endParaRPr lang="de-DE" sz="1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Gerade Verbindung mit Pfeil 18"/>
          <p:cNvCxnSpPr/>
          <p:nvPr/>
        </p:nvCxnSpPr>
        <p:spPr bwMode="auto">
          <a:xfrm flipH="1">
            <a:off x="7315335" y="620052"/>
            <a:ext cx="587857" cy="65324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1371443" y="5584703"/>
            <a:ext cx="6694299" cy="7718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3224" rIns="0" bIns="0"/>
          <a:lstStyle/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You are then prompted in the terminal window:</a:t>
            </a:r>
          </a:p>
          <a:p>
            <a:pPr lvl="1" eaLnBrk="0">
              <a:lnSpc>
                <a:spcPct val="90000"/>
              </a:lnSpc>
              <a:spcAft>
                <a:spcPts val="936"/>
              </a:spcAft>
              <a:defRPr/>
            </a:pPr>
            <a:r>
              <a:rPr lang="en-US" sz="1800" i="1" u="sng" kern="0" dirty="0" smtClean="0">
                <a:solidFill>
                  <a:schemeClr val="accent2"/>
                </a:solidFill>
                <a:latin typeface="Courier New" pitchFamily="49" charset="0"/>
              </a:rPr>
              <a:t>Your_user_name@ams.cern.ch</a:t>
            </a:r>
            <a:r>
              <a:rPr lang="en-US" sz="1800" i="1" kern="0" dirty="0" smtClean="0">
                <a:solidFill>
                  <a:schemeClr val="accent2"/>
                </a:solidFill>
                <a:latin typeface="Courier New" pitchFamily="49" charset="0"/>
              </a:rPr>
              <a:t> </a:t>
            </a:r>
            <a:r>
              <a:rPr lang="en-US" sz="1800" kern="0" dirty="0" smtClean="0">
                <a:latin typeface="Courier New" pitchFamily="49" charset="0"/>
              </a:rPr>
              <a:t>p</a:t>
            </a:r>
            <a:r>
              <a:rPr lang="en-US" sz="1800" kern="0" dirty="0" smtClean="0">
                <a:solidFill>
                  <a:srgbClr val="000000"/>
                </a:solidFill>
                <a:latin typeface="Courier New" pitchFamily="49" charset="0"/>
              </a:rPr>
              <a:t>assword:</a:t>
            </a:r>
            <a:endParaRPr lang="en-US" sz="1800" kern="0" dirty="0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941378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99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92" y="1011999"/>
            <a:ext cx="6205162" cy="4789101"/>
          </a:xfrm>
          <a:prstGeom prst="rect">
            <a:avLst/>
          </a:prstGeom>
        </p:spPr>
      </p:pic>
      <p:sp>
        <p:nvSpPr>
          <p:cNvPr id="93186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9FB4A4B-9203-40DC-9C99-E8C680BA62A5}" type="slidenum">
              <a:rPr lang="en-US" smtClean="0"/>
              <a:pPr>
                <a:buFont typeface="Times New Roman" pitchFamily="18" charset="0"/>
                <a:buNone/>
              </a:pPr>
              <a:t>148</a:t>
            </a:fld>
            <a:endParaRPr lang="en-US" smtClean="0"/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32134"/>
            <a:ext cx="3265920" cy="457968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1800" dirty="0" err="1"/>
              <a:t>GainMonitor</a:t>
            </a:r>
            <a:endParaRPr lang="de-DE" sz="1800" dirty="0"/>
          </a:p>
        </p:txBody>
      </p:sp>
      <p:pic>
        <p:nvPicPr>
          <p:cNvPr id="9319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231562"/>
            <a:ext cx="1083210" cy="29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1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60" y="6049473"/>
            <a:ext cx="501120" cy="6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Gerade Verbindung mit Pfeil 11"/>
          <p:cNvCxnSpPr>
            <a:stCxn id="14" idx="3"/>
          </p:cNvCxnSpPr>
          <p:nvPr/>
        </p:nvCxnSpPr>
        <p:spPr bwMode="auto">
          <a:xfrm>
            <a:off x="2555775" y="3555864"/>
            <a:ext cx="1559002" cy="176754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feld 27"/>
          <p:cNvSpPr txBox="1">
            <a:spLocks noChangeArrowheads="1"/>
          </p:cNvSpPr>
          <p:nvPr/>
        </p:nvSpPr>
        <p:spPr bwMode="auto">
          <a:xfrm>
            <a:off x="76888" y="3102378"/>
            <a:ext cx="2478887" cy="906971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75239" tIns="37620" rIns="75239" bIns="37620">
            <a:spAutoFit/>
          </a:bodyPr>
          <a:lstStyle/>
          <a:p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can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enlarge</a:t>
            </a:r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scale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selecting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an </a:t>
            </a:r>
          </a:p>
          <a:p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nterval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axis</a:t>
            </a:r>
            <a:endParaRPr lang="de-DE" sz="1800" b="1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Gerade Verbindung mit Pfeil 14"/>
          <p:cNvCxnSpPr>
            <a:stCxn id="14" idx="3"/>
          </p:cNvCxnSpPr>
          <p:nvPr/>
        </p:nvCxnSpPr>
        <p:spPr bwMode="auto">
          <a:xfrm flipV="1">
            <a:off x="2555775" y="3363676"/>
            <a:ext cx="775192" cy="19218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feld 27"/>
          <p:cNvSpPr txBox="1">
            <a:spLocks noChangeArrowheads="1"/>
          </p:cNvSpPr>
          <p:nvPr/>
        </p:nvSpPr>
        <p:spPr bwMode="auto">
          <a:xfrm>
            <a:off x="5596329" y="332656"/>
            <a:ext cx="3440167" cy="629973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75239" tIns="37620" rIns="75239" bIns="37620">
            <a:spAutoFit/>
          </a:bodyPr>
          <a:lstStyle/>
          <a:p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Click on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unzoom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returning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complete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data</a:t>
            </a:r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set</a:t>
            </a:r>
            <a:endParaRPr lang="de-DE" sz="1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7641922" y="946674"/>
            <a:ext cx="326587" cy="45727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4470056" y="2084934"/>
            <a:ext cx="4645480" cy="1200050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noFill/>
            <a:round/>
            <a:headEnd/>
            <a:tailEnd/>
          </a:ln>
        </p:spPr>
        <p:txBody>
          <a:bodyPr lIns="0" tIns="23224" rIns="0" bIns="0"/>
          <a:lstStyle/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You can deduce the actual value by </a:t>
            </a:r>
            <a:endParaRPr lang="en-US" sz="18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estimating </a:t>
            </a:r>
            <a:r>
              <a:rPr lang="en-US" sz="1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slope. </a:t>
            </a:r>
          </a:p>
          <a:p>
            <a:pPr marL="282149" indent="-282149" eaLnBrk="0">
              <a:lnSpc>
                <a:spcPct val="90000"/>
              </a:lnSpc>
              <a:spcAft>
                <a:spcPts val="1173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(Be careful, data may be several hours old!)</a:t>
            </a:r>
          </a:p>
        </p:txBody>
      </p:sp>
      <p:cxnSp>
        <p:nvCxnSpPr>
          <p:cNvPr id="33" name="Gerade Verbindung mit Pfeil 32"/>
          <p:cNvCxnSpPr/>
          <p:nvPr/>
        </p:nvCxnSpPr>
        <p:spPr bwMode="auto">
          <a:xfrm flipV="1">
            <a:off x="6561886" y="3772285"/>
            <a:ext cx="1080035" cy="45727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4" name="Gerade Verbindung mit Pfeil 33"/>
          <p:cNvCxnSpPr>
            <a:stCxn id="29" idx="2"/>
          </p:cNvCxnSpPr>
          <p:nvPr/>
        </p:nvCxnSpPr>
        <p:spPr bwMode="auto">
          <a:xfrm>
            <a:off x="6792796" y="3284984"/>
            <a:ext cx="130634" cy="60128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810743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17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6314379"/>
            <a:ext cx="1238360" cy="33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042874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C3C963A-E5CE-408B-AD3F-19EE362D6693}" type="slidenum">
              <a:rPr lang="en-US" smtClean="0"/>
              <a:pPr>
                <a:buFont typeface="Times New Roman" pitchFamily="18" charset="0"/>
                <a:buNone/>
              </a:pPr>
              <a:t>149</a:t>
            </a:fld>
            <a:endParaRPr lang="en-US" smtClean="0"/>
          </a:p>
        </p:txBody>
      </p:sp>
      <p:sp>
        <p:nvSpPr>
          <p:cNvPr id="94214" name="Text Box 5"/>
          <p:cNvSpPr txBox="1">
            <a:spLocks noChangeArrowheads="1"/>
          </p:cNvSpPr>
          <p:nvPr/>
        </p:nvSpPr>
        <p:spPr bwMode="auto">
          <a:xfrm>
            <a:off x="848903" y="1730567"/>
            <a:ext cx="7446240" cy="213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500" b="1" u="sng" dirty="0" err="1">
                <a:solidFill>
                  <a:schemeClr val="accent2"/>
                </a:solidFill>
              </a:rPr>
              <a:t>TRDGas</a:t>
            </a:r>
            <a:r>
              <a:rPr lang="en-US" sz="2500" b="1" u="sng" dirty="0">
                <a:solidFill>
                  <a:schemeClr val="accent2"/>
                </a:solidFill>
              </a:rPr>
              <a:t> Monitoring</a:t>
            </a:r>
            <a:endParaRPr lang="en-US" sz="1800" u="sng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TRDGAS Status Monitor (</a:t>
            </a:r>
            <a:r>
              <a:rPr lang="en-US" sz="1800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5" action="ppaction://hlinksldjump"/>
              </a:rPr>
              <a:t>TRDGAS-S</a:t>
            </a:r>
            <a:r>
              <a:rPr lang="en-US" sz="1800" dirty="0"/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</a:t>
            </a:r>
            <a:r>
              <a:rPr lang="en-US" sz="1800" dirty="0">
                <a:solidFill>
                  <a:srgbClr val="000000"/>
                </a:solidFill>
              </a:rPr>
              <a:t>UG CHD (</a:t>
            </a:r>
            <a:r>
              <a:rPr lang="en-US" sz="1800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6" action="ppaction://hlinksldjump"/>
              </a:rPr>
              <a:t>Critical Health Data</a:t>
            </a:r>
            <a:r>
              <a:rPr lang="en-US" sz="1800" dirty="0">
                <a:solidFill>
                  <a:srgbClr val="000000"/>
                </a:solidFill>
              </a:rPr>
              <a:t>)</a:t>
            </a:r>
            <a:endParaRPr lang="en-US" sz="18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TRDGAS Monitor (</a:t>
            </a:r>
            <a:r>
              <a:rPr lang="en-US" sz="1800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7" action="ppaction://hlinksldjump"/>
              </a:rPr>
              <a:t>TRDGAS-M</a:t>
            </a:r>
            <a:r>
              <a:rPr lang="en-US" sz="1800" dirty="0"/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/>
              <a:t> Pressure Monitor (</a:t>
            </a:r>
            <a:r>
              <a:rPr lang="en-US" sz="1800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/>
              </a:rPr>
              <a:t>Pressure Monitor</a:t>
            </a:r>
            <a:r>
              <a:rPr lang="en-US" sz="1800" dirty="0"/>
              <a:t>)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1082824" y="62484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68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Grafik 8" descr="110419_TRD_Overview_ams02-11-1001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6200"/>
            <a:ext cx="9139237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31748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31749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020C643-5AC6-402B-84B0-CFB0889C1335}" type="slidenum">
              <a:rPr lang="en-US" sz="1400" smtClean="0"/>
              <a:pPr eaLnBrk="1" hangingPunct="1"/>
              <a:t>15</a:t>
            </a:fld>
            <a:endParaRPr lang="en-US" sz="1400" smtClean="0"/>
          </a:p>
        </p:txBody>
      </p:sp>
      <p:pic>
        <p:nvPicPr>
          <p:cNvPr id="31750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31752" name="Text Box 16"/>
          <p:cNvSpPr txBox="1">
            <a:spLocks noChangeArrowheads="1"/>
          </p:cNvSpPr>
          <p:nvPr/>
        </p:nvSpPr>
        <p:spPr bwMode="auto">
          <a:xfrm>
            <a:off x="2987675" y="76200"/>
            <a:ext cx="3455988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Gassystem </a:t>
            </a:r>
          </a:p>
        </p:txBody>
      </p:sp>
      <p:pic>
        <p:nvPicPr>
          <p:cNvPr id="31753" name="Grafik 10" descr="IMG_017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76200"/>
            <a:ext cx="17287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6215712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20" y="6091120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CE5C089-2C33-44AA-9A3E-6B6D908408D3}" type="slidenum">
              <a:rPr lang="en-US" smtClean="0"/>
              <a:pPr>
                <a:buFont typeface="Times New Roman" pitchFamily="18" charset="0"/>
                <a:buNone/>
              </a:pPr>
              <a:t>150</a:t>
            </a:fld>
            <a:endParaRPr lang="en-US" smtClean="0"/>
          </a:p>
        </p:txBody>
      </p:sp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2416320" y="97930"/>
            <a:ext cx="4115520" cy="456528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800" b="1">
                <a:solidFill>
                  <a:schemeClr val="accent2"/>
                </a:solidFill>
              </a:rPr>
              <a:t>TRD/TRDGas-System</a:t>
            </a:r>
          </a:p>
        </p:txBody>
      </p:sp>
      <p:pic>
        <p:nvPicPr>
          <p:cNvPr id="6451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880" y="685377"/>
            <a:ext cx="8500320" cy="5160061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</p:pic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745425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96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6227933"/>
            <a:ext cx="1401120" cy="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70" y="6011191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CE5C089-2C33-44AA-9A3E-6B6D908408D3}" type="slidenum">
              <a:rPr lang="en-US" smtClean="0"/>
              <a:pPr>
                <a:buFont typeface="Times New Roman" pitchFamily="18" charset="0"/>
                <a:buNone/>
              </a:pPr>
              <a:t>151</a:t>
            </a:fld>
            <a:endParaRPr lang="en-US" smtClean="0"/>
          </a:p>
        </p:txBody>
      </p:sp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2416320" y="97930"/>
            <a:ext cx="4115520" cy="456528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800" b="1" dirty="0" err="1">
                <a:solidFill>
                  <a:schemeClr val="accent2"/>
                </a:solidFill>
              </a:rPr>
              <a:t>TRDGas</a:t>
            </a:r>
            <a:r>
              <a:rPr lang="en-US" sz="1800" b="1" dirty="0">
                <a:solidFill>
                  <a:schemeClr val="accent2"/>
                </a:solidFill>
              </a:rPr>
              <a:t>-System</a:t>
            </a:r>
          </a:p>
        </p:txBody>
      </p:sp>
      <p:pic>
        <p:nvPicPr>
          <p:cNvPr id="9" name="Grafik 8" descr="gas_system_N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410" y="660615"/>
            <a:ext cx="8859675" cy="4858764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941378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13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5750" y="6359728"/>
            <a:ext cx="1263593" cy="34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98" y="6011191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63D19AC-8B3B-4F2C-B46D-F04B9FA57C98}" type="slidenum">
              <a:rPr lang="en-US" smtClean="0"/>
              <a:pPr>
                <a:buFont typeface="Times New Roman" pitchFamily="18" charset="0"/>
                <a:buNone/>
              </a:pPr>
              <a:t>152</a:t>
            </a:fld>
            <a:endParaRPr lang="en-US" smtClean="0"/>
          </a:p>
        </p:txBody>
      </p:sp>
      <p:sp>
        <p:nvSpPr>
          <p:cNvPr id="65541" name="Text Box 2"/>
          <p:cNvSpPr txBox="1">
            <a:spLocks noChangeArrowheads="1"/>
          </p:cNvSpPr>
          <p:nvPr/>
        </p:nvSpPr>
        <p:spPr bwMode="auto">
          <a:xfrm>
            <a:off x="2416320" y="97930"/>
            <a:ext cx="4115520" cy="456528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800" b="1"/>
              <a:t>TRDGAS Supply Vessel Limits</a:t>
            </a:r>
          </a:p>
        </p:txBody>
      </p:sp>
      <p:sp>
        <p:nvSpPr>
          <p:cNvPr id="65543" name="Text Box 2"/>
          <p:cNvSpPr txBox="1">
            <a:spLocks noChangeArrowheads="1"/>
          </p:cNvSpPr>
          <p:nvPr/>
        </p:nvSpPr>
        <p:spPr bwMode="auto">
          <a:xfrm>
            <a:off x="783361" y="620688"/>
            <a:ext cx="6012000" cy="322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4934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 dirty="0" err="1">
                <a:solidFill>
                  <a:srgbClr val="000000"/>
                </a:solidFill>
                <a:latin typeface="DejaVu Sans Mono" pitchFamily="49" charset="0"/>
              </a:rPr>
              <a:t>Supply</a:t>
            </a:r>
            <a:r>
              <a:rPr lang="de-DE" sz="18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DejaVu Sans Mono" pitchFamily="49" charset="0"/>
              </a:rPr>
              <a:t>Vessels</a:t>
            </a:r>
            <a:r>
              <a:rPr lang="de-DE" sz="1800" dirty="0">
                <a:solidFill>
                  <a:srgbClr val="000000"/>
                </a:solidFill>
                <a:latin typeface="DejaVu Sans Mono" pitchFamily="49" charset="0"/>
              </a:rPr>
              <a:t>: </a:t>
            </a:r>
            <a:r>
              <a:rPr lang="de-DE" sz="1800" dirty="0" err="1">
                <a:solidFill>
                  <a:srgbClr val="000000"/>
                </a:solidFill>
                <a:latin typeface="DejaVu Sans Mono" pitchFamily="49" charset="0"/>
              </a:rPr>
              <a:t>Pressure-Temperature</a:t>
            </a:r>
            <a:r>
              <a:rPr lang="de-DE" sz="18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DejaVu Sans Mono" pitchFamily="49" charset="0"/>
              </a:rPr>
              <a:t>dependency</a:t>
            </a:r>
            <a:endParaRPr lang="de-DE" sz="1800" dirty="0">
              <a:solidFill>
                <a:srgbClr val="000000"/>
              </a:solidFill>
              <a:latin typeface="DejaVu Sans Mono" pitchFamily="49" charset="0"/>
            </a:endParaRPr>
          </a:p>
        </p:txBody>
      </p:sp>
      <p:pic>
        <p:nvPicPr>
          <p:cNvPr id="6554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720" y="908719"/>
            <a:ext cx="4104690" cy="27162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554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3039" y="919139"/>
            <a:ext cx="4045425" cy="270583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5546" name="Text Box 5"/>
          <p:cNvSpPr txBox="1">
            <a:spLocks noChangeArrowheads="1"/>
          </p:cNvSpPr>
          <p:nvPr/>
        </p:nvSpPr>
        <p:spPr bwMode="auto">
          <a:xfrm>
            <a:off x="522720" y="3706966"/>
            <a:ext cx="8369760" cy="2530346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 wrap="none" lIns="64985" tIns="28280" rIns="64985" bIns="24165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600" dirty="0" err="1">
                <a:solidFill>
                  <a:srgbClr val="000000"/>
                </a:solidFill>
                <a:latin typeface="DejaVu Sans Mono" pitchFamily="49" charset="0"/>
              </a:rPr>
              <a:t>Vessel</a:t>
            </a: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:				 Xenon		CO2			MIX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100% </a:t>
            </a:r>
            <a:r>
              <a:rPr lang="de-DE" sz="1600" dirty="0" err="1">
                <a:solidFill>
                  <a:srgbClr val="000000"/>
                </a:solidFill>
                <a:latin typeface="DejaVu Sans Mono" pitchFamily="49" charset="0"/>
              </a:rPr>
              <a:t>Fill</a:t>
            </a: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 Level:		  48kg		   5kg</a:t>
            </a:r>
            <a:b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600" dirty="0" err="1">
                <a:solidFill>
                  <a:srgbClr val="000000"/>
                </a:solidFill>
                <a:latin typeface="DejaVu Sans Mono" pitchFamily="49" charset="0"/>
              </a:rPr>
              <a:t>Max.Op.Press</a:t>
            </a: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.			 175bar		100bar		</a:t>
            </a:r>
            <a:r>
              <a:rPr lang="de-DE" sz="1600" b="1" dirty="0">
                <a:solidFill>
                  <a:srgbClr val="FF0000"/>
                </a:solidFill>
                <a:latin typeface="DejaVu Sans Mono" pitchFamily="49" charset="0"/>
              </a:rPr>
              <a:t>14bar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600" dirty="0" err="1">
                <a:solidFill>
                  <a:srgbClr val="000000"/>
                </a:solidFill>
                <a:latin typeface="DejaVu Sans Mono" pitchFamily="49" charset="0"/>
              </a:rPr>
              <a:t>Max.Des.Press</a:t>
            </a: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.		 	 </a:t>
            </a:r>
            <a:r>
              <a:rPr lang="de-DE" sz="1600" b="1" dirty="0">
                <a:solidFill>
                  <a:srgbClr val="FF0000"/>
                </a:solidFill>
                <a:latin typeface="DejaVu Sans Mono" pitchFamily="49" charset="0"/>
              </a:rPr>
              <a:t>207bar		220bar		</a:t>
            </a: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20bar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600" dirty="0" err="1">
                <a:solidFill>
                  <a:srgbClr val="000000"/>
                </a:solidFill>
                <a:latin typeface="DejaVu Sans Mono" pitchFamily="49" charset="0"/>
              </a:rPr>
              <a:t>Proof</a:t>
            </a: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 Press.			 335Bar		330bar		40bar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Burst Press.			 645Bar		440bar		80bar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600" dirty="0" err="1">
                <a:solidFill>
                  <a:srgbClr val="000000"/>
                </a:solidFill>
                <a:latin typeface="DejaVu Sans Mono" pitchFamily="49" charset="0"/>
              </a:rPr>
              <a:t>Min.Des.Temp</a:t>
            </a: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.			 </a:t>
            </a:r>
            <a:r>
              <a:rPr lang="de-DE" sz="1600" b="1" dirty="0">
                <a:solidFill>
                  <a:srgbClr val="FF0000"/>
                </a:solidFill>
                <a:latin typeface="DejaVu Sans Mono" pitchFamily="49" charset="0"/>
              </a:rPr>
              <a:t>-70°C</a:t>
            </a: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		-70°C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600" dirty="0" err="1">
                <a:solidFill>
                  <a:srgbClr val="000000"/>
                </a:solidFill>
                <a:latin typeface="DejaVu Sans Mono" pitchFamily="49" charset="0"/>
              </a:rPr>
              <a:t>Max.Des.Temp</a:t>
            </a: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.			 </a:t>
            </a:r>
            <a:r>
              <a:rPr lang="de-DE" sz="1600" b="1" dirty="0">
                <a:solidFill>
                  <a:srgbClr val="FF0000"/>
                </a:solidFill>
                <a:latin typeface="DejaVu Sans Mono" pitchFamily="49" charset="0"/>
              </a:rPr>
              <a:t>+65°C		+65°C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de-DE" sz="16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Gas </a:t>
            </a:r>
            <a:r>
              <a:rPr lang="de-DE" sz="1600" dirty="0" err="1">
                <a:solidFill>
                  <a:srgbClr val="000000"/>
                </a:solidFill>
                <a:latin typeface="DejaVu Sans Mono" pitchFamily="49" charset="0"/>
              </a:rPr>
              <a:t>Freezing</a:t>
            </a:r>
            <a:r>
              <a:rPr lang="de-DE" sz="1600" dirty="0">
                <a:solidFill>
                  <a:srgbClr val="000000"/>
                </a:solidFill>
                <a:latin typeface="DejaVu Sans Mono" pitchFamily="49" charset="0"/>
              </a:rPr>
              <a:t>			-110°C		</a:t>
            </a:r>
            <a:r>
              <a:rPr lang="de-DE" sz="1600" b="1" dirty="0">
                <a:solidFill>
                  <a:srgbClr val="FF0000"/>
                </a:solidFill>
                <a:latin typeface="DejaVu Sans Mono" pitchFamily="49" charset="0"/>
              </a:rPr>
              <a:t>-55°C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745425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15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4580" y="6272728"/>
            <a:ext cx="1191796" cy="32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20" y="5975907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4BDF03B-B649-4281-9E18-FF44693C4E7F}" type="slidenum">
              <a:rPr lang="en-US" smtClean="0"/>
              <a:pPr>
                <a:buFont typeface="Times New Roman" pitchFamily="18" charset="0"/>
                <a:buNone/>
              </a:pPr>
              <a:t>153</a:t>
            </a:fld>
            <a:endParaRPr lang="en-US" smtClean="0"/>
          </a:p>
        </p:txBody>
      </p:sp>
      <p:sp>
        <p:nvSpPr>
          <p:cNvPr id="66565" name="Text Box 2"/>
          <p:cNvSpPr txBox="1">
            <a:spLocks noChangeArrowheads="1"/>
          </p:cNvSpPr>
          <p:nvPr/>
        </p:nvSpPr>
        <p:spPr bwMode="auto">
          <a:xfrm>
            <a:off x="2416320" y="97930"/>
            <a:ext cx="4115520" cy="456528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800" b="1"/>
              <a:t>TRDGAS Sensor Value Limits</a:t>
            </a:r>
          </a:p>
        </p:txBody>
      </p:sp>
      <p:sp>
        <p:nvSpPr>
          <p:cNvPr id="66567" name="Text Box 2"/>
          <p:cNvSpPr txBox="1">
            <a:spLocks noChangeArrowheads="1"/>
          </p:cNvSpPr>
          <p:nvPr/>
        </p:nvSpPr>
        <p:spPr bwMode="auto">
          <a:xfrm>
            <a:off x="391680" y="946675"/>
            <a:ext cx="8491680" cy="5029232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  <p:txBody>
          <a:bodyPr wrap="none" lIns="64985" tIns="28280" rIns="64985" bIns="24165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UG-Supply-Current [92]  Monitoring:      0.6A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                        Pump HalfSpeed: +0.1A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                        Heat Vessels: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                        Heat for Mix:   +1.0A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                        Marotta Valve:  +1.2A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de-DE" sz="180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BoxC Canister      Relief Valve at Inlet: 1.7bar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/>
            </a:r>
            <a:br>
              <a:rPr lang="de-DE" sz="1800">
                <a:solidFill>
                  <a:srgbClr val="000000"/>
                </a:solidFill>
                <a:latin typeface="DejaVu Sans Mono" pitchFamily="49" charset="0"/>
              </a:rPr>
            </a:b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TRD Pressure:      900-1300 mbar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  Pump HalfSpeed:  Psup +320mbar   Pret -320mbar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de-DE" sz="180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MfdP [96..99]:     0 +- 20 mbar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de-DE" sz="180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Temp [89/94]:    -20°C .. +55°C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  NO BOX-S/C Marotta-Valve Operations below 0 °C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  NO Pump Operation below +5°C [94-SP blk]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de-DE" sz="180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1800">
                <a:solidFill>
                  <a:srgbClr val="000000"/>
                </a:solidFill>
                <a:latin typeface="DejaVu Sans Mono" pitchFamily="49" charset="0"/>
              </a:rPr>
              <a:t>Temp UGSCM/UGPD [70]   -15°C .. +45°C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de-DE" sz="1800">
              <a:solidFill>
                <a:srgbClr val="000000"/>
              </a:solidFill>
              <a:latin typeface="DejaVu Sans Mono" pitchFamily="49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1006695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37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Screenshot-sc1.png"/>
          <p:cNvPicPr>
            <a:picLocks noChangeAspect="1"/>
          </p:cNvPicPr>
          <p:nvPr/>
        </p:nvPicPr>
        <p:blipFill>
          <a:blip r:embed="rId3" cstate="print"/>
          <a:srcRect t="2205" r="81299" b="68661"/>
          <a:stretch>
            <a:fillRect/>
          </a:stretch>
        </p:blipFill>
        <p:spPr>
          <a:xfrm>
            <a:off x="1747426" y="1686506"/>
            <a:ext cx="7200846" cy="3506251"/>
          </a:xfrm>
          <a:prstGeom prst="rect">
            <a:avLst/>
          </a:prstGeom>
        </p:spPr>
      </p:pic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3003840" y="162738"/>
            <a:ext cx="3659040" cy="457968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 anchor="ctr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800" b="1">
                <a:solidFill>
                  <a:srgbClr val="000000"/>
                </a:solidFill>
                <a:latin typeface="DejaVu Sans Mono" pitchFamily="49" charset="0"/>
              </a:rPr>
              <a:t>Configuration of TRDGAS-S</a:t>
            </a:r>
          </a:p>
        </p:txBody>
      </p:sp>
      <p:sp>
        <p:nvSpPr>
          <p:cNvPr id="95236" name="Line 13"/>
          <p:cNvSpPr>
            <a:spLocks noChangeShapeType="1"/>
          </p:cNvSpPr>
          <p:nvPr/>
        </p:nvSpPr>
        <p:spPr bwMode="auto">
          <a:xfrm flipV="1">
            <a:off x="1110240" y="2187590"/>
            <a:ext cx="587520" cy="1310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pic>
        <p:nvPicPr>
          <p:cNvPr id="95237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60" y="6042875"/>
            <a:ext cx="60048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7" descr="logo_rwth_univer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1920" y="6275274"/>
            <a:ext cx="1182448" cy="32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9" name="Foliennummernplatzhalter 23"/>
          <p:cNvSpPr>
            <a:spLocks noGrp="1"/>
          </p:cNvSpPr>
          <p:nvPr>
            <p:ph type="sldNum" sz="quarter" idx="12"/>
          </p:nvPr>
        </p:nvSpPr>
        <p:spPr>
          <a:xfrm>
            <a:off x="6516216" y="6212160"/>
            <a:ext cx="1905000" cy="457200"/>
          </a:xfrm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C174BEC-E1D2-4AFB-ADC6-7CB89C3DB6A3}" type="slidenum">
              <a:rPr lang="en-US" smtClean="0"/>
              <a:pPr>
                <a:buFont typeface="Times New Roman" pitchFamily="18" charset="0"/>
                <a:buNone/>
              </a:pPr>
              <a:t>154</a:t>
            </a:fld>
            <a:endParaRPr lang="en-US" dirty="0" smtClean="0"/>
          </a:p>
        </p:txBody>
      </p:sp>
      <p:sp>
        <p:nvSpPr>
          <p:cNvPr id="95241" name="Textfeld 26"/>
          <p:cNvSpPr txBox="1">
            <a:spLocks noChangeArrowheads="1"/>
          </p:cNvSpPr>
          <p:nvPr/>
        </p:nvSpPr>
        <p:spPr bwMode="auto">
          <a:xfrm>
            <a:off x="0" y="2253837"/>
            <a:ext cx="1581359" cy="76086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Set X </a:t>
            </a:r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2</a:t>
            </a:r>
          </a:p>
          <a:p>
            <a:r>
              <a:rPr lang="de-DE" sz="1300" dirty="0" err="1">
                <a:solidFill>
                  <a:schemeClr val="accent2"/>
                </a:solidFill>
              </a:rPr>
              <a:t>left-click</a:t>
            </a:r>
            <a:r>
              <a:rPr lang="de-DE" sz="1300" dirty="0">
                <a:solidFill>
                  <a:schemeClr val="accent2"/>
                </a:solidFill>
              </a:rPr>
              <a:t>    ↑ </a:t>
            </a:r>
            <a:r>
              <a:rPr lang="de-DE" sz="1300" dirty="0" err="1">
                <a:solidFill>
                  <a:schemeClr val="accent2"/>
                </a:solidFill>
              </a:rPr>
              <a:t>number</a:t>
            </a:r>
            <a:endParaRPr lang="de-DE" sz="1300" dirty="0">
              <a:solidFill>
                <a:schemeClr val="accent2"/>
              </a:solidFill>
            </a:endParaRPr>
          </a:p>
          <a:p>
            <a:r>
              <a:rPr lang="de-DE" sz="1300" dirty="0" err="1">
                <a:solidFill>
                  <a:schemeClr val="accent2"/>
                </a:solidFill>
              </a:rPr>
              <a:t>right-click</a:t>
            </a:r>
            <a:r>
              <a:rPr lang="de-DE" sz="1300" dirty="0">
                <a:solidFill>
                  <a:schemeClr val="accent2"/>
                </a:solidFill>
              </a:rPr>
              <a:t>  ↓ </a:t>
            </a:r>
            <a:r>
              <a:rPr lang="de-DE" sz="1300" dirty="0" err="1">
                <a:solidFill>
                  <a:schemeClr val="accent2"/>
                </a:solidFill>
              </a:rPr>
              <a:t>number</a:t>
            </a:r>
            <a:endParaRPr lang="de-DE" sz="1300" dirty="0">
              <a:solidFill>
                <a:schemeClr val="accent2"/>
              </a:solidFill>
            </a:endParaRPr>
          </a:p>
        </p:txBody>
      </p:sp>
      <p:sp>
        <p:nvSpPr>
          <p:cNvPr id="95242" name="Textfeld 27"/>
          <p:cNvSpPr txBox="1">
            <a:spLocks noChangeArrowheads="1"/>
          </p:cNvSpPr>
          <p:nvPr/>
        </p:nvSpPr>
        <p:spPr bwMode="auto">
          <a:xfrm>
            <a:off x="316801" y="1012427"/>
            <a:ext cx="3013922" cy="6377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Set Directory </a:t>
            </a:r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Data/BLOCKS/HKLR/CDP</a:t>
            </a:r>
            <a:endParaRPr lang="de-DE" sz="1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43" name="Line 13"/>
          <p:cNvSpPr>
            <a:spLocks noChangeShapeType="1"/>
          </p:cNvSpPr>
          <p:nvPr/>
        </p:nvSpPr>
        <p:spPr bwMode="auto">
          <a:xfrm>
            <a:off x="2416321" y="1535201"/>
            <a:ext cx="326880" cy="10441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95244" name="Textfeld 29"/>
          <p:cNvSpPr txBox="1">
            <a:spLocks noChangeArrowheads="1"/>
          </p:cNvSpPr>
          <p:nvPr/>
        </p:nvSpPr>
        <p:spPr bwMode="auto">
          <a:xfrm>
            <a:off x="3347864" y="946180"/>
            <a:ext cx="1732441" cy="6377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Find Last File</a:t>
            </a:r>
          </a:p>
          <a:p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left</a:t>
            </a:r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click</a:t>
            </a:r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5245" name="Line 13"/>
          <p:cNvSpPr>
            <a:spLocks noChangeShapeType="1"/>
          </p:cNvSpPr>
          <p:nvPr/>
        </p:nvSpPr>
        <p:spPr bwMode="auto">
          <a:xfrm>
            <a:off x="4441365" y="1534594"/>
            <a:ext cx="260640" cy="8496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95246" name="Line 13"/>
          <p:cNvSpPr>
            <a:spLocks noChangeShapeType="1"/>
          </p:cNvSpPr>
          <p:nvPr/>
        </p:nvSpPr>
        <p:spPr bwMode="auto">
          <a:xfrm>
            <a:off x="6008985" y="1534593"/>
            <a:ext cx="64800" cy="848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95247" name="Textfeld 32"/>
          <p:cNvSpPr txBox="1">
            <a:spLocks noChangeArrowheads="1"/>
          </p:cNvSpPr>
          <p:nvPr/>
        </p:nvSpPr>
        <p:spPr bwMode="auto">
          <a:xfrm>
            <a:off x="7092280" y="946180"/>
            <a:ext cx="2091114" cy="6377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Read </a:t>
            </a:r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continously</a:t>
            </a:r>
            <a:endParaRPr lang="de-DE" sz="1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right</a:t>
            </a:r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click</a:t>
            </a:r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)        </a:t>
            </a:r>
          </a:p>
        </p:txBody>
      </p:sp>
      <p:sp>
        <p:nvSpPr>
          <p:cNvPr id="95248" name="Line 13"/>
          <p:cNvSpPr>
            <a:spLocks noChangeShapeType="1"/>
          </p:cNvSpPr>
          <p:nvPr/>
        </p:nvSpPr>
        <p:spPr bwMode="auto">
          <a:xfrm flipH="1">
            <a:off x="8033827" y="1469270"/>
            <a:ext cx="129600" cy="9144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95249" name="Textfeld 34"/>
          <p:cNvSpPr txBox="1">
            <a:spLocks noChangeArrowheads="1"/>
          </p:cNvSpPr>
          <p:nvPr/>
        </p:nvSpPr>
        <p:spPr bwMode="auto">
          <a:xfrm>
            <a:off x="5148064" y="946180"/>
            <a:ext cx="1988521" cy="6377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Load</a:t>
            </a:r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reading</a:t>
            </a:r>
            <a:endParaRPr lang="de-DE" sz="1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left</a:t>
            </a:r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click</a:t>
            </a:r>
            <a:r>
              <a:rPr lang="de-DE" sz="1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5250" name="Textfeld 35"/>
          <p:cNvSpPr txBox="1">
            <a:spLocks noChangeArrowheads="1"/>
          </p:cNvSpPr>
          <p:nvPr/>
        </p:nvSpPr>
        <p:spPr bwMode="auto">
          <a:xfrm>
            <a:off x="1186560" y="5200609"/>
            <a:ext cx="7899307" cy="146875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9452"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Every box should be green,</a:t>
            </a:r>
          </a:p>
          <a:p>
            <a:pPr defTabSz="829452"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Temperature and Pressure values should be in the operating ranges, </a:t>
            </a:r>
          </a:p>
          <a:p>
            <a:pPr defTabSz="829452"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check the browser for warnings or errors </a:t>
            </a:r>
          </a:p>
          <a:p>
            <a:pPr defTabSz="829452"/>
            <a:endParaRPr lang="de-DE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680108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27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Screenshot-sc1.png"/>
          <p:cNvPicPr>
            <a:picLocks noChangeAspect="1"/>
          </p:cNvPicPr>
          <p:nvPr/>
        </p:nvPicPr>
        <p:blipFill>
          <a:blip r:embed="rId3" cstate="print"/>
          <a:srcRect t="2205" r="81299" b="68661"/>
          <a:stretch>
            <a:fillRect/>
          </a:stretch>
        </p:blipFill>
        <p:spPr>
          <a:xfrm>
            <a:off x="716948" y="750701"/>
            <a:ext cx="7512832" cy="3658164"/>
          </a:xfrm>
          <a:prstGeom prst="rect">
            <a:avLst/>
          </a:prstGeom>
        </p:spPr>
      </p:pic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3003840" y="162738"/>
            <a:ext cx="3659040" cy="457968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45391" rIns="81639" bIns="40820" anchor="ctr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800" b="1">
                <a:solidFill>
                  <a:srgbClr val="000000"/>
                </a:solidFill>
                <a:latin typeface="DejaVu Sans Mono" pitchFamily="49" charset="0"/>
              </a:rPr>
              <a:t>TRDGAS-S</a:t>
            </a:r>
          </a:p>
        </p:txBody>
      </p:sp>
      <p:pic>
        <p:nvPicPr>
          <p:cNvPr id="96260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40" y="6011191"/>
            <a:ext cx="60048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7" descr="logo_rwth_univer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6215712"/>
            <a:ext cx="1072605" cy="29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2" name="Foliennummernplatzhalter 23"/>
          <p:cNvSpPr>
            <a:spLocks noGrp="1"/>
          </p:cNvSpPr>
          <p:nvPr>
            <p:ph type="sldNum" sz="quarter" idx="12"/>
          </p:nvPr>
        </p:nvSpPr>
        <p:spPr>
          <a:xfrm>
            <a:off x="6627440" y="6212160"/>
            <a:ext cx="1905000" cy="457200"/>
          </a:xfrm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81A382E-13C4-4E67-8053-0B68482B60AE}" type="slidenum">
              <a:rPr lang="en-US" smtClean="0"/>
              <a:pPr>
                <a:buFont typeface="Times New Roman" pitchFamily="18" charset="0"/>
                <a:buNone/>
              </a:pPr>
              <a:t>155</a:t>
            </a:fld>
            <a:endParaRPr lang="en-US" smtClean="0"/>
          </a:p>
        </p:txBody>
      </p:sp>
      <p:sp>
        <p:nvSpPr>
          <p:cNvPr id="96264" name="Textfeld 18"/>
          <p:cNvSpPr txBox="1">
            <a:spLocks noChangeArrowheads="1"/>
          </p:cNvSpPr>
          <p:nvPr/>
        </p:nvSpPr>
        <p:spPr bwMode="auto">
          <a:xfrm>
            <a:off x="65092" y="4539514"/>
            <a:ext cx="1698255" cy="131486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de-DE" sz="16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Temperatures</a:t>
            </a:r>
            <a:r>
              <a:rPr lang="de-DE" sz="16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All </a:t>
            </a:r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TRDGas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DTS-Sensors</a:t>
            </a:r>
            <a:endParaRPr lang="de-DE" sz="16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Range:</a:t>
            </a:r>
          </a:p>
          <a:p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-30°C </a:t>
            </a:r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+50°C</a:t>
            </a:r>
            <a:endParaRPr lang="de-DE" sz="16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265" name="Textfeld 19"/>
          <p:cNvSpPr txBox="1">
            <a:spLocks noChangeArrowheads="1"/>
          </p:cNvSpPr>
          <p:nvPr/>
        </p:nvSpPr>
        <p:spPr bwMode="auto">
          <a:xfrm>
            <a:off x="1893982" y="4539514"/>
            <a:ext cx="2155477" cy="1561084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de-DE" sz="16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Pressures </a:t>
            </a:r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TRDGas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Xe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/CO</a:t>
            </a:r>
            <a:r>
              <a:rPr lang="de-DE" sz="1600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/ Mix. Vol.</a:t>
            </a:r>
            <a:endParaRPr lang="de-DE" sz="16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Range:</a:t>
            </a:r>
          </a:p>
          <a:p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Xe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: &lt;150 bar</a:t>
            </a:r>
          </a:p>
          <a:p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de-DE" sz="1600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: &lt; 80 bar</a:t>
            </a:r>
          </a:p>
          <a:p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Mix.Vol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.: &lt; 4.6 bar</a:t>
            </a:r>
          </a:p>
        </p:txBody>
      </p:sp>
      <p:sp>
        <p:nvSpPr>
          <p:cNvPr id="96266" name="Textfeld 20"/>
          <p:cNvSpPr txBox="1">
            <a:spLocks noChangeArrowheads="1"/>
          </p:cNvSpPr>
          <p:nvPr/>
        </p:nvSpPr>
        <p:spPr bwMode="auto">
          <a:xfrm>
            <a:off x="6988747" y="4539514"/>
            <a:ext cx="1959840" cy="119175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de-DE" sz="18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SidePanel</a:t>
            </a:r>
            <a:r>
              <a:rPr lang="de-DE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DTS-Sensors:</a:t>
            </a:r>
            <a:endParaRPr lang="de-DE" sz="18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Ranges: +5°C </a:t>
            </a:r>
            <a:r>
              <a:rPr lang="de-DE" sz="18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+40°C</a:t>
            </a:r>
            <a:endParaRPr lang="de-DE" sz="18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6267" name="Gerade Verbindung mit Pfeil 22"/>
          <p:cNvCxnSpPr>
            <a:cxnSpLocks noChangeShapeType="1"/>
          </p:cNvCxnSpPr>
          <p:nvPr/>
        </p:nvCxnSpPr>
        <p:spPr bwMode="auto">
          <a:xfrm rot="5400000" flipH="1" flipV="1">
            <a:off x="-65660" y="2971780"/>
            <a:ext cx="2221032" cy="914443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96268" name="Gerade Verbindung mit Pfeil 23"/>
          <p:cNvCxnSpPr>
            <a:cxnSpLocks noChangeShapeType="1"/>
          </p:cNvCxnSpPr>
          <p:nvPr/>
        </p:nvCxnSpPr>
        <p:spPr bwMode="auto">
          <a:xfrm rot="16200000" flipV="1">
            <a:off x="881431" y="3069740"/>
            <a:ext cx="2482325" cy="457222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96269" name="Gerade Verbindung mit Pfeil 26"/>
          <p:cNvCxnSpPr>
            <a:cxnSpLocks noChangeShapeType="1"/>
          </p:cNvCxnSpPr>
          <p:nvPr/>
        </p:nvCxnSpPr>
        <p:spPr bwMode="auto">
          <a:xfrm rot="10800000">
            <a:off x="4049460" y="2318485"/>
            <a:ext cx="3069924" cy="222103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Gerade Verbindung mit Pfeil 23"/>
          <p:cNvCxnSpPr>
            <a:cxnSpLocks noChangeShapeType="1"/>
          </p:cNvCxnSpPr>
          <p:nvPr/>
        </p:nvCxnSpPr>
        <p:spPr bwMode="auto">
          <a:xfrm rot="16200000" flipV="1">
            <a:off x="2645003" y="2939105"/>
            <a:ext cx="2482325" cy="718492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9" name="Textfeld 19"/>
          <p:cNvSpPr txBox="1">
            <a:spLocks noChangeArrowheads="1"/>
          </p:cNvSpPr>
          <p:nvPr/>
        </p:nvSpPr>
        <p:spPr bwMode="auto">
          <a:xfrm>
            <a:off x="4114777" y="4539514"/>
            <a:ext cx="2743335" cy="180730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Pressures TRD: </a:t>
            </a:r>
          </a:p>
          <a:p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BoxC</a:t>
            </a:r>
            <a:endParaRPr lang="de-DE" sz="160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Range:</a:t>
            </a:r>
          </a:p>
          <a:p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Pump off: 900 </a:t>
            </a:r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1500 </a:t>
            </a:r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mbar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Pump on half </a:t>
            </a:r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speed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P3: 1220 </a:t>
            </a:r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1820 </a:t>
            </a:r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mbar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P4:   580 </a:t>
            </a:r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1180 </a:t>
            </a:r>
            <a:r>
              <a:rPr lang="de-DE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mbar</a:t>
            </a:r>
            <a:endParaRPr lang="de-DE" sz="160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0"/>
          <p:cNvSpPr txBox="1">
            <a:spLocks noChangeArrowheads="1"/>
          </p:cNvSpPr>
          <p:nvPr/>
        </p:nvSpPr>
        <p:spPr bwMode="auto">
          <a:xfrm>
            <a:off x="5364088" y="2775756"/>
            <a:ext cx="3714819" cy="36075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de-DE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de-DE" sz="18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dP</a:t>
            </a:r>
            <a:r>
              <a:rPr lang="de-DE" sz="1800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(In)</a:t>
            </a:r>
            <a:r>
              <a:rPr lang="de-DE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18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dP</a:t>
            </a:r>
            <a:r>
              <a:rPr lang="de-DE" sz="1800" baseline="-25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(out)</a:t>
            </a:r>
            <a:r>
              <a:rPr lang="de-DE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) / 2 = 0 ± 50 </a:t>
            </a:r>
            <a:r>
              <a:rPr lang="de-DE" sz="18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mbar</a:t>
            </a:r>
            <a:endParaRPr lang="de-DE" sz="18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Gerade Verbindung mit Pfeil 26"/>
          <p:cNvCxnSpPr>
            <a:cxnSpLocks noChangeShapeType="1"/>
          </p:cNvCxnSpPr>
          <p:nvPr/>
        </p:nvCxnSpPr>
        <p:spPr bwMode="auto">
          <a:xfrm rot="10800000">
            <a:off x="5878349" y="2253161"/>
            <a:ext cx="783810" cy="522595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745425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77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5649" y="620053"/>
            <a:ext cx="5683074" cy="14838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7283" name="Text Box 2"/>
          <p:cNvSpPr txBox="1">
            <a:spLocks noChangeArrowheads="1"/>
          </p:cNvSpPr>
          <p:nvPr/>
        </p:nvSpPr>
        <p:spPr bwMode="auto">
          <a:xfrm>
            <a:off x="1240807" y="162782"/>
            <a:ext cx="3288960" cy="45727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800">
                <a:solidFill>
                  <a:srgbClr val="000000"/>
                </a:solidFill>
              </a:rPr>
              <a:t>UG CHD (Critical Health Data)</a:t>
            </a:r>
          </a:p>
        </p:txBody>
      </p:sp>
      <p:pic>
        <p:nvPicPr>
          <p:cNvPr id="97284" name="Picture 7" descr="logo_rwth_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287720"/>
            <a:ext cx="1257104" cy="34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 descr="logo_AMS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070" y="6133368"/>
            <a:ext cx="480810" cy="65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C2B5261-1C61-4F22-B06D-DC913B2DF244}" type="slidenum">
              <a:rPr lang="en-US" smtClean="0"/>
              <a:pPr>
                <a:buFont typeface="Times New Roman" pitchFamily="18" charset="0"/>
                <a:buNone/>
              </a:pPr>
              <a:t>156</a:t>
            </a:fld>
            <a:endParaRPr lang="en-US" smtClean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1364" y="2122513"/>
            <a:ext cx="4201290" cy="403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225174" y="162782"/>
            <a:ext cx="1436985" cy="3266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Bit </a:t>
            </a:r>
            <a:r>
              <a:rPr lang="de-DE" dirty="0">
                <a:solidFill>
                  <a:srgbClr val="000000"/>
                </a:solidFill>
              </a:rPr>
              <a:t>Definition: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30410" y="764704"/>
            <a:ext cx="3163680" cy="55230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4020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UG-CHD Bits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from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UG-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CtrlTask</a:t>
            </a:r>
            <a:endParaRPr lang="de-DE" sz="13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de-DE" sz="13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Monitor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MultiCast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Server: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de-DE" sz="13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$ TRDCHD-M -m MCC  (Shuttle)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          -m HOSC (ISS)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de-DE" sz="13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de-DE" sz="13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STA    INV – not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updated</a:t>
            </a:r>
            <a:endParaRPr lang="de-DE" sz="13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         -&gt; UG-Task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running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?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de-DE" sz="13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XE  P   20.. 175bar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CO2  R   10.. 100bar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MIX  E    0..  13bar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BXC  S  800..1200mbar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DRP  S  Pin-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Pout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= 0 / 650mbar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      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For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CP    off  half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de-DE" sz="13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LEAK   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detected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by</a:t>
            </a: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UG-</a:t>
            </a:r>
            <a:r>
              <a:rPr lang="de-DE" sz="1300" dirty="0" err="1">
                <a:solidFill>
                  <a:srgbClr val="000000"/>
                </a:solidFill>
                <a:latin typeface="DejaVu Sans Mono" pitchFamily="49" charset="0"/>
              </a:rPr>
              <a:t>CtrlTask</a:t>
            </a:r>
            <a:endParaRPr lang="de-DE" sz="13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de-DE" sz="1300" dirty="0">
              <a:solidFill>
                <a:srgbClr val="000000"/>
              </a:solidFill>
              <a:latin typeface="DejaVu Sans Mono" pitchFamily="49" charset="0"/>
            </a:endParaRP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XE  T  -30..+60degC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CO2  E  -50..+60degC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 PH  M  -15..+60degC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MVS  P  -15..+60degC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MVC  E  -15..+60degC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BXC  R   +5..+40degC</a:t>
            </a:r>
          </a:p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sz="1300" dirty="0">
                <a:solidFill>
                  <a:srgbClr val="000000"/>
                </a:solidFill>
                <a:latin typeface="DejaVu Sans Mono" pitchFamily="49" charset="0"/>
              </a:rPr>
              <a:t>MIX  T  -15..+60degC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745425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04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6184276" y="1036908"/>
            <a:ext cx="2852219" cy="3544220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Dir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	selected interface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File:	DDDD/NNN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endParaRPr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right-click READ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endParaRPr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PDS-UGPD current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from PDS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endParaRPr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Other Data from UG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(1st </a:t>
            </a:r>
            <a:r>
              <a:rPr lang="en-US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DTSdata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after 5min)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JMDC output in terminal</a:t>
            </a:r>
          </a:p>
        </p:txBody>
      </p:sp>
      <p:sp>
        <p:nvSpPr>
          <p:cNvPr id="98307" name="Rectangle 23"/>
          <p:cNvSpPr>
            <a:spLocks noGrp="1" noChangeArrowheads="1"/>
          </p:cNvSpPr>
          <p:nvPr>
            <p:ph type="title"/>
          </p:nvPr>
        </p:nvSpPr>
        <p:spPr>
          <a:xfrm>
            <a:off x="1437120" y="97931"/>
            <a:ext cx="6073920" cy="447887"/>
          </a:xfrm>
          <a:ln w="25400">
            <a:solidFill>
              <a:schemeClr val="tx2"/>
            </a:solidFill>
          </a:ln>
        </p:spPr>
        <p:txBody>
          <a:bodyPr tIns="32002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/>
              <a:t>TRD-Gas Monitor Program: TRDGAS-M</a:t>
            </a:r>
          </a:p>
        </p:txBody>
      </p:sp>
      <p:pic>
        <p:nvPicPr>
          <p:cNvPr id="98308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6251716"/>
            <a:ext cx="1274400" cy="34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48" y="6042874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Foliennummernplatzhalter 2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EC7E8B8-2C8B-4DA7-86A7-A1E044D21413}" type="slidenum">
              <a:rPr lang="en-US" smtClean="0"/>
              <a:pPr>
                <a:buFont typeface="Times New Roman" pitchFamily="18" charset="0"/>
                <a:buNone/>
              </a:pPr>
              <a:t>157</a:t>
            </a:fld>
            <a:endParaRPr lang="en-US" smtClean="0"/>
          </a:p>
        </p:txBody>
      </p:sp>
      <p:pic>
        <p:nvPicPr>
          <p:cNvPr id="10" name="Grafik 9" descr="trdgas-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217" y="620053"/>
            <a:ext cx="5309951" cy="6140619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42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Grafik 19" descr="TRDGAS-M_TSP.png"/>
          <p:cNvPicPr>
            <a:picLocks noChangeAspect="1"/>
          </p:cNvPicPr>
          <p:nvPr/>
        </p:nvPicPr>
        <p:blipFill>
          <a:blip r:embed="rId3" cstate="print"/>
          <a:srcRect b="76350"/>
          <a:stretch>
            <a:fillRect/>
          </a:stretch>
        </p:blipFill>
        <p:spPr bwMode="auto">
          <a:xfrm>
            <a:off x="652321" y="554458"/>
            <a:ext cx="7748640" cy="20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23"/>
          <p:cNvSpPr>
            <a:spLocks noGrp="1" noChangeArrowheads="1"/>
          </p:cNvSpPr>
          <p:nvPr>
            <p:ph type="title"/>
          </p:nvPr>
        </p:nvSpPr>
        <p:spPr>
          <a:xfrm>
            <a:off x="1437120" y="31684"/>
            <a:ext cx="6073920" cy="447887"/>
          </a:xfrm>
          <a:ln w="25400">
            <a:solidFill>
              <a:schemeClr val="tx2"/>
            </a:solidFill>
          </a:ln>
        </p:spPr>
        <p:txBody>
          <a:bodyPr tIns="32002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/>
              <a:t>TRD-Gas Monitor Program: TRDGAS-M</a:t>
            </a:r>
          </a:p>
        </p:txBody>
      </p:sp>
      <p:pic>
        <p:nvPicPr>
          <p:cNvPr id="99333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20" y="6011191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Foliennummernplatzhalter 2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378534F-A045-469A-9652-63465CF2231E}" type="slidenum">
              <a:rPr lang="en-US" smtClean="0"/>
              <a:pPr>
                <a:buFont typeface="Times New Roman" pitchFamily="18" charset="0"/>
                <a:buNone/>
              </a:pPr>
              <a:t>158</a:t>
            </a:fld>
            <a:endParaRPr lang="en-US" smtClean="0"/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0880" y="2710365"/>
            <a:ext cx="6540480" cy="3970497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</p:pic>
      <p:cxnSp>
        <p:nvCxnSpPr>
          <p:cNvPr id="99336" name="Gerade Verbindung mit Pfeil 29"/>
          <p:cNvCxnSpPr>
            <a:cxnSpLocks noChangeShapeType="1"/>
          </p:cNvCxnSpPr>
          <p:nvPr/>
        </p:nvCxnSpPr>
        <p:spPr bwMode="auto">
          <a:xfrm rot="16200000" flipH="1">
            <a:off x="1633646" y="2775913"/>
            <a:ext cx="652388" cy="39168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99337" name="Gerade Verbindung mit Pfeil 30"/>
          <p:cNvCxnSpPr>
            <a:cxnSpLocks noChangeShapeType="1"/>
          </p:cNvCxnSpPr>
          <p:nvPr/>
        </p:nvCxnSpPr>
        <p:spPr bwMode="auto">
          <a:xfrm rot="16200000" flipH="1">
            <a:off x="1599782" y="3135216"/>
            <a:ext cx="1110356" cy="13104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99338" name="Gerade Verbindung mit Pfeil 33"/>
          <p:cNvCxnSpPr>
            <a:cxnSpLocks noChangeShapeType="1"/>
          </p:cNvCxnSpPr>
          <p:nvPr/>
        </p:nvCxnSpPr>
        <p:spPr bwMode="auto">
          <a:xfrm rot="10800000" flipV="1">
            <a:off x="2285280" y="2645558"/>
            <a:ext cx="2090880" cy="848249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99339" name="Gerade Verbindung mit Pfeil 36"/>
          <p:cNvCxnSpPr>
            <a:cxnSpLocks noChangeShapeType="1"/>
          </p:cNvCxnSpPr>
          <p:nvPr/>
        </p:nvCxnSpPr>
        <p:spPr bwMode="auto">
          <a:xfrm rot="10800000" flipV="1">
            <a:off x="3853440" y="2579311"/>
            <a:ext cx="3134880" cy="587582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99340" name="Gerade Verbindung mit Pfeil 38"/>
          <p:cNvCxnSpPr>
            <a:cxnSpLocks noChangeShapeType="1"/>
          </p:cNvCxnSpPr>
          <p:nvPr/>
        </p:nvCxnSpPr>
        <p:spPr bwMode="auto">
          <a:xfrm rot="10800000" flipV="1">
            <a:off x="5159520" y="2645558"/>
            <a:ext cx="2090880" cy="52277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745425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  <p:pic>
        <p:nvPicPr>
          <p:cNvPr id="99332" name="Picture 7" descr="logo_rwth_universit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6032" y="6296886"/>
            <a:ext cx="842352" cy="22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4841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Grafik 20" descr="TRDGAS-M_TSP.png"/>
          <p:cNvPicPr>
            <a:picLocks noChangeAspect="1"/>
          </p:cNvPicPr>
          <p:nvPr/>
        </p:nvPicPr>
        <p:blipFill>
          <a:blip r:embed="rId3" cstate="print"/>
          <a:srcRect t="23293" b="60562"/>
          <a:stretch>
            <a:fillRect/>
          </a:stretch>
        </p:blipFill>
        <p:spPr bwMode="auto">
          <a:xfrm>
            <a:off x="391680" y="881373"/>
            <a:ext cx="8514720" cy="1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ctangle 23"/>
          <p:cNvSpPr>
            <a:spLocks noGrp="1" noChangeArrowheads="1"/>
          </p:cNvSpPr>
          <p:nvPr>
            <p:ph type="title"/>
          </p:nvPr>
        </p:nvSpPr>
        <p:spPr>
          <a:xfrm>
            <a:off x="1437120" y="97931"/>
            <a:ext cx="6073920" cy="447887"/>
          </a:xfrm>
          <a:ln w="25400">
            <a:solidFill>
              <a:schemeClr val="tx2"/>
            </a:solidFill>
          </a:ln>
        </p:spPr>
        <p:txBody>
          <a:bodyPr tIns="32002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/>
              <a:t>TRD-Gas Monitor Program: TRDGAS-M</a:t>
            </a:r>
          </a:p>
        </p:txBody>
      </p:sp>
      <p:pic>
        <p:nvPicPr>
          <p:cNvPr id="100357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010030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8" name="Foliennummernplatzhalter 2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5920B09-AEE2-4B0E-B41D-D8ED5DC070C1}" type="slidenum">
              <a:rPr lang="en-US" smtClean="0"/>
              <a:pPr>
                <a:buFont typeface="Times New Roman" pitchFamily="18" charset="0"/>
                <a:buNone/>
              </a:pPr>
              <a:t>159</a:t>
            </a:fld>
            <a:endParaRPr lang="en-US" smtClean="0"/>
          </a:p>
        </p:txBody>
      </p:sp>
      <p:pic>
        <p:nvPicPr>
          <p:cNvPr id="10035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6081" y="2710365"/>
            <a:ext cx="6540480" cy="3970497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</p:pic>
      <p:cxnSp>
        <p:nvCxnSpPr>
          <p:cNvPr id="100360" name="Gerade Verbindung mit Pfeil 29"/>
          <p:cNvCxnSpPr>
            <a:cxnSpLocks noChangeShapeType="1"/>
          </p:cNvCxnSpPr>
          <p:nvPr/>
        </p:nvCxnSpPr>
        <p:spPr bwMode="auto">
          <a:xfrm rot="16200000" flipH="1">
            <a:off x="1501890" y="2383482"/>
            <a:ext cx="589021" cy="58896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100361" name="Gerade Verbindung mit Pfeil 30"/>
          <p:cNvCxnSpPr>
            <a:cxnSpLocks noChangeShapeType="1"/>
          </p:cNvCxnSpPr>
          <p:nvPr/>
        </p:nvCxnSpPr>
        <p:spPr bwMode="auto">
          <a:xfrm rot="5400000">
            <a:off x="1240472" y="3232420"/>
            <a:ext cx="1699378" cy="144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100362" name="Gerade Verbindung mit Pfeil 20"/>
          <p:cNvCxnSpPr>
            <a:cxnSpLocks noChangeShapeType="1"/>
          </p:cNvCxnSpPr>
          <p:nvPr/>
        </p:nvCxnSpPr>
        <p:spPr bwMode="auto">
          <a:xfrm rot="10800000" flipV="1">
            <a:off x="4636800" y="2383451"/>
            <a:ext cx="2547360" cy="6523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100364" name="Gerade Verbindung mit Pfeil 20"/>
          <p:cNvCxnSpPr>
            <a:cxnSpLocks noChangeShapeType="1"/>
          </p:cNvCxnSpPr>
          <p:nvPr/>
        </p:nvCxnSpPr>
        <p:spPr bwMode="auto">
          <a:xfrm rot="5400000">
            <a:off x="1272748" y="2874704"/>
            <a:ext cx="4051145" cy="306864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100365" name="Gerade Verbindung mit Pfeil 29"/>
          <p:cNvCxnSpPr>
            <a:cxnSpLocks noChangeShapeType="1"/>
          </p:cNvCxnSpPr>
          <p:nvPr/>
        </p:nvCxnSpPr>
        <p:spPr bwMode="auto">
          <a:xfrm rot="16200000" flipH="1">
            <a:off x="3951226" y="3070457"/>
            <a:ext cx="2547628" cy="10440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680108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  <p:pic>
        <p:nvPicPr>
          <p:cNvPr id="100356" name="Picture 7" descr="logo_rwth_universit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6294726"/>
            <a:ext cx="1031440" cy="27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72179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32771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32772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7A9EEF3-9EA1-4D58-93FA-BCCCC437B7F2}" type="slidenum">
              <a:rPr lang="en-US" sz="1400" smtClean="0"/>
              <a:pPr eaLnBrk="1" hangingPunct="1"/>
              <a:t>16</a:t>
            </a:fld>
            <a:endParaRPr lang="en-US" sz="1400" smtClean="0"/>
          </a:p>
        </p:txBody>
      </p:sp>
      <p:pic>
        <p:nvPicPr>
          <p:cNvPr id="32773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32775" name="Text Box 16"/>
          <p:cNvSpPr txBox="1">
            <a:spLocks noChangeArrowheads="1"/>
          </p:cNvSpPr>
          <p:nvPr/>
        </p:nvSpPr>
        <p:spPr bwMode="auto">
          <a:xfrm>
            <a:off x="2987675" y="76200"/>
            <a:ext cx="3455988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Gassystem </a:t>
            </a:r>
          </a:p>
        </p:txBody>
      </p:sp>
      <p:pic>
        <p:nvPicPr>
          <p:cNvPr id="32776" name="Grafik 15" descr="ManifConnectionSchemeXMON_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765175"/>
            <a:ext cx="7532687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Grafik 10" descr="IMG_017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4450"/>
            <a:ext cx="2492375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3"/>
          <p:cNvSpPr>
            <a:spLocks noGrp="1" noChangeArrowheads="1"/>
          </p:cNvSpPr>
          <p:nvPr>
            <p:ph type="title"/>
          </p:nvPr>
        </p:nvSpPr>
        <p:spPr>
          <a:xfrm>
            <a:off x="1437120" y="97931"/>
            <a:ext cx="6073920" cy="447887"/>
          </a:xfrm>
          <a:ln w="25400">
            <a:solidFill>
              <a:schemeClr val="tx2"/>
            </a:solidFill>
          </a:ln>
        </p:spPr>
        <p:txBody>
          <a:bodyPr tIns="32002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/>
              <a:t>TRD-Gas Monitor Program: TRDGAS-M</a:t>
            </a:r>
          </a:p>
        </p:txBody>
      </p:sp>
      <p:pic>
        <p:nvPicPr>
          <p:cNvPr id="101379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6261778"/>
            <a:ext cx="1095060" cy="29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11191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Foliennummernplatzhalter 2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5DF99D9-D4FD-4D6C-9CEB-17E7AC0D49E2}" type="slidenum">
              <a:rPr lang="en-US" smtClean="0"/>
              <a:pPr>
                <a:buFont typeface="Times New Roman" pitchFamily="18" charset="0"/>
                <a:buNone/>
              </a:pPr>
              <a:t>160</a:t>
            </a:fld>
            <a:endParaRPr lang="en-US" smtClean="0"/>
          </a:p>
        </p:txBody>
      </p:sp>
      <p:pic>
        <p:nvPicPr>
          <p:cNvPr id="10138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1280" y="2464100"/>
            <a:ext cx="6969600" cy="4231164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</p:pic>
      <p:cxnSp>
        <p:nvCxnSpPr>
          <p:cNvPr id="101383" name="Gerade Verbindung mit Pfeil 21"/>
          <p:cNvCxnSpPr>
            <a:cxnSpLocks noChangeShapeType="1"/>
          </p:cNvCxnSpPr>
          <p:nvPr/>
        </p:nvCxnSpPr>
        <p:spPr bwMode="auto">
          <a:xfrm rot="16200000" flipH="1">
            <a:off x="3330498" y="3624933"/>
            <a:ext cx="4247005" cy="137232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101384" name="Gerade Verbindung mit Pfeil 22"/>
          <p:cNvCxnSpPr>
            <a:cxnSpLocks noChangeShapeType="1"/>
          </p:cNvCxnSpPr>
          <p:nvPr/>
        </p:nvCxnSpPr>
        <p:spPr bwMode="auto">
          <a:xfrm rot="16200000" flipH="1">
            <a:off x="3983527" y="3363584"/>
            <a:ext cx="4442866" cy="209088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101385" name="Gerade Verbindung mit Pfeil 33"/>
          <p:cNvCxnSpPr>
            <a:cxnSpLocks noChangeShapeType="1"/>
          </p:cNvCxnSpPr>
          <p:nvPr/>
        </p:nvCxnSpPr>
        <p:spPr bwMode="auto">
          <a:xfrm rot="10800000" flipV="1">
            <a:off x="4114081" y="2318644"/>
            <a:ext cx="3136320" cy="522775"/>
          </a:xfrm>
          <a:prstGeom prst="straightConnector1">
            <a:avLst/>
          </a:prstGeom>
          <a:noFill/>
          <a:ln w="57150" algn="ctr">
            <a:solidFill>
              <a:schemeClr val="accent2"/>
            </a:solidFill>
            <a:prstDash val="dash"/>
            <a:round/>
            <a:headEnd/>
            <a:tailEnd type="arrow" w="med" len="med"/>
          </a:ln>
        </p:spPr>
      </p:cxnSp>
      <p:pic>
        <p:nvPicPr>
          <p:cNvPr id="101387" name="Grafik 20" descr="TRDGAS-M_TSP.png"/>
          <p:cNvPicPr>
            <a:picLocks noChangeAspect="1"/>
          </p:cNvPicPr>
          <p:nvPr/>
        </p:nvPicPr>
        <p:blipFill>
          <a:blip r:embed="rId6" cstate="print"/>
          <a:srcRect t="38821" b="45033"/>
          <a:stretch>
            <a:fillRect/>
          </a:stretch>
        </p:blipFill>
        <p:spPr bwMode="auto">
          <a:xfrm>
            <a:off x="456481" y="750320"/>
            <a:ext cx="8514720" cy="156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Gerade Verbindung mit Pfeil 23"/>
          <p:cNvCxnSpPr/>
          <p:nvPr/>
        </p:nvCxnSpPr>
        <p:spPr>
          <a:xfrm>
            <a:off x="2089441" y="2187590"/>
            <a:ext cx="1437120" cy="1110356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FF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1893601" y="2187590"/>
            <a:ext cx="1568160" cy="980743"/>
          </a:xfrm>
          <a:prstGeom prst="straightConnector1">
            <a:avLst/>
          </a:prstGeom>
          <a:ln w="38100" cmpd="sng">
            <a:solidFill>
              <a:srgbClr val="00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1764001" y="2187590"/>
            <a:ext cx="1239840" cy="1045550"/>
          </a:xfrm>
          <a:prstGeom prst="straightConnector1">
            <a:avLst/>
          </a:prstGeom>
          <a:ln w="3810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rot="16200000" flipH="1">
            <a:off x="1174958" y="2645593"/>
            <a:ext cx="1568324" cy="6523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rot="16200000" flipH="1">
            <a:off x="1567399" y="2253151"/>
            <a:ext cx="783442" cy="6523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rot="16200000" flipH="1">
            <a:off x="1109438" y="2580073"/>
            <a:ext cx="1568324" cy="78336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1501920" y="2253838"/>
            <a:ext cx="783360" cy="717195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614790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70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3"/>
          <p:cNvSpPr>
            <a:spLocks noGrp="1" noChangeArrowheads="1"/>
          </p:cNvSpPr>
          <p:nvPr>
            <p:ph type="title"/>
          </p:nvPr>
        </p:nvSpPr>
        <p:spPr>
          <a:xfrm>
            <a:off x="1437120" y="97931"/>
            <a:ext cx="6073920" cy="447887"/>
          </a:xfrm>
          <a:ln w="25400">
            <a:solidFill>
              <a:schemeClr val="tx2"/>
            </a:solidFill>
          </a:ln>
        </p:spPr>
        <p:txBody>
          <a:bodyPr tIns="32002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/>
              <a:t>TRD-Gas Monitor Program: TRDGAS-M</a:t>
            </a:r>
          </a:p>
        </p:txBody>
      </p:sp>
      <p:pic>
        <p:nvPicPr>
          <p:cNvPr id="102403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2081" y="162738"/>
            <a:ext cx="1274400" cy="34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2874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Foliennummernplatzhalter 2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14E184A-C26C-429C-83C0-5AE6D30585DE}" type="slidenum">
              <a:rPr lang="en-US" smtClean="0"/>
              <a:pPr>
                <a:buFont typeface="Times New Roman" pitchFamily="18" charset="0"/>
                <a:buNone/>
              </a:pPr>
              <a:t>161</a:t>
            </a:fld>
            <a:endParaRPr lang="en-US" smtClean="0"/>
          </a:p>
        </p:txBody>
      </p:sp>
      <p:pic>
        <p:nvPicPr>
          <p:cNvPr id="10240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1280" y="2464100"/>
            <a:ext cx="6969600" cy="4231164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</p:pic>
      <p:cxnSp>
        <p:nvCxnSpPr>
          <p:cNvPr id="102407" name="Gerade Verbindung mit Pfeil 33"/>
          <p:cNvCxnSpPr>
            <a:cxnSpLocks noChangeShapeType="1"/>
          </p:cNvCxnSpPr>
          <p:nvPr/>
        </p:nvCxnSpPr>
        <p:spPr bwMode="auto">
          <a:xfrm rot="10800000" flipV="1">
            <a:off x="6531841" y="2187590"/>
            <a:ext cx="1110240" cy="587582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 type="arrow" w="med" len="med"/>
          </a:ln>
        </p:spPr>
      </p:cxnSp>
      <p:pic>
        <p:nvPicPr>
          <p:cNvPr id="102409" name="Grafik 20" descr="TRDGAS-M_TSP.png"/>
          <p:cNvPicPr>
            <a:picLocks noChangeAspect="1"/>
          </p:cNvPicPr>
          <p:nvPr/>
        </p:nvPicPr>
        <p:blipFill>
          <a:blip r:embed="rId6" cstate="print"/>
          <a:srcRect t="54350" b="30540"/>
          <a:stretch>
            <a:fillRect/>
          </a:stretch>
        </p:blipFill>
        <p:spPr bwMode="auto">
          <a:xfrm>
            <a:off x="456481" y="750319"/>
            <a:ext cx="8514720" cy="14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Gerade Verbindung mit Pfeil 23"/>
          <p:cNvCxnSpPr/>
          <p:nvPr/>
        </p:nvCxnSpPr>
        <p:spPr>
          <a:xfrm rot="16200000" flipH="1">
            <a:off x="1698422" y="2253168"/>
            <a:ext cx="1110356" cy="979200"/>
          </a:xfrm>
          <a:prstGeom prst="curvedConnector3">
            <a:avLst>
              <a:gd name="adj1" fmla="val 31581"/>
            </a:avLst>
          </a:prstGeom>
          <a:ln w="38100" cmpd="sng">
            <a:solidFill>
              <a:srgbClr val="FF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1959840" y="2122783"/>
            <a:ext cx="2154240" cy="587582"/>
          </a:xfrm>
          <a:prstGeom prst="straightConnector1">
            <a:avLst/>
          </a:prstGeom>
          <a:ln w="38100" cmpd="sng">
            <a:solidFill>
              <a:srgbClr val="00FF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rot="16200000" flipH="1">
            <a:off x="1371559" y="2186911"/>
            <a:ext cx="783442" cy="784800"/>
          </a:xfrm>
          <a:prstGeom prst="straightConnector1">
            <a:avLst/>
          </a:prstGeom>
          <a:ln w="3810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rot="16200000" flipH="1">
            <a:off x="1109435" y="2644876"/>
            <a:ext cx="1633131" cy="71856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1566720" y="2253837"/>
            <a:ext cx="784800" cy="587582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rot="16200000" flipH="1">
            <a:off x="945999" y="2612473"/>
            <a:ext cx="1568324" cy="718560"/>
          </a:xfrm>
          <a:prstGeom prst="straightConnector1">
            <a:avLst/>
          </a:prstGeom>
          <a:ln w="3810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416" name="Gerade Verbindung mit Pfeil 33"/>
          <p:cNvCxnSpPr>
            <a:cxnSpLocks noChangeShapeType="1"/>
          </p:cNvCxnSpPr>
          <p:nvPr/>
        </p:nvCxnSpPr>
        <p:spPr bwMode="auto">
          <a:xfrm rot="16200000" flipH="1">
            <a:off x="4952134" y="1980259"/>
            <a:ext cx="492532" cy="96768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Th. Kirn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6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3"/>
          <p:cNvSpPr>
            <a:spLocks noGrp="1" noChangeArrowheads="1"/>
          </p:cNvSpPr>
          <p:nvPr>
            <p:ph type="title"/>
          </p:nvPr>
        </p:nvSpPr>
        <p:spPr>
          <a:xfrm>
            <a:off x="1437120" y="97931"/>
            <a:ext cx="6073920" cy="447887"/>
          </a:xfrm>
          <a:ln w="25400">
            <a:solidFill>
              <a:schemeClr val="tx2"/>
            </a:solidFill>
          </a:ln>
        </p:spPr>
        <p:txBody>
          <a:bodyPr tIns="32002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/>
              <a:t>TRD-Gas Monitor Program: TRDGAS-M</a:t>
            </a:r>
          </a:p>
        </p:txBody>
      </p:sp>
      <p:pic>
        <p:nvPicPr>
          <p:cNvPr id="103427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16632"/>
            <a:ext cx="1274400" cy="34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2875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Foliennummernplatzhalter 27"/>
          <p:cNvSpPr>
            <a:spLocks noGrp="1"/>
          </p:cNvSpPr>
          <p:nvPr>
            <p:ph type="sldNum" sz="quarter" idx="12"/>
          </p:nvPr>
        </p:nvSpPr>
        <p:spPr>
          <a:xfrm>
            <a:off x="6843464" y="6248400"/>
            <a:ext cx="1905000" cy="457200"/>
          </a:xfrm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78D5CF5-58AA-4375-BE14-4AE21A82CDC4}" type="slidenum">
              <a:rPr lang="en-US" smtClean="0"/>
              <a:pPr>
                <a:buFont typeface="Times New Roman" pitchFamily="18" charset="0"/>
                <a:buNone/>
              </a:pPr>
              <a:t>162</a:t>
            </a:fld>
            <a:endParaRPr lang="en-US" smtClean="0"/>
          </a:p>
        </p:txBody>
      </p:sp>
      <p:pic>
        <p:nvPicPr>
          <p:cNvPr id="10343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1280" y="2464100"/>
            <a:ext cx="6969600" cy="4231164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</p:pic>
      <p:cxnSp>
        <p:nvCxnSpPr>
          <p:cNvPr id="103431" name="Gerade Verbindung mit Pfeil 33"/>
          <p:cNvCxnSpPr>
            <a:cxnSpLocks noChangeShapeType="1"/>
          </p:cNvCxnSpPr>
          <p:nvPr/>
        </p:nvCxnSpPr>
        <p:spPr bwMode="auto">
          <a:xfrm rot="5400000">
            <a:off x="6172465" y="2546967"/>
            <a:ext cx="1828992" cy="111024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 type="arrow" w="med" len="med"/>
          </a:ln>
        </p:spPr>
      </p:cxnSp>
      <p:pic>
        <p:nvPicPr>
          <p:cNvPr id="103433" name="Grafik 20" descr="TRDGAS-M_TSP.png"/>
          <p:cNvPicPr>
            <a:picLocks noChangeAspect="1"/>
          </p:cNvPicPr>
          <p:nvPr/>
        </p:nvPicPr>
        <p:blipFill>
          <a:blip r:embed="rId6" cstate="print"/>
          <a:srcRect t="68845" b="15012"/>
          <a:stretch>
            <a:fillRect/>
          </a:stretch>
        </p:blipFill>
        <p:spPr bwMode="auto">
          <a:xfrm>
            <a:off x="456481" y="750320"/>
            <a:ext cx="8514720" cy="156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Gerade Verbindung mit Pfeil 23"/>
          <p:cNvCxnSpPr/>
          <p:nvPr/>
        </p:nvCxnSpPr>
        <p:spPr>
          <a:xfrm rot="16200000" flipH="1">
            <a:off x="1470168" y="2743509"/>
            <a:ext cx="1371024" cy="391680"/>
          </a:xfrm>
          <a:prstGeom prst="curvedConnector3">
            <a:avLst>
              <a:gd name="adj1" fmla="val 40888"/>
            </a:avLst>
          </a:prstGeom>
          <a:ln w="38100" cmpd="sng">
            <a:solidFill>
              <a:srgbClr val="FF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rot="16200000" flipH="1">
            <a:off x="684632" y="3004879"/>
            <a:ext cx="1699378" cy="64800"/>
          </a:xfrm>
          <a:prstGeom prst="straightConnector1">
            <a:avLst/>
          </a:prstGeom>
          <a:ln w="38100" cmpd="sng">
            <a:solidFill>
              <a:srgbClr val="00B05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rot="16200000" flipH="1">
            <a:off x="1175682" y="2775916"/>
            <a:ext cx="1502077" cy="4579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16200000" flipH="1">
            <a:off x="1568123" y="2383475"/>
            <a:ext cx="717195" cy="45792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rot="16200000" flipH="1">
            <a:off x="1077809" y="2482108"/>
            <a:ext cx="587582" cy="131040"/>
          </a:xfrm>
          <a:prstGeom prst="straightConnector1">
            <a:avLst/>
          </a:prstGeom>
          <a:ln w="38100" cmpd="sng"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439" name="Gerade Verbindung mit Pfeil 33"/>
          <p:cNvCxnSpPr>
            <a:cxnSpLocks noChangeShapeType="1"/>
          </p:cNvCxnSpPr>
          <p:nvPr/>
        </p:nvCxnSpPr>
        <p:spPr bwMode="auto">
          <a:xfrm rot="16200000" flipH="1">
            <a:off x="4409187" y="2743530"/>
            <a:ext cx="1762745" cy="78336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59" name="Gerade Verbindung mit Pfeil 23"/>
          <p:cNvCxnSpPr/>
          <p:nvPr/>
        </p:nvCxnSpPr>
        <p:spPr>
          <a:xfrm rot="16200000" flipH="1">
            <a:off x="1829486" y="2384192"/>
            <a:ext cx="652388" cy="391680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FF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680108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08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3"/>
          <p:cNvSpPr>
            <a:spLocks noGrp="1" noChangeArrowheads="1"/>
          </p:cNvSpPr>
          <p:nvPr>
            <p:ph type="title"/>
          </p:nvPr>
        </p:nvSpPr>
        <p:spPr>
          <a:xfrm>
            <a:off x="1437120" y="97931"/>
            <a:ext cx="6073920" cy="447887"/>
          </a:xfrm>
          <a:ln w="25400">
            <a:solidFill>
              <a:schemeClr val="tx2"/>
            </a:solidFill>
          </a:ln>
        </p:spPr>
        <p:txBody>
          <a:bodyPr tIns="32002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/>
              <a:t>TRD-Gas Monitor Program: TRDGAS-M</a:t>
            </a:r>
          </a:p>
        </p:txBody>
      </p:sp>
      <p:pic>
        <p:nvPicPr>
          <p:cNvPr id="104451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0088" y="131036"/>
            <a:ext cx="1274400" cy="34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747" y="6015512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Foliennummernplatzhalter 27"/>
          <p:cNvSpPr>
            <a:spLocks noGrp="1"/>
          </p:cNvSpPr>
          <p:nvPr>
            <p:ph type="sldNum" sz="quarter" idx="12"/>
          </p:nvPr>
        </p:nvSpPr>
        <p:spPr>
          <a:xfrm>
            <a:off x="6843464" y="6248400"/>
            <a:ext cx="1905000" cy="457200"/>
          </a:xfrm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3374FCA-DD9C-4934-935C-3F0D9A607BD4}" type="slidenum">
              <a:rPr lang="en-US" smtClean="0"/>
              <a:pPr>
                <a:buFont typeface="Times New Roman" pitchFamily="18" charset="0"/>
                <a:buNone/>
              </a:pPr>
              <a:t>163</a:t>
            </a:fld>
            <a:endParaRPr lang="en-US" dirty="0" smtClean="0"/>
          </a:p>
        </p:txBody>
      </p:sp>
      <p:pic>
        <p:nvPicPr>
          <p:cNvPr id="10445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1280" y="2464100"/>
            <a:ext cx="6969600" cy="4231164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</p:pic>
      <p:cxnSp>
        <p:nvCxnSpPr>
          <p:cNvPr id="13" name="Gerade Verbindung mit Pfeil 23"/>
          <p:cNvCxnSpPr/>
          <p:nvPr/>
        </p:nvCxnSpPr>
        <p:spPr>
          <a:xfrm>
            <a:off x="2678401" y="2187591"/>
            <a:ext cx="5551200" cy="1176603"/>
          </a:xfrm>
          <a:prstGeom prst="curvedConnector3">
            <a:avLst>
              <a:gd name="adj1" fmla="val 114260"/>
            </a:avLst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458" name="Gerade Verbindung mit Pfeil 22"/>
          <p:cNvCxnSpPr>
            <a:cxnSpLocks noChangeShapeType="1"/>
          </p:cNvCxnSpPr>
          <p:nvPr/>
        </p:nvCxnSpPr>
        <p:spPr bwMode="auto">
          <a:xfrm>
            <a:off x="2678400" y="2187590"/>
            <a:ext cx="4898880" cy="58758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104459" name="Gerade Verbindung mit Pfeil 23"/>
          <p:cNvCxnSpPr>
            <a:cxnSpLocks noChangeShapeType="1"/>
          </p:cNvCxnSpPr>
          <p:nvPr/>
        </p:nvCxnSpPr>
        <p:spPr bwMode="auto">
          <a:xfrm>
            <a:off x="2481121" y="2187591"/>
            <a:ext cx="4507200" cy="117660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104460" name="Gerade Verbindung mit Pfeil 26"/>
          <p:cNvCxnSpPr>
            <a:cxnSpLocks noChangeShapeType="1"/>
          </p:cNvCxnSpPr>
          <p:nvPr/>
        </p:nvCxnSpPr>
        <p:spPr bwMode="auto">
          <a:xfrm>
            <a:off x="2481120" y="2187591"/>
            <a:ext cx="5160960" cy="182899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pic>
        <p:nvPicPr>
          <p:cNvPr id="14" name="Grafik 13" descr="trdgas-m.png"/>
          <p:cNvPicPr>
            <a:picLocks noChangeAspect="1"/>
          </p:cNvPicPr>
          <p:nvPr/>
        </p:nvPicPr>
        <p:blipFill>
          <a:blip r:embed="rId6" cstate="print"/>
          <a:srcRect t="84159"/>
          <a:stretch>
            <a:fillRect/>
          </a:stretch>
        </p:blipFill>
        <p:spPr>
          <a:xfrm>
            <a:off x="718268" y="620052"/>
            <a:ext cx="8204454" cy="150246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745425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779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gas_system_NEW.png"/>
          <p:cNvPicPr>
            <a:picLocks noChangeAspect="1"/>
          </p:cNvPicPr>
          <p:nvPr/>
        </p:nvPicPr>
        <p:blipFill>
          <a:blip r:embed="rId3" cstate="print"/>
          <a:srcRect t="25000" r="45514"/>
          <a:stretch>
            <a:fillRect/>
          </a:stretch>
        </p:blipFill>
        <p:spPr>
          <a:xfrm>
            <a:off x="914220" y="2057188"/>
            <a:ext cx="6009209" cy="4536247"/>
          </a:xfrm>
          <a:prstGeom prst="rect">
            <a:avLst/>
          </a:prstGeom>
        </p:spPr>
      </p:pic>
      <p:pic>
        <p:nvPicPr>
          <p:cNvPr id="14" name="Grafik 13" descr="trdgas-m.png"/>
          <p:cNvPicPr>
            <a:picLocks noChangeAspect="1"/>
          </p:cNvPicPr>
          <p:nvPr/>
        </p:nvPicPr>
        <p:blipFill>
          <a:blip r:embed="rId4" cstate="print"/>
          <a:srcRect t="84159"/>
          <a:stretch>
            <a:fillRect/>
          </a:stretch>
        </p:blipFill>
        <p:spPr>
          <a:xfrm>
            <a:off x="718268" y="620052"/>
            <a:ext cx="8204454" cy="1502460"/>
          </a:xfrm>
          <a:prstGeom prst="rect">
            <a:avLst/>
          </a:prstGeom>
        </p:spPr>
      </p:pic>
      <p:sp>
        <p:nvSpPr>
          <p:cNvPr id="104450" name="Rectangle 23"/>
          <p:cNvSpPr>
            <a:spLocks noGrp="1" noChangeArrowheads="1"/>
          </p:cNvSpPr>
          <p:nvPr>
            <p:ph type="title"/>
          </p:nvPr>
        </p:nvSpPr>
        <p:spPr>
          <a:xfrm>
            <a:off x="1437120" y="97931"/>
            <a:ext cx="6073920" cy="447887"/>
          </a:xfrm>
          <a:ln w="25400">
            <a:solidFill>
              <a:schemeClr val="tx2"/>
            </a:solidFill>
          </a:ln>
        </p:spPr>
        <p:txBody>
          <a:bodyPr tIns="32002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/>
              <a:t>TRD-Gas Monitor Program: TRDGAS-M</a:t>
            </a:r>
          </a:p>
        </p:txBody>
      </p:sp>
      <p:pic>
        <p:nvPicPr>
          <p:cNvPr id="104451" name="Picture 7" descr="logo_rwth_univer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3428" y="6227914"/>
            <a:ext cx="1127707" cy="30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5" descr="logo_AMS-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40" y="6021288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Foliennummernplatzhalter 2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3374FCA-DD9C-4934-935C-3F0D9A607BD4}" type="slidenum">
              <a:rPr lang="en-US" smtClean="0"/>
              <a:pPr>
                <a:buFont typeface="Times New Roman" pitchFamily="18" charset="0"/>
                <a:buNone/>
              </a:pPr>
              <a:t>164</a:t>
            </a:fld>
            <a:endParaRPr lang="en-US" smtClean="0"/>
          </a:p>
        </p:txBody>
      </p:sp>
      <p:cxnSp>
        <p:nvCxnSpPr>
          <p:cNvPr id="104459" name="Gerade Verbindung mit Pfeil 23"/>
          <p:cNvCxnSpPr>
            <a:cxnSpLocks noChangeShapeType="1"/>
          </p:cNvCxnSpPr>
          <p:nvPr/>
        </p:nvCxnSpPr>
        <p:spPr bwMode="auto">
          <a:xfrm rot="5400000">
            <a:off x="3396237" y="2449141"/>
            <a:ext cx="914541" cy="13063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23" name="Gerade Verbindung mit Pfeil 23"/>
          <p:cNvCxnSpPr>
            <a:cxnSpLocks noChangeShapeType="1"/>
          </p:cNvCxnSpPr>
          <p:nvPr/>
        </p:nvCxnSpPr>
        <p:spPr bwMode="auto">
          <a:xfrm rot="5400000">
            <a:off x="3134926" y="2710445"/>
            <a:ext cx="1698433" cy="261270"/>
          </a:xfrm>
          <a:prstGeom prst="straightConnector1">
            <a:avLst/>
          </a:prstGeom>
          <a:noFill/>
          <a:ln w="38100" algn="ctr">
            <a:solidFill>
              <a:srgbClr val="FB5FF0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29" name="Gerade Verbindung mit Pfeil 23"/>
          <p:cNvCxnSpPr>
            <a:cxnSpLocks noChangeShapeType="1"/>
          </p:cNvCxnSpPr>
          <p:nvPr/>
        </p:nvCxnSpPr>
        <p:spPr bwMode="auto">
          <a:xfrm rot="5400000">
            <a:off x="3134905" y="2971743"/>
            <a:ext cx="2090379" cy="261270"/>
          </a:xfrm>
          <a:prstGeom prst="straightConnector1">
            <a:avLst/>
          </a:prstGeom>
          <a:noFill/>
          <a:ln w="38100" algn="ctr">
            <a:solidFill>
              <a:srgbClr val="CC3300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32" name="Gerade Verbindung mit Pfeil 23"/>
          <p:cNvCxnSpPr>
            <a:cxnSpLocks noChangeShapeType="1"/>
          </p:cNvCxnSpPr>
          <p:nvPr/>
        </p:nvCxnSpPr>
        <p:spPr bwMode="auto">
          <a:xfrm rot="16200000" flipH="1">
            <a:off x="3918759" y="2579794"/>
            <a:ext cx="1241163" cy="195952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35" name="Gerade Verbindung mit Pfeil 23"/>
          <p:cNvCxnSpPr>
            <a:cxnSpLocks noChangeShapeType="1"/>
          </p:cNvCxnSpPr>
          <p:nvPr/>
        </p:nvCxnSpPr>
        <p:spPr bwMode="auto">
          <a:xfrm rot="16200000" flipH="1">
            <a:off x="4604593" y="2089912"/>
            <a:ext cx="1241163" cy="1175715"/>
          </a:xfrm>
          <a:prstGeom prst="straightConnector1">
            <a:avLst/>
          </a:prstGeom>
          <a:noFill/>
          <a:ln w="38100" algn="ctr">
            <a:solidFill>
              <a:schemeClr val="accent6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39" name="Gerade Verbindung mit Pfeil 23"/>
          <p:cNvCxnSpPr/>
          <p:nvPr/>
        </p:nvCxnSpPr>
        <p:spPr>
          <a:xfrm rot="5400000">
            <a:off x="3363427" y="2481944"/>
            <a:ext cx="3788812" cy="2808652"/>
          </a:xfrm>
          <a:prstGeom prst="curvedConnector3">
            <a:avLst>
              <a:gd name="adj1" fmla="val 49701"/>
            </a:avLst>
          </a:prstGeom>
          <a:ln w="38100" cmpd="sng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23"/>
          <p:cNvCxnSpPr/>
          <p:nvPr/>
        </p:nvCxnSpPr>
        <p:spPr>
          <a:xfrm rot="5400000">
            <a:off x="3730310" y="2253316"/>
            <a:ext cx="3193287" cy="2946892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FB5FF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23"/>
          <p:cNvCxnSpPr/>
          <p:nvPr/>
        </p:nvCxnSpPr>
        <p:spPr>
          <a:xfrm rot="5400000">
            <a:off x="4375910" y="2122650"/>
            <a:ext cx="2612974" cy="2612700"/>
          </a:xfrm>
          <a:prstGeom prst="curvedConnector3">
            <a:avLst>
              <a:gd name="adj1" fmla="val 66091"/>
            </a:avLst>
          </a:prstGeom>
          <a:ln w="38100" cmpd="sng">
            <a:solidFill>
              <a:srgbClr val="CC33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23"/>
          <p:cNvCxnSpPr/>
          <p:nvPr/>
        </p:nvCxnSpPr>
        <p:spPr>
          <a:xfrm rot="5400000">
            <a:off x="4375882" y="2449264"/>
            <a:ext cx="3135569" cy="2482065"/>
          </a:xfrm>
          <a:prstGeom prst="curvedConnector3">
            <a:avLst>
              <a:gd name="adj1" fmla="val 61597"/>
            </a:avLst>
          </a:prstGeom>
          <a:ln w="38100" cmpd="sng">
            <a:solidFill>
              <a:srgbClr val="00B05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23"/>
          <p:cNvCxnSpPr/>
          <p:nvPr/>
        </p:nvCxnSpPr>
        <p:spPr>
          <a:xfrm rot="5400000">
            <a:off x="5094375" y="3037122"/>
            <a:ext cx="3135569" cy="1306350"/>
          </a:xfrm>
          <a:prstGeom prst="curvedConnector3">
            <a:avLst>
              <a:gd name="adj1" fmla="val 59785"/>
            </a:avLst>
          </a:prstGeom>
          <a:ln w="38100" cmpd="sng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587633" y="6217469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12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456998" y="1077323"/>
            <a:ext cx="1502302" cy="391946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Actualize data</a:t>
            </a:r>
          </a:p>
        </p:txBody>
      </p:sp>
      <p:sp>
        <p:nvSpPr>
          <p:cNvPr id="98307" name="Rectangle 23"/>
          <p:cNvSpPr>
            <a:spLocks noGrp="1" noChangeArrowheads="1"/>
          </p:cNvSpPr>
          <p:nvPr>
            <p:ph type="title"/>
          </p:nvPr>
        </p:nvSpPr>
        <p:spPr>
          <a:xfrm>
            <a:off x="979538" y="97931"/>
            <a:ext cx="6597066" cy="447887"/>
          </a:xfrm>
          <a:ln w="25400">
            <a:solidFill>
              <a:schemeClr val="tx2"/>
            </a:solidFill>
          </a:ln>
        </p:spPr>
        <p:txBody>
          <a:bodyPr tIns="32002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/>
              <a:t>TRD-Gas Monitor Program: </a:t>
            </a:r>
            <a:r>
              <a:rPr lang="en-US" sz="2500" dirty="0" err="1"/>
              <a:t>PressureMonitor</a:t>
            </a:r>
            <a:endParaRPr lang="en-US" sz="2500" dirty="0"/>
          </a:p>
        </p:txBody>
      </p:sp>
      <p:pic>
        <p:nvPicPr>
          <p:cNvPr id="98308" name="Picture 7" descr="logo_rwt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228521"/>
            <a:ext cx="1094422" cy="29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 descr="logo_AMS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30" y="5976649"/>
            <a:ext cx="601920" cy="8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Foliennummernplatzhalter 2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EC7E8B8-2C8B-4DA7-86A7-A1E044D21413}" type="slidenum">
              <a:rPr lang="en-US" smtClean="0"/>
              <a:pPr>
                <a:buFont typeface="Times New Roman" pitchFamily="18" charset="0"/>
                <a:buNone/>
              </a:pPr>
              <a:t>165</a:t>
            </a:fld>
            <a:endParaRPr lang="en-US" smtClean="0"/>
          </a:p>
        </p:txBody>
      </p:sp>
      <p:pic>
        <p:nvPicPr>
          <p:cNvPr id="11" name="Grafik 10" descr="Screenshot-PM.png"/>
          <p:cNvPicPr>
            <a:picLocks noChangeAspect="1"/>
          </p:cNvPicPr>
          <p:nvPr/>
        </p:nvPicPr>
        <p:blipFill>
          <a:blip r:embed="rId5" cstate="print"/>
          <a:srcRect l="50787" t="1260" r="16929" b="44094"/>
          <a:stretch>
            <a:fillRect/>
          </a:stretch>
        </p:blipFill>
        <p:spPr>
          <a:xfrm>
            <a:off x="1" y="1599917"/>
            <a:ext cx="8273358" cy="4376732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 bwMode="auto">
          <a:xfrm rot="5400000">
            <a:off x="489639" y="1436621"/>
            <a:ext cx="326622" cy="26127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677792" y="881350"/>
            <a:ext cx="2090160" cy="522595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Chose Time Range, 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Start (Calendar) End</a:t>
            </a:r>
          </a:p>
        </p:txBody>
      </p:sp>
      <p:cxnSp>
        <p:nvCxnSpPr>
          <p:cNvPr id="15" name="Gerade Verbindung mit Pfeil 14"/>
          <p:cNvCxnSpPr/>
          <p:nvPr/>
        </p:nvCxnSpPr>
        <p:spPr bwMode="auto">
          <a:xfrm rot="5400000">
            <a:off x="2449164" y="1501945"/>
            <a:ext cx="326622" cy="26127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Gerade Verbindung mit Pfeil 17"/>
          <p:cNvCxnSpPr/>
          <p:nvPr/>
        </p:nvCxnSpPr>
        <p:spPr bwMode="auto">
          <a:xfrm rot="10800000" flipV="1">
            <a:off x="2939062" y="1403945"/>
            <a:ext cx="587857" cy="39194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rade Verbindung mit Pfeil 24"/>
          <p:cNvCxnSpPr/>
          <p:nvPr/>
        </p:nvCxnSpPr>
        <p:spPr bwMode="auto">
          <a:xfrm>
            <a:off x="3526920" y="1403945"/>
            <a:ext cx="653175" cy="39194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 rot="10800000" flipV="1">
            <a:off x="3788190" y="1403945"/>
            <a:ext cx="587857" cy="39194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5094539" y="816025"/>
            <a:ext cx="1175715" cy="522595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Set chosen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time range</a:t>
            </a:r>
          </a:p>
        </p:txBody>
      </p:sp>
      <p:cxnSp>
        <p:nvCxnSpPr>
          <p:cNvPr id="32" name="Gerade Verbindung mit Pfeil 31"/>
          <p:cNvCxnSpPr/>
          <p:nvPr/>
        </p:nvCxnSpPr>
        <p:spPr bwMode="auto">
          <a:xfrm rot="10800000" flipV="1">
            <a:off x="4767952" y="1338620"/>
            <a:ext cx="457222" cy="32662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6400889" y="620053"/>
            <a:ext cx="2090160" cy="783892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Fit to temperature 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corrected pressure 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chosen time range</a:t>
            </a:r>
          </a:p>
        </p:txBody>
      </p:sp>
      <p:cxnSp>
        <p:nvCxnSpPr>
          <p:cNvPr id="34" name="Gerade Verbindung mit Pfeil 33"/>
          <p:cNvCxnSpPr/>
          <p:nvPr/>
        </p:nvCxnSpPr>
        <p:spPr bwMode="auto">
          <a:xfrm rot="10800000" flipV="1">
            <a:off x="6531525" y="1403945"/>
            <a:ext cx="457222" cy="32662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7511287" y="2187837"/>
            <a:ext cx="1437209" cy="587919"/>
          </a:xfrm>
          <a:prstGeom prst="rect">
            <a:avLst/>
          </a:prstGeom>
          <a:noFill/>
          <a:ln w="73080">
            <a:noFill/>
            <a:round/>
            <a:headEnd/>
            <a:tailEnd/>
          </a:ln>
        </p:spPr>
        <p:txBody>
          <a:bodyPr wrap="none"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Save 3 Canvas 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As </a:t>
            </a:r>
            <a:r>
              <a:rPr lang="en-US" sz="1500" dirty="0" err="1">
                <a:solidFill>
                  <a:srgbClr val="000000"/>
                </a:solidFill>
              </a:rPr>
              <a:t>png</a:t>
            </a:r>
            <a:r>
              <a:rPr lang="en-US" sz="1500" dirty="0">
                <a:solidFill>
                  <a:srgbClr val="000000"/>
                </a:solidFill>
              </a:rPr>
              <a:t>-file</a:t>
            </a:r>
          </a:p>
        </p:txBody>
      </p:sp>
      <p:cxnSp>
        <p:nvCxnSpPr>
          <p:cNvPr id="40" name="Gerade Verbindung mit Pfeil 39"/>
          <p:cNvCxnSpPr/>
          <p:nvPr/>
        </p:nvCxnSpPr>
        <p:spPr bwMode="auto">
          <a:xfrm rot="10800000">
            <a:off x="7968509" y="1926540"/>
            <a:ext cx="326587" cy="261297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>
          <a:xfrm>
            <a:off x="745425" y="6247376"/>
            <a:ext cx="2128320" cy="47093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AMS-02 TRD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84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3" t="18184" r="31998" b="36557"/>
          <a:stretch/>
        </p:blipFill>
        <p:spPr>
          <a:xfrm>
            <a:off x="16396" y="0"/>
            <a:ext cx="9127604" cy="6389194"/>
          </a:xfrm>
          <a:prstGeom prst="rect">
            <a:avLst/>
          </a:prstGeom>
        </p:spPr>
      </p:pic>
      <p:sp>
        <p:nvSpPr>
          <p:cNvPr id="54275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Th</a:t>
            </a:r>
            <a:r>
              <a:rPr lang="de-DE" dirty="0" smtClean="0"/>
              <a:t>. Kirn</a:t>
            </a:r>
            <a:endParaRPr lang="en-US" dirty="0"/>
          </a:p>
        </p:txBody>
      </p:sp>
      <p:sp>
        <p:nvSpPr>
          <p:cNvPr id="54277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FCA5C-A1D6-487F-B32B-51CB9B74F731}" type="slidenum">
              <a:rPr lang="en-US" smtClean="0"/>
              <a:pPr>
                <a:defRPr/>
              </a:pPr>
              <a:t>166</a:t>
            </a:fld>
            <a:endParaRPr lang="en-US" dirty="0" smtClean="0"/>
          </a:p>
        </p:txBody>
      </p:sp>
      <p:pic>
        <p:nvPicPr>
          <p:cNvPr id="125958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9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6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54276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AMS-02 TRD</a:t>
            </a:r>
          </a:p>
        </p:txBody>
      </p:sp>
    </p:spTree>
    <p:extLst>
      <p:ext uri="{BB962C8B-B14F-4D97-AF65-F5344CB8AC3E}">
        <p14:creationId xmlns:p14="http://schemas.microsoft.com/office/powerpoint/2010/main" val="3404143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33795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3379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5546AB4-FACE-49BF-BA07-A4CEDDA20C67}" type="slidenum">
              <a:rPr lang="en-US" sz="1400" smtClean="0"/>
              <a:pPr eaLnBrk="1" hangingPunct="1"/>
              <a:t>17</a:t>
            </a:fld>
            <a:endParaRPr lang="en-US" sz="1400" smtClean="0"/>
          </a:p>
        </p:txBody>
      </p:sp>
      <p:pic>
        <p:nvPicPr>
          <p:cNvPr id="33797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33799" name="Text Box 16"/>
          <p:cNvSpPr txBox="1">
            <a:spLocks noChangeArrowheads="1"/>
          </p:cNvSpPr>
          <p:nvPr/>
        </p:nvSpPr>
        <p:spPr bwMode="auto">
          <a:xfrm>
            <a:off x="3492500" y="0"/>
            <a:ext cx="3382963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Gassystem </a:t>
            </a:r>
          </a:p>
        </p:txBody>
      </p:sp>
      <p:pic>
        <p:nvPicPr>
          <p:cNvPr id="3380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28625"/>
            <a:ext cx="8501063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308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801" name="Textfeld 8"/>
          <p:cNvSpPr txBox="1">
            <a:spLocks noChangeArrowheads="1"/>
          </p:cNvSpPr>
          <p:nvPr/>
        </p:nvSpPr>
        <p:spPr bwMode="auto">
          <a:xfrm>
            <a:off x="539750" y="1125538"/>
            <a:ext cx="6413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b="1">
                <a:latin typeface="Arial" pitchFamily="34" charset="0"/>
                <a:cs typeface="Arial" pitchFamily="34" charset="0"/>
              </a:rPr>
              <a:t>48 kg</a:t>
            </a:r>
          </a:p>
        </p:txBody>
      </p:sp>
      <p:sp>
        <p:nvSpPr>
          <p:cNvPr id="33802" name="Textfeld 9"/>
          <p:cNvSpPr txBox="1">
            <a:spLocks noChangeArrowheads="1"/>
          </p:cNvSpPr>
          <p:nvPr/>
        </p:nvSpPr>
        <p:spPr bwMode="auto">
          <a:xfrm>
            <a:off x="646113" y="2041525"/>
            <a:ext cx="541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b="1">
                <a:latin typeface="Arial" pitchFamily="34" charset="0"/>
                <a:cs typeface="Arial" pitchFamily="34" charset="0"/>
              </a:rPr>
              <a:t>5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34819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34820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9B4BCA2-E3F6-4D3D-8C78-B9FC87382FFA}" type="slidenum">
              <a:rPr lang="en-US" sz="1400" smtClean="0"/>
              <a:pPr eaLnBrk="1" hangingPunct="1"/>
              <a:t>18</a:t>
            </a:fld>
            <a:endParaRPr lang="en-US" sz="1400" smtClean="0"/>
          </a:p>
        </p:txBody>
      </p:sp>
      <p:pic>
        <p:nvPicPr>
          <p:cNvPr id="34821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34823" name="Text Box 16"/>
          <p:cNvSpPr txBox="1">
            <a:spLocks noChangeArrowheads="1"/>
          </p:cNvSpPr>
          <p:nvPr/>
        </p:nvSpPr>
        <p:spPr bwMode="auto">
          <a:xfrm>
            <a:off x="1547813" y="2060575"/>
            <a:ext cx="5940425" cy="7080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4000" b="1">
                <a:solidFill>
                  <a:schemeClr val="accent2"/>
                </a:solidFill>
              </a:rPr>
              <a:t>AMS-02  TRD: Radiator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2498725"/>
            <a:ext cx="3252787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635250"/>
            <a:ext cx="4286251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 descr="oct_stat_oct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4" b="6122"/>
          <a:stretch>
            <a:fillRect/>
          </a:stretch>
        </p:blipFill>
        <p:spPr bwMode="auto">
          <a:xfrm>
            <a:off x="65088" y="339725"/>
            <a:ext cx="37322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35846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35847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13C0335-2054-4322-8D5C-93E02A38E0AD}" type="slidenum">
              <a:rPr lang="en-US" sz="1400" smtClean="0"/>
              <a:pPr eaLnBrk="1" hangingPunct="1"/>
              <a:t>19</a:t>
            </a:fld>
            <a:endParaRPr lang="en-US" sz="1400" smtClean="0"/>
          </a:p>
        </p:txBody>
      </p:sp>
      <p:pic>
        <p:nvPicPr>
          <p:cNvPr id="35848" name="Picture 5" descr="logo_AMS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35850" name="Text Box 16"/>
          <p:cNvSpPr txBox="1">
            <a:spLocks noChangeArrowheads="1"/>
          </p:cNvSpPr>
          <p:nvPr/>
        </p:nvSpPr>
        <p:spPr bwMode="auto">
          <a:xfrm>
            <a:off x="0" y="0"/>
            <a:ext cx="4157663" cy="5238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800" b="1">
                <a:solidFill>
                  <a:schemeClr val="accent2"/>
                </a:solidFill>
              </a:rPr>
              <a:t>AMS-02  TRD: Radiator </a:t>
            </a:r>
          </a:p>
        </p:txBody>
      </p:sp>
      <p:sp>
        <p:nvSpPr>
          <p:cNvPr id="35851" name="Text Box 5"/>
          <p:cNvSpPr txBox="1">
            <a:spLocks noChangeArrowheads="1"/>
          </p:cNvSpPr>
          <p:nvPr/>
        </p:nvSpPr>
        <p:spPr bwMode="auto">
          <a:xfrm>
            <a:off x="4356100" y="0"/>
            <a:ext cx="47879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>
                <a:solidFill>
                  <a:schemeClr val="accent2"/>
                </a:solidFill>
              </a:rPr>
              <a:t>Radiator LRP 375 BK:</a:t>
            </a:r>
          </a:p>
          <a:p>
            <a:pPr eaLnBrk="1" hangingPunct="1">
              <a:lnSpc>
                <a:spcPct val="110000"/>
              </a:lnSpc>
            </a:pPr>
            <a:r>
              <a:rPr lang="de-DE" sz="2000"/>
              <a:t>Polyethylene/Polypropylene fibers</a:t>
            </a:r>
          </a:p>
          <a:p>
            <a:pPr eaLnBrk="1" hangingPunct="1">
              <a:lnSpc>
                <a:spcPct val="110000"/>
              </a:lnSpc>
            </a:pPr>
            <a:r>
              <a:rPr lang="de-DE" sz="2000"/>
              <a:t>Effective fiber diameter: 10 </a:t>
            </a:r>
            <a:r>
              <a:rPr lang="el-GR" sz="2000">
                <a:cs typeface="Times New Roman" pitchFamily="18" charset="0"/>
              </a:rPr>
              <a:t>μ</a:t>
            </a:r>
            <a:r>
              <a:rPr lang="de-DE" sz="2000">
                <a:cs typeface="Times New Roman" pitchFamily="18" charset="0"/>
              </a:rPr>
              <a:t>m</a:t>
            </a:r>
            <a:endParaRPr lang="el-GR" sz="2000"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de-DE" sz="2000">
                <a:cs typeface="Times New Roman" pitchFamily="18" charset="0"/>
              </a:rPr>
              <a:t>Radiator thickness: 22 mm</a:t>
            </a:r>
          </a:p>
          <a:p>
            <a:pPr eaLnBrk="1" hangingPunct="1">
              <a:lnSpc>
                <a:spcPct val="110000"/>
              </a:lnSpc>
            </a:pPr>
            <a:r>
              <a:rPr lang="de-DE" sz="2000">
                <a:cs typeface="Times New Roman" pitchFamily="18" charset="0"/>
              </a:rPr>
              <a:t>Density: 0.06 g/cm</a:t>
            </a:r>
            <a:r>
              <a:rPr lang="de-DE" sz="2000" baseline="30000">
                <a:cs typeface="Times New Roman" pitchFamily="18" charset="0"/>
              </a:rPr>
              <a:t>3 </a:t>
            </a:r>
          </a:p>
          <a:p>
            <a:pPr eaLnBrk="1" hangingPunct="1">
              <a:lnSpc>
                <a:spcPct val="110000"/>
              </a:lnSpc>
            </a:pPr>
            <a:r>
              <a:rPr lang="de-DE" sz="2000">
                <a:cs typeface="Times New Roman" pitchFamily="18" charset="0"/>
              </a:rPr>
              <a:t>Cleaning with Dichlormethane CH</a:t>
            </a:r>
            <a:r>
              <a:rPr lang="de-DE" sz="2000" baseline="-25000">
                <a:cs typeface="Times New Roman" pitchFamily="18" charset="0"/>
              </a:rPr>
              <a:t>2</a:t>
            </a:r>
            <a:r>
              <a:rPr lang="de-DE" sz="2000">
                <a:cs typeface="Times New Roman" pitchFamily="18" charset="0"/>
              </a:rPr>
              <a:t>Cl</a:t>
            </a:r>
            <a:r>
              <a:rPr lang="de-DE" sz="2000" baseline="-25000">
                <a:cs typeface="Times New Roman" pitchFamily="18" charset="0"/>
              </a:rPr>
              <a:t>2</a:t>
            </a:r>
            <a:endParaRPr lang="de-DE" sz="2000"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de-DE" sz="2000">
                <a:cs typeface="Times New Roman" pitchFamily="18" charset="0"/>
              </a:rPr>
              <a:t>→ dM/dt ≈ 10</a:t>
            </a:r>
            <a:r>
              <a:rPr lang="de-DE" sz="2000" baseline="30000">
                <a:cs typeface="Times New Roman" pitchFamily="18" charset="0"/>
              </a:rPr>
              <a:t>-12</a:t>
            </a:r>
            <a:r>
              <a:rPr lang="de-DE" sz="2000">
                <a:cs typeface="Times New Roman" pitchFamily="18" charset="0"/>
              </a:rPr>
              <a:t> g/s/cm</a:t>
            </a:r>
            <a:r>
              <a:rPr lang="de-DE" sz="2000" baseline="30000">
                <a:cs typeface="Times New Roman" pitchFamily="18" charset="0"/>
              </a:rPr>
              <a:t>2</a:t>
            </a:r>
            <a:endParaRPr lang="de-DE" sz="2000"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</a:pPr>
            <a:endParaRPr lang="de-DE" sz="2000"/>
          </a:p>
        </p:txBody>
      </p:sp>
      <p:sp>
        <p:nvSpPr>
          <p:cNvPr id="35852" name="Text Box 9"/>
          <p:cNvSpPr txBox="1">
            <a:spLocks noChangeArrowheads="1"/>
          </p:cNvSpPr>
          <p:nvPr/>
        </p:nvSpPr>
        <p:spPr bwMode="auto">
          <a:xfrm>
            <a:off x="6119813" y="5667375"/>
            <a:ext cx="3205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Inst. f. Organic Chemistry</a:t>
            </a:r>
            <a:br>
              <a:rPr lang="en-US" sz="1800" b="1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Dichlormethan (CH</a:t>
            </a:r>
            <a:r>
              <a:rPr lang="en-US" sz="1800" b="1" baseline="-25000">
                <a:solidFill>
                  <a:srgbClr val="FFFFFF"/>
                </a:solidFill>
                <a:latin typeface="Arial" pitchFamily="34" charset="0"/>
              </a:rPr>
              <a:t>2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Cl</a:t>
            </a:r>
            <a:r>
              <a:rPr lang="en-US" sz="1800" b="1" baseline="-25000">
                <a:solidFill>
                  <a:srgbClr val="FFFFFF"/>
                </a:solidFill>
                <a:latin typeface="Arial" pitchFamily="34" charset="0"/>
              </a:rPr>
              <a:t>2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</a:rPr>
              <a:t>)</a:t>
            </a:r>
            <a:endParaRPr lang="de-DE" sz="1800" b="1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22" name="Grafik 21" descr="needle1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4070350"/>
            <a:ext cx="34559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4" name="Text Box 11"/>
          <p:cNvSpPr txBox="1">
            <a:spLocks noChangeArrowheads="1"/>
          </p:cNvSpPr>
          <p:nvPr/>
        </p:nvSpPr>
        <p:spPr bwMode="auto">
          <a:xfrm>
            <a:off x="125413" y="2654300"/>
            <a:ext cx="4032250" cy="366713"/>
          </a:xfrm>
          <a:prstGeom prst="rect">
            <a:avLst/>
          </a:prstGeom>
          <a:solidFill>
            <a:srgbClr val="33CCCC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CC00"/>
                </a:solidFill>
                <a:latin typeface="Arial" pitchFamily="34" charset="0"/>
              </a:rPr>
              <a:t>4000 individual pieces cut to length</a:t>
            </a:r>
            <a:endParaRPr lang="de-DE" sz="1800" b="1">
              <a:solidFill>
                <a:srgbClr val="FFCC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7"/>
          <p:cNvGrpSpPr>
            <a:grpSpLocks/>
          </p:cNvGrpSpPr>
          <p:nvPr/>
        </p:nvGrpSpPr>
        <p:grpSpPr bwMode="auto">
          <a:xfrm>
            <a:off x="3175" y="0"/>
            <a:ext cx="5289550" cy="6021388"/>
            <a:chOff x="0" y="0"/>
            <a:chExt cx="3457" cy="4320"/>
          </a:xfrm>
        </p:grpSpPr>
        <p:pic>
          <p:nvPicPr>
            <p:cNvPr id="15381" name="Picture 8" descr="CRFluxes 00061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5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82" name="Group 9"/>
            <p:cNvGrpSpPr>
              <a:grpSpLocks/>
            </p:cNvGrpSpPr>
            <p:nvPr/>
          </p:nvGrpSpPr>
          <p:grpSpPr bwMode="auto">
            <a:xfrm>
              <a:off x="374" y="1117"/>
              <a:ext cx="3055" cy="2819"/>
              <a:chOff x="374" y="1117"/>
              <a:chExt cx="3055" cy="2819"/>
            </a:xfrm>
          </p:grpSpPr>
          <p:sp>
            <p:nvSpPr>
              <p:cNvPr id="19" name="Text Box 10"/>
              <p:cNvSpPr txBox="1">
                <a:spLocks noChangeArrowheads="1"/>
              </p:cNvSpPr>
              <p:nvPr/>
            </p:nvSpPr>
            <p:spPr bwMode="auto">
              <a:xfrm>
                <a:off x="374" y="3744"/>
                <a:ext cx="305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400" b="1" kern="0">
                    <a:solidFill>
                      <a:sysClr val="windowText" lastClr="000000"/>
                    </a:solidFill>
                    <a:latin typeface="Times New Roman" charset="0"/>
                  </a:rPr>
                  <a:t>GeV               TeV                 PeV                 EeV               ZeV    </a:t>
                </a:r>
                <a:endParaRPr lang="en-US" sz="1400" b="1" kern="0">
                  <a:solidFill>
                    <a:sysClr val="windowText" lastClr="000000"/>
                  </a:solidFill>
                  <a:latin typeface="Times New Roman" charset="0"/>
                </a:endParaRPr>
              </a:p>
            </p:txBody>
          </p:sp>
          <p:sp>
            <p:nvSpPr>
              <p:cNvPr id="20" name="Text Box 13"/>
              <p:cNvSpPr txBox="1">
                <a:spLocks noChangeArrowheads="1"/>
              </p:cNvSpPr>
              <p:nvPr/>
            </p:nvSpPr>
            <p:spPr bwMode="auto">
              <a:xfrm>
                <a:off x="1895" y="1117"/>
                <a:ext cx="730" cy="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kern="0" dirty="0">
                    <a:solidFill>
                      <a:srgbClr val="FF0000"/>
                    </a:solidFill>
                  </a:rPr>
                  <a:t>CREAM</a:t>
                </a: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kern="0" dirty="0">
                    <a:solidFill>
                      <a:srgbClr val="FF0000"/>
                    </a:solidFill>
                  </a:rPr>
                  <a:t>TRACER</a:t>
                </a:r>
              </a:p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kern="0" dirty="0">
                    <a:solidFill>
                      <a:srgbClr val="FF0000"/>
                    </a:solidFill>
                  </a:rPr>
                  <a:t>   ATIC</a:t>
                </a:r>
              </a:p>
            </p:txBody>
          </p:sp>
          <p:sp>
            <p:nvSpPr>
              <p:cNvPr id="21" name="Text Box 14"/>
              <p:cNvSpPr txBox="1">
                <a:spLocks noChangeArrowheads="1"/>
              </p:cNvSpPr>
              <p:nvPr/>
            </p:nvSpPr>
            <p:spPr bwMode="auto">
              <a:xfrm>
                <a:off x="2560" y="2367"/>
                <a:ext cx="828" cy="5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800" b="1" kern="0" dirty="0" err="1">
                    <a:solidFill>
                      <a:srgbClr val="FF0000"/>
                    </a:solidFill>
                  </a:rPr>
                  <a:t>Auger</a:t>
                </a:r>
                <a:endParaRPr lang="it-IT" sz="1800" b="1" kern="0" dirty="0">
                  <a:solidFill>
                    <a:srgbClr val="FF0000"/>
                  </a:solidFill>
                </a:endParaRPr>
              </a:p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600" b="1" kern="0" dirty="0">
                    <a:solidFill>
                      <a:srgbClr val="FF0000"/>
                    </a:solidFill>
                  </a:rPr>
                  <a:t>JEM-EUSO</a:t>
                </a:r>
              </a:p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600" b="1" kern="0" dirty="0">
                    <a:solidFill>
                      <a:srgbClr val="FF0000"/>
                    </a:solidFill>
                  </a:rPr>
                  <a:t>CROS</a:t>
                </a:r>
              </a:p>
            </p:txBody>
          </p:sp>
          <p:sp>
            <p:nvSpPr>
              <p:cNvPr id="22" name="AutoShape 15"/>
              <p:cNvSpPr>
                <a:spLocks noChangeArrowheads="1"/>
              </p:cNvSpPr>
              <p:nvPr/>
            </p:nvSpPr>
            <p:spPr bwMode="auto">
              <a:xfrm flipV="1">
                <a:off x="1832" y="1253"/>
                <a:ext cx="51" cy="683"/>
              </a:xfrm>
              <a:prstGeom prst="upArrow">
                <a:avLst>
                  <a:gd name="adj1" fmla="val 50000"/>
                  <a:gd name="adj2" fmla="val 371196"/>
                </a:avLst>
              </a:prstGeom>
              <a:solidFill>
                <a:srgbClr val="C0504D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CH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AutoShape 16"/>
              <p:cNvSpPr>
                <a:spLocks noChangeArrowheads="1"/>
              </p:cNvSpPr>
              <p:nvPr/>
            </p:nvSpPr>
            <p:spPr bwMode="auto">
              <a:xfrm flipV="1">
                <a:off x="2970" y="3023"/>
                <a:ext cx="46" cy="583"/>
              </a:xfrm>
              <a:prstGeom prst="upArrow">
                <a:avLst>
                  <a:gd name="adj1" fmla="val 50000"/>
                  <a:gd name="adj2" fmla="val 325000"/>
                </a:avLst>
              </a:prstGeom>
              <a:solidFill>
                <a:srgbClr val="C0504D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CH" sz="18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15363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5364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5365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E621B5-CF24-448B-B819-FD3B9DF6470F}" type="slidenum">
              <a:rPr lang="en-US" sz="1400" smtClean="0"/>
              <a:pPr eaLnBrk="1" hangingPunct="1"/>
              <a:t>2</a:t>
            </a:fld>
            <a:endParaRPr lang="en-US" sz="1400" smtClean="0"/>
          </a:p>
        </p:txBody>
      </p:sp>
      <p:sp>
        <p:nvSpPr>
          <p:cNvPr id="15366" name="Text Box 16"/>
          <p:cNvSpPr txBox="1">
            <a:spLocks noChangeArrowheads="1"/>
          </p:cNvSpPr>
          <p:nvPr/>
        </p:nvSpPr>
        <p:spPr bwMode="auto">
          <a:xfrm>
            <a:off x="2771775" y="44450"/>
            <a:ext cx="3744913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Cosmic Ray Fluxes 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15367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6900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835150" y="0"/>
            <a:ext cx="0" cy="638175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5370" name="Line 11"/>
          <p:cNvSpPr>
            <a:spLocks noChangeShapeType="1"/>
          </p:cNvSpPr>
          <p:nvPr/>
        </p:nvSpPr>
        <p:spPr bwMode="auto">
          <a:xfrm flipV="1">
            <a:off x="755650" y="0"/>
            <a:ext cx="0" cy="638175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5371" name="Text Box 12"/>
          <p:cNvSpPr txBox="1">
            <a:spLocks noChangeArrowheads="1"/>
          </p:cNvSpPr>
          <p:nvPr/>
        </p:nvSpPr>
        <p:spPr bwMode="auto">
          <a:xfrm>
            <a:off x="755650" y="3500438"/>
            <a:ext cx="12795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solidFill>
                  <a:srgbClr val="FF0000"/>
                </a:solidFill>
              </a:rPr>
              <a:t>HEAT</a:t>
            </a:r>
          </a:p>
          <a:p>
            <a:pPr eaLnBrk="1" hangingPunct="1"/>
            <a:r>
              <a:rPr lang="de-DE" sz="2000" b="1">
                <a:solidFill>
                  <a:srgbClr val="FF0000"/>
                </a:solidFill>
              </a:rPr>
              <a:t>BESS</a:t>
            </a:r>
          </a:p>
          <a:p>
            <a:pPr eaLnBrk="1" hangingPunct="1"/>
            <a:r>
              <a:rPr lang="de-DE" sz="2000" b="1">
                <a:solidFill>
                  <a:srgbClr val="FF0000"/>
                </a:solidFill>
              </a:rPr>
              <a:t>PAMELA</a:t>
            </a:r>
          </a:p>
          <a:p>
            <a:pPr eaLnBrk="1" hangingPunct="1"/>
            <a:r>
              <a:rPr lang="de-DE" sz="2000" b="1">
                <a:solidFill>
                  <a:srgbClr val="FF0000"/>
                </a:solidFill>
              </a:rPr>
              <a:t>AMS</a:t>
            </a:r>
          </a:p>
          <a:p>
            <a:pPr eaLnBrk="1" hangingPunct="1"/>
            <a:endParaRPr lang="de-DE" sz="2000" b="1">
              <a:solidFill>
                <a:srgbClr val="FF0000"/>
              </a:solidFill>
            </a:endParaRPr>
          </a:p>
        </p:txBody>
      </p:sp>
      <p:sp>
        <p:nvSpPr>
          <p:cNvPr id="15372" name="Line 4"/>
          <p:cNvSpPr>
            <a:spLocks noChangeShapeType="1"/>
          </p:cNvSpPr>
          <p:nvPr/>
        </p:nvSpPr>
        <p:spPr bwMode="auto">
          <a:xfrm>
            <a:off x="755650" y="3357563"/>
            <a:ext cx="10080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5373" name="Text Box 36"/>
          <p:cNvSpPr txBox="1">
            <a:spLocks noChangeArrowheads="1"/>
          </p:cNvSpPr>
          <p:nvPr/>
        </p:nvSpPr>
        <p:spPr bwMode="auto">
          <a:xfrm>
            <a:off x="1042988" y="2205038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/>
              <a:t>E</a:t>
            </a:r>
            <a:r>
              <a:rPr lang="de-DE" baseline="30000"/>
              <a:t>-2.7</a:t>
            </a:r>
            <a:endParaRPr lang="de-DE"/>
          </a:p>
        </p:txBody>
      </p:sp>
      <p:sp>
        <p:nvSpPr>
          <p:cNvPr id="15374" name="Line 37"/>
          <p:cNvSpPr>
            <a:spLocks noChangeShapeType="1"/>
          </p:cNvSpPr>
          <p:nvPr/>
        </p:nvSpPr>
        <p:spPr bwMode="auto">
          <a:xfrm flipV="1">
            <a:off x="1476375" y="2060575"/>
            <a:ext cx="4318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5375" name="Text Box 38"/>
          <p:cNvSpPr txBox="1">
            <a:spLocks noChangeArrowheads="1"/>
          </p:cNvSpPr>
          <p:nvPr/>
        </p:nvSpPr>
        <p:spPr bwMode="auto">
          <a:xfrm>
            <a:off x="3708400" y="3141663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/>
              <a:t>E</a:t>
            </a:r>
            <a:r>
              <a:rPr lang="de-DE" baseline="30000"/>
              <a:t>-3.0</a:t>
            </a:r>
            <a:endParaRPr lang="de-DE"/>
          </a:p>
        </p:txBody>
      </p:sp>
      <p:sp>
        <p:nvSpPr>
          <p:cNvPr id="15376" name="Line 39"/>
          <p:cNvSpPr>
            <a:spLocks noChangeShapeType="1"/>
          </p:cNvSpPr>
          <p:nvPr/>
        </p:nvSpPr>
        <p:spPr bwMode="auto">
          <a:xfrm flipH="1">
            <a:off x="3276600" y="3429000"/>
            <a:ext cx="50323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5377" name="Text Box 40"/>
          <p:cNvSpPr txBox="1">
            <a:spLocks noChangeArrowheads="1"/>
          </p:cNvSpPr>
          <p:nvPr/>
        </p:nvSpPr>
        <p:spPr bwMode="auto">
          <a:xfrm>
            <a:off x="4140200" y="4365625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/>
              <a:t>E</a:t>
            </a:r>
            <a:r>
              <a:rPr lang="de-DE" baseline="30000"/>
              <a:t>-2.7</a:t>
            </a:r>
            <a:endParaRPr lang="de-DE"/>
          </a:p>
        </p:txBody>
      </p:sp>
      <p:sp>
        <p:nvSpPr>
          <p:cNvPr id="15378" name="Line 41"/>
          <p:cNvSpPr>
            <a:spLocks noChangeShapeType="1"/>
          </p:cNvSpPr>
          <p:nvPr/>
        </p:nvSpPr>
        <p:spPr bwMode="auto">
          <a:xfrm flipH="1">
            <a:off x="4211638" y="47244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1" name="Rectangle 4"/>
          <p:cNvSpPr txBox="1">
            <a:spLocks noChangeArrowheads="1"/>
          </p:cNvSpPr>
          <p:nvPr/>
        </p:nvSpPr>
        <p:spPr>
          <a:xfrm>
            <a:off x="5508625" y="4221163"/>
            <a:ext cx="3095625" cy="20891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2880" indent="-182880" eaLnBrk="0" hangingPunct="0">
              <a:spcBef>
                <a:spcPct val="20000"/>
              </a:spcBef>
              <a:defRPr/>
            </a:pPr>
            <a:r>
              <a:rPr lang="de-DE" sz="1800" b="1" dirty="0" err="1">
                <a:solidFill>
                  <a:srgbClr val="003CE6"/>
                </a:solidFill>
                <a:latin typeface="+mn-lt"/>
              </a:rPr>
              <a:t>Cosmic</a:t>
            </a:r>
            <a:r>
              <a:rPr lang="de-DE" sz="1800" b="1" dirty="0">
                <a:solidFill>
                  <a:srgbClr val="003CE6"/>
                </a:solidFill>
                <a:latin typeface="+mn-lt"/>
              </a:rPr>
              <a:t> Ray </a:t>
            </a:r>
            <a:r>
              <a:rPr lang="de-DE" sz="1800" b="1" dirty="0" err="1">
                <a:solidFill>
                  <a:srgbClr val="003CE6"/>
                </a:solidFill>
                <a:latin typeface="+mn-lt"/>
              </a:rPr>
              <a:t>Composition</a:t>
            </a:r>
            <a:r>
              <a:rPr lang="de-DE" sz="1800" b="1" dirty="0">
                <a:solidFill>
                  <a:srgbClr val="003CE6"/>
                </a:solidFill>
                <a:latin typeface="+mn-lt"/>
              </a:rPr>
              <a:t>:</a:t>
            </a:r>
          </a:p>
          <a:p>
            <a:pPr marL="182880" indent="-182880" eaLnBrk="0" hangingPunct="0">
              <a:spcBef>
                <a:spcPct val="20000"/>
              </a:spcBef>
              <a:defRPr/>
            </a:pPr>
            <a:r>
              <a:rPr lang="de-DE" sz="1800" dirty="0">
                <a:latin typeface="+mn-lt"/>
              </a:rPr>
              <a:t>Protons               88 %</a:t>
            </a:r>
          </a:p>
          <a:p>
            <a:pPr marL="182880" indent="-182880" eaLnBrk="0" hangingPunct="0">
              <a:spcBef>
                <a:spcPct val="20000"/>
              </a:spcBef>
              <a:defRPr/>
            </a:pPr>
            <a:r>
              <a:rPr lang="de-DE" sz="1800" dirty="0">
                <a:latin typeface="+mn-lt"/>
              </a:rPr>
              <a:t>Helium                10 %</a:t>
            </a:r>
          </a:p>
          <a:p>
            <a:pPr marL="182880" indent="-182880" eaLnBrk="0" hangingPunct="0">
              <a:spcBef>
                <a:spcPct val="20000"/>
              </a:spcBef>
              <a:defRPr/>
            </a:pPr>
            <a:r>
              <a:rPr lang="de-DE" sz="1800" dirty="0">
                <a:latin typeface="+mn-lt"/>
              </a:rPr>
              <a:t>e</a:t>
            </a:r>
            <a:r>
              <a:rPr lang="de-DE" sz="1800" baseline="30000" dirty="0">
                <a:latin typeface="+mn-lt"/>
              </a:rPr>
              <a:t>- 	</a:t>
            </a:r>
            <a:r>
              <a:rPr lang="de-DE" sz="1800" dirty="0">
                <a:latin typeface="+mn-lt"/>
              </a:rPr>
              <a:t>              1 %</a:t>
            </a:r>
          </a:p>
          <a:p>
            <a:pPr marL="182880" indent="-182880" eaLnBrk="0" hangingPunct="0">
              <a:spcBef>
                <a:spcPct val="20000"/>
              </a:spcBef>
              <a:defRPr/>
            </a:pPr>
            <a:r>
              <a:rPr lang="de-DE" sz="1800" dirty="0">
                <a:latin typeface="+mn-lt"/>
              </a:rPr>
              <a:t>e</a:t>
            </a:r>
            <a:r>
              <a:rPr lang="de-DE" sz="1800" baseline="30000" dirty="0">
                <a:latin typeface="+mn-lt"/>
              </a:rPr>
              <a:t>+	</a:t>
            </a:r>
            <a:r>
              <a:rPr lang="de-DE" sz="1800" dirty="0">
                <a:latin typeface="+mn-lt"/>
              </a:rPr>
              <a:t>           0.1 %</a:t>
            </a:r>
          </a:p>
          <a:p>
            <a:pPr marL="182880" indent="-182880" eaLnBrk="0" hangingPunct="0">
              <a:spcBef>
                <a:spcPct val="20000"/>
              </a:spcBef>
              <a:defRPr/>
            </a:pPr>
            <a:r>
              <a:rPr lang="de-DE" sz="1800" dirty="0">
                <a:latin typeface="+mn-lt"/>
              </a:rPr>
              <a:t>Antiprotons      0.01 %</a:t>
            </a:r>
          </a:p>
        </p:txBody>
      </p:sp>
      <p:pic>
        <p:nvPicPr>
          <p:cNvPr id="15380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49275"/>
            <a:ext cx="41814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375443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765175"/>
            <a:ext cx="51133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36869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36870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17A6ABB-5F4A-41E0-97D7-49320CE2CE05}" type="slidenum">
              <a:rPr lang="en-US" sz="1400" smtClean="0"/>
              <a:pPr eaLnBrk="1" hangingPunct="1"/>
              <a:t>20</a:t>
            </a:fld>
            <a:endParaRPr lang="en-US" sz="1400" smtClean="0"/>
          </a:p>
        </p:txBody>
      </p:sp>
      <p:pic>
        <p:nvPicPr>
          <p:cNvPr id="36871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36873" name="Text Box 16"/>
          <p:cNvSpPr txBox="1">
            <a:spLocks noChangeArrowheads="1"/>
          </p:cNvSpPr>
          <p:nvPr/>
        </p:nvSpPr>
        <p:spPr bwMode="auto">
          <a:xfrm>
            <a:off x="2627313" y="61913"/>
            <a:ext cx="3384550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Radiator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37891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37892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ED04A2E-8CED-433A-90CE-1D84901905F9}" type="slidenum">
              <a:rPr lang="en-US" sz="1400" smtClean="0"/>
              <a:pPr eaLnBrk="1" hangingPunct="1"/>
              <a:t>21</a:t>
            </a:fld>
            <a:endParaRPr lang="en-US" sz="1400" smtClean="0"/>
          </a:p>
        </p:txBody>
      </p:sp>
      <p:pic>
        <p:nvPicPr>
          <p:cNvPr id="37893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37895" name="Text Box 16"/>
          <p:cNvSpPr txBox="1">
            <a:spLocks noChangeArrowheads="1"/>
          </p:cNvSpPr>
          <p:nvPr/>
        </p:nvSpPr>
        <p:spPr bwMode="auto">
          <a:xfrm>
            <a:off x="971550" y="2060575"/>
            <a:ext cx="7272338" cy="7080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4000" b="1">
                <a:solidFill>
                  <a:schemeClr val="accent2"/>
                </a:solidFill>
              </a:rPr>
              <a:t>AMS-02  TRD: Straw Modules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38915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389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C517B9E-1830-40D1-B8D3-F513978E4901}" type="slidenum">
              <a:rPr lang="en-US" sz="1400" smtClean="0"/>
              <a:pPr eaLnBrk="1" hangingPunct="1"/>
              <a:t>22</a:t>
            </a:fld>
            <a:endParaRPr lang="en-US" sz="1400" smtClean="0"/>
          </a:p>
        </p:txBody>
      </p:sp>
      <p:pic>
        <p:nvPicPr>
          <p:cNvPr id="38917" name="Picture 18" descr="sstraw11c_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924175"/>
            <a:ext cx="46101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 descr="Straw_manufa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4900"/>
            <a:ext cx="2422525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3"/>
          <p:cNvSpPr txBox="1">
            <a:spLocks noChangeArrowheads="1"/>
          </p:cNvSpPr>
          <p:nvPr/>
        </p:nvSpPr>
        <p:spPr bwMode="auto">
          <a:xfrm>
            <a:off x="65088" y="46038"/>
            <a:ext cx="2346325" cy="8302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</a:t>
            </a:r>
          </a:p>
          <a:p>
            <a:pPr eaLnBrk="1" hangingPunct="1"/>
            <a:r>
              <a:rPr lang="de-DE" b="1">
                <a:solidFill>
                  <a:schemeClr val="accent2"/>
                </a:solidFill>
              </a:rPr>
              <a:t>Straw Modules</a:t>
            </a:r>
            <a:r>
              <a:rPr lang="de-DE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8920" name="Text Box 4"/>
          <p:cNvSpPr txBox="1">
            <a:spLocks noChangeArrowheads="1"/>
          </p:cNvSpPr>
          <p:nvPr/>
        </p:nvSpPr>
        <p:spPr bwMode="auto">
          <a:xfrm>
            <a:off x="3132138" y="0"/>
            <a:ext cx="6011862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>
                <a:solidFill>
                  <a:schemeClr val="accent2"/>
                </a:solidFill>
              </a:rPr>
              <a:t>Straw tube proportional counter modules:</a:t>
            </a:r>
            <a:endParaRPr lang="de-DE"/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de-DE" sz="2000"/>
              <a:t>Straw tubes: </a:t>
            </a:r>
            <a:r>
              <a:rPr lang="de-DE" sz="2000">
                <a:solidFill>
                  <a:srgbClr val="FF0000"/>
                </a:solidFill>
              </a:rPr>
              <a:t>72 </a:t>
            </a:r>
            <a:r>
              <a:rPr lang="el-GR" sz="2000">
                <a:solidFill>
                  <a:srgbClr val="FF0000"/>
                </a:solidFill>
                <a:cs typeface="Times New Roman" pitchFamily="18" charset="0"/>
              </a:rPr>
              <a:t>μ</a:t>
            </a:r>
            <a:r>
              <a:rPr lang="de-DE" sz="2000">
                <a:solidFill>
                  <a:srgbClr val="FF0000"/>
                </a:solidFill>
                <a:cs typeface="Times New Roman" pitchFamily="18" charset="0"/>
              </a:rPr>
              <a:t>m</a:t>
            </a:r>
            <a:r>
              <a:rPr lang="de-DE" sz="2000">
                <a:cs typeface="Times New Roman" pitchFamily="18" charset="0"/>
              </a:rPr>
              <a:t> multilayer aluminium kapton foil,</a:t>
            </a:r>
          </a:p>
          <a:p>
            <a:pPr eaLnBrk="1" hangingPunct="1">
              <a:lnSpc>
                <a:spcPct val="110000"/>
              </a:lnSpc>
            </a:pPr>
            <a:r>
              <a:rPr lang="de-DE" sz="2000">
                <a:cs typeface="Times New Roman" pitchFamily="18" charset="0"/>
              </a:rPr>
              <a:t>                      </a:t>
            </a:r>
            <a:r>
              <a:rPr lang="en-US" sz="2000">
                <a:cs typeface="Times New Roman" pitchFamily="18" charset="0"/>
              </a:rPr>
              <a:t>Ø </a:t>
            </a:r>
            <a:r>
              <a:rPr lang="de-DE" sz="2000">
                <a:solidFill>
                  <a:srgbClr val="FF0000"/>
                </a:solidFill>
                <a:cs typeface="Times New Roman" pitchFamily="18" charset="0"/>
              </a:rPr>
              <a:t>6 mm </a:t>
            </a:r>
            <a:r>
              <a:rPr lang="en-US" sz="2000">
                <a:cs typeface="Times New Roman" pitchFamily="18" charset="0"/>
              </a:rPr>
              <a:t>, 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0.8 ÷ 2.0 m</a:t>
            </a:r>
            <a:r>
              <a:rPr lang="en-US" sz="2000">
                <a:cs typeface="Times New Roman" pitchFamily="18" charset="0"/>
              </a:rPr>
              <a:t> length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US" sz="2000">
                <a:cs typeface="Times New Roman" pitchFamily="18" charset="0"/>
              </a:rPr>
              <a:t> Wire: tungsten anode wire, 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30 </a:t>
            </a:r>
            <a:r>
              <a:rPr lang="el-GR" sz="2000">
                <a:solidFill>
                  <a:srgbClr val="FF0000"/>
                </a:solidFill>
                <a:cs typeface="Times New Roman" pitchFamily="18" charset="0"/>
              </a:rPr>
              <a:t>μ</a:t>
            </a:r>
            <a:r>
              <a:rPr lang="de-DE" sz="2000">
                <a:solidFill>
                  <a:srgbClr val="FF0000"/>
                </a:solidFill>
                <a:cs typeface="Times New Roman" pitchFamily="18" charset="0"/>
              </a:rPr>
              <a:t>m</a:t>
            </a:r>
            <a:r>
              <a:rPr lang="de-DE" sz="2000">
                <a:cs typeface="Times New Roman" pitchFamily="18" charset="0"/>
              </a:rPr>
              <a:t> </a:t>
            </a:r>
            <a:r>
              <a:rPr lang="en-US" sz="2000">
                <a:cs typeface="Times New Roman" pitchFamily="18" charset="0"/>
              </a:rPr>
              <a:t>Ø,  tension ≈ 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100 g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US" sz="2000">
                <a:cs typeface="Times New Roman" pitchFamily="18" charset="0"/>
              </a:rPr>
              <a:t> Gas mixture: 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Xe / CO</a:t>
            </a:r>
            <a:r>
              <a:rPr lang="en-US" sz="2000" baseline="-25000">
                <a:solidFill>
                  <a:srgbClr val="FF0000"/>
                </a:solidFill>
                <a:cs typeface="Times New Roman" pitchFamily="18" charset="0"/>
              </a:rPr>
              <a:t>2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 (80% / 20%) </a:t>
            </a:r>
            <a:r>
              <a:rPr lang="en-US" sz="2000">
                <a:solidFill>
                  <a:schemeClr val="accent2"/>
                </a:solidFill>
                <a:cs typeface="Times New Roman" pitchFamily="18" charset="0"/>
              </a:rPr>
              <a:t>→ to be optimized</a:t>
            </a:r>
            <a:endParaRPr lang="en-US" sz="1600">
              <a:solidFill>
                <a:schemeClr val="accent2"/>
              </a:solidFill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US" sz="2000">
                <a:cs typeface="Times New Roman" pitchFamily="18" charset="0"/>
              </a:rPr>
              <a:t> Operating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000">
                <a:cs typeface="Times New Roman" pitchFamily="18" charset="0"/>
              </a:rPr>
              <a:t>HV ~ 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1460 V </a:t>
            </a:r>
            <a:r>
              <a:rPr lang="en-US" sz="2000">
                <a:cs typeface="Times New Roman" pitchFamily="18" charset="0"/>
              </a:rPr>
              <a:t>→ Gasgain of ~ 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3000</a:t>
            </a:r>
            <a:endParaRPr lang="en-US" sz="2000"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US" sz="2000">
                <a:cs typeface="Times New Roman" pitchFamily="18" charset="0"/>
              </a:rPr>
              <a:t> 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2000">
                <a:cs typeface="Times New Roman" pitchFamily="18" charset="0"/>
              </a:rPr>
              <a:t> Module → 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16</a:t>
            </a:r>
            <a:r>
              <a:rPr lang="en-US" sz="2000">
                <a:cs typeface="Times New Roman" pitchFamily="18" charset="0"/>
              </a:rPr>
              <a:t> Straws, 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100 </a:t>
            </a:r>
            <a:r>
              <a:rPr lang="el-GR" sz="2000">
                <a:solidFill>
                  <a:srgbClr val="FF0000"/>
                </a:solidFill>
                <a:cs typeface="Times New Roman" pitchFamily="18" charset="0"/>
              </a:rPr>
              <a:t>μ</a:t>
            </a:r>
            <a:r>
              <a:rPr lang="de-DE" sz="2000">
                <a:solidFill>
                  <a:srgbClr val="FF0000"/>
                </a:solidFill>
                <a:cs typeface="Times New Roman" pitchFamily="18" charset="0"/>
              </a:rPr>
              <a:t>m</a:t>
            </a:r>
            <a:r>
              <a:rPr lang="de-DE" sz="2000">
                <a:cs typeface="Times New Roman" pitchFamily="18" charset="0"/>
              </a:rPr>
              <a:t> mechanical accuracy</a:t>
            </a:r>
            <a:endParaRPr lang="el-GR" sz="2000">
              <a:cs typeface="Times New Roman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US" sz="2000">
                <a:cs typeface="Times New Roman" pitchFamily="18" charset="0"/>
              </a:rPr>
              <a:t> 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328</a:t>
            </a:r>
            <a:r>
              <a:rPr lang="en-US" sz="2000">
                <a:cs typeface="Times New Roman" pitchFamily="18" charset="0"/>
              </a:rPr>
              <a:t> Modules → </a:t>
            </a:r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5248</a:t>
            </a:r>
            <a:r>
              <a:rPr lang="en-US" sz="2000">
                <a:cs typeface="Times New Roman" pitchFamily="18" charset="0"/>
              </a:rPr>
              <a:t> Straws</a:t>
            </a:r>
          </a:p>
        </p:txBody>
      </p:sp>
      <p:pic>
        <p:nvPicPr>
          <p:cNvPr id="389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08050"/>
            <a:ext cx="114776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6" descr="Straw_Layo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373688"/>
            <a:ext cx="6248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7" descr="modulp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104298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933825"/>
            <a:ext cx="417671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Line 11"/>
          <p:cNvSpPr>
            <a:spLocks noChangeShapeType="1"/>
          </p:cNvSpPr>
          <p:nvPr/>
        </p:nvSpPr>
        <p:spPr bwMode="auto">
          <a:xfrm flipV="1">
            <a:off x="1116013" y="2492375"/>
            <a:ext cx="86360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8926" name="Line 12"/>
          <p:cNvSpPr>
            <a:spLocks noChangeShapeType="1"/>
          </p:cNvSpPr>
          <p:nvPr/>
        </p:nvSpPr>
        <p:spPr bwMode="auto">
          <a:xfrm>
            <a:off x="2411413" y="3429000"/>
            <a:ext cx="431800" cy="1008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8927" name="Line 13"/>
          <p:cNvSpPr>
            <a:spLocks noChangeShapeType="1"/>
          </p:cNvSpPr>
          <p:nvPr/>
        </p:nvSpPr>
        <p:spPr bwMode="auto">
          <a:xfrm flipV="1">
            <a:off x="2916238" y="3644900"/>
            <a:ext cx="1008062" cy="792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8928" name="Line 14"/>
          <p:cNvSpPr>
            <a:spLocks noChangeShapeType="1"/>
          </p:cNvSpPr>
          <p:nvPr/>
        </p:nvSpPr>
        <p:spPr bwMode="auto">
          <a:xfrm>
            <a:off x="1042988" y="4724400"/>
            <a:ext cx="1727200" cy="792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8929" name="Line 15"/>
          <p:cNvSpPr>
            <a:spLocks noChangeShapeType="1"/>
          </p:cNvSpPr>
          <p:nvPr/>
        </p:nvSpPr>
        <p:spPr bwMode="auto">
          <a:xfrm>
            <a:off x="1187450" y="5300663"/>
            <a:ext cx="720725" cy="4333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38930" name="Line 16"/>
          <p:cNvSpPr>
            <a:spLocks noChangeShapeType="1"/>
          </p:cNvSpPr>
          <p:nvPr/>
        </p:nvSpPr>
        <p:spPr bwMode="auto">
          <a:xfrm>
            <a:off x="1042988" y="5229225"/>
            <a:ext cx="2016125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pic>
        <p:nvPicPr>
          <p:cNvPr id="38931" name="Picture 5" descr="logo_AMS-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logo_rwth_universit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4" descr="ams_trd_single_stra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60800"/>
            <a:ext cx="5183188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39940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3994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7D33B9A-FD0B-4E6E-8B44-B541B059CEDD}" type="slidenum">
              <a:rPr lang="en-US" sz="1400" smtClean="0"/>
              <a:pPr eaLnBrk="1" hangingPunct="1"/>
              <a:t>23</a:t>
            </a:fld>
            <a:endParaRPr lang="en-US" sz="1400" smtClean="0"/>
          </a:p>
        </p:txBody>
      </p:sp>
      <p:pic>
        <p:nvPicPr>
          <p:cNvPr id="3994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39944" name="Text Box 16"/>
          <p:cNvSpPr txBox="1">
            <a:spLocks noChangeArrowheads="1"/>
          </p:cNvSpPr>
          <p:nvPr/>
        </p:nvSpPr>
        <p:spPr bwMode="auto">
          <a:xfrm>
            <a:off x="179388" y="4763"/>
            <a:ext cx="3671887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TRD:Gastightness </a:t>
            </a:r>
          </a:p>
        </p:txBody>
      </p:sp>
      <p:pic>
        <p:nvPicPr>
          <p:cNvPr id="39945" name="Picture 12" descr="Straw_leak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4932362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5" descr="ams_trd_single_straw_me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33861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Grafik 18" descr="sstraw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95525"/>
            <a:ext cx="3148013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5" descr="ams_trd_fm_saf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0"/>
            <a:ext cx="5148262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4663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40965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4096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A2A753E-1F8E-4ED3-BC37-94002213A5B9}" type="slidenum">
              <a:rPr lang="en-US" sz="1400" smtClean="0"/>
              <a:pPr eaLnBrk="1" hangingPunct="1"/>
              <a:t>24</a:t>
            </a:fld>
            <a:endParaRPr lang="en-US" sz="1400" smtClean="0"/>
          </a:p>
        </p:txBody>
      </p:sp>
      <p:pic>
        <p:nvPicPr>
          <p:cNvPr id="40967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40969" name="Text Box 16"/>
          <p:cNvSpPr txBox="1">
            <a:spLocks noChangeArrowheads="1"/>
          </p:cNvSpPr>
          <p:nvPr/>
        </p:nvSpPr>
        <p:spPr bwMode="auto">
          <a:xfrm>
            <a:off x="1763713" y="0"/>
            <a:ext cx="5256212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Straw Module Gastightness </a:t>
            </a:r>
          </a:p>
        </p:txBody>
      </p:sp>
      <p:sp>
        <p:nvSpPr>
          <p:cNvPr id="40970" name="Text Box 16"/>
          <p:cNvSpPr txBox="1">
            <a:spLocks noChangeArrowheads="1"/>
          </p:cNvSpPr>
          <p:nvPr/>
        </p:nvSpPr>
        <p:spPr bwMode="auto">
          <a:xfrm>
            <a:off x="6659563" y="1412875"/>
            <a:ext cx="2324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>
                <a:solidFill>
                  <a:schemeClr val="accent2"/>
                </a:solidFill>
                <a:cs typeface="Times New Roman" pitchFamily="18" charset="0"/>
              </a:rPr>
              <a:t>→ 8</a:t>
            </a:r>
            <a:r>
              <a:rPr lang="en-US" sz="2000">
                <a:solidFill>
                  <a:schemeClr val="accent2"/>
                </a:solidFill>
                <a:cs typeface="Times New Roman" pitchFamily="18" charset="0"/>
              </a:rPr>
              <a:t>·3y = 24y @ ISS</a:t>
            </a:r>
          </a:p>
        </p:txBody>
      </p:sp>
      <p:sp>
        <p:nvSpPr>
          <p:cNvPr id="40971" name="Text Box 14"/>
          <p:cNvSpPr txBox="1">
            <a:spLocks noChangeArrowheads="1"/>
          </p:cNvSpPr>
          <p:nvPr/>
        </p:nvSpPr>
        <p:spPr bwMode="auto">
          <a:xfrm>
            <a:off x="0" y="5084763"/>
            <a:ext cx="9144000" cy="1016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</a:rPr>
              <a:t>CO</a:t>
            </a:r>
            <a:r>
              <a:rPr lang="en-US" sz="2000" baseline="-25000">
                <a:latin typeface="Arial" pitchFamily="34" charset="0"/>
              </a:rPr>
              <a:t>2</a:t>
            </a:r>
            <a:r>
              <a:rPr lang="en-US" sz="2000">
                <a:latin typeface="Arial" pitchFamily="34" charset="0"/>
              </a:rPr>
              <a:t> Leaktest in Vacuum      Straws @ 1bar</a:t>
            </a:r>
            <a:r>
              <a:rPr lang="en-US" sz="2000">
                <a:latin typeface="Arial" pitchFamily="34" charset="0"/>
                <a:cs typeface="Arial" pitchFamily="34" charset="0"/>
              </a:rPr>
              <a:t/>
            </a:r>
            <a:br>
              <a:rPr lang="en-US" sz="2000">
                <a:latin typeface="Arial" pitchFamily="34" charset="0"/>
                <a:cs typeface="Arial" pitchFamily="34" charset="0"/>
              </a:rPr>
            </a:br>
            <a:r>
              <a:rPr lang="en-US" sz="1400">
                <a:latin typeface="Arial" pitchFamily="34" charset="0"/>
                <a:cs typeface="Arial" pitchFamily="34" charset="0"/>
              </a:rPr>
              <a:t>1m</a:t>
            </a:r>
            <a:r>
              <a:rPr lang="en-US" sz="1400" b="1" baseline="-25000">
                <a:latin typeface="Arial" pitchFamily="34" charset="0"/>
                <a:cs typeface="Arial" pitchFamily="34" charset="0"/>
              </a:rPr>
              <a:t>CH</a:t>
            </a:r>
            <a:r>
              <a:rPr lang="en-US" sz="1400">
                <a:latin typeface="Arial" pitchFamily="34" charset="0"/>
                <a:cs typeface="Arial" pitchFamily="34" charset="0"/>
              </a:rPr>
              <a:t> = 16 straws of 1m  [+2 endpcs] </a:t>
            </a:r>
            <a:r>
              <a:rPr lang="en-US" sz="2000">
                <a:latin typeface="Arial" pitchFamily="34" charset="0"/>
                <a:cs typeface="Arial" pitchFamily="34" charset="0"/>
              </a:rPr>
              <a:t>   Typ. Module </a:t>
            </a:r>
            <a:r>
              <a:rPr lang="en-US" sz="1400">
                <a:latin typeface="Arial" pitchFamily="34" charset="0"/>
                <a:cs typeface="Arial" pitchFamily="34" charset="0"/>
              </a:rPr>
              <a:t>[1.5m] </a:t>
            </a:r>
            <a:r>
              <a:rPr lang="en-US" sz="2000">
                <a:latin typeface="Arial" pitchFamily="34" charset="0"/>
                <a:cs typeface="Arial" pitchFamily="34" charset="0"/>
              </a:rPr>
              <a:t>:   3.1</a:t>
            </a:r>
            <a:r>
              <a:rPr lang="en-US" sz="2000">
                <a:latin typeface="Arial" pitchFamily="34" charset="0"/>
              </a:rPr>
              <a:t> </a:t>
            </a:r>
            <a:r>
              <a:rPr lang="en-US" sz="2000">
                <a:latin typeface="Arial" pitchFamily="34" charset="0"/>
                <a:cs typeface="Arial" pitchFamily="34" charset="0"/>
              </a:rPr>
              <a:t>· 10</a:t>
            </a:r>
            <a:r>
              <a:rPr lang="en-US" sz="2000" b="1" baseline="30000">
                <a:latin typeface="Arial" pitchFamily="34" charset="0"/>
                <a:cs typeface="Arial" pitchFamily="34" charset="0"/>
              </a:rPr>
              <a:t>-5</a:t>
            </a:r>
            <a:r>
              <a:rPr lang="en-US" sz="2000">
                <a:latin typeface="Arial" pitchFamily="34" charset="0"/>
                <a:cs typeface="Arial" pitchFamily="34" charset="0"/>
              </a:rPr>
              <a:t> </a:t>
            </a:r>
            <a:r>
              <a:rPr lang="en-US" sz="1600">
                <a:latin typeface="Arial" pitchFamily="34" charset="0"/>
                <a:cs typeface="Arial" pitchFamily="34" charset="0"/>
              </a:rPr>
              <a:t>l mbar/s/m</a:t>
            </a:r>
            <a:r>
              <a:rPr lang="en-US" sz="1600" b="1" baseline="-25000">
                <a:latin typeface="Arial" pitchFamily="34" charset="0"/>
                <a:cs typeface="Arial" pitchFamily="34" charset="0"/>
              </a:rPr>
              <a:t>CH</a:t>
            </a:r>
            <a:r>
              <a:rPr lang="en-US" sz="2000">
                <a:latin typeface="Arial" pitchFamily="34" charset="0"/>
                <a:cs typeface="Arial" pitchFamily="34" charset="0"/>
              </a:rPr>
              <a:t> ≡ SF   8.2</a:t>
            </a:r>
          </a:p>
          <a:p>
            <a:pPr eaLnBrk="1" hangingPunct="1"/>
            <a:r>
              <a:rPr lang="en-US" sz="2000"/>
              <a:t>Gas Tightness measured in safety factors SF, </a:t>
            </a:r>
            <a:r>
              <a:rPr lang="de-DE" sz="2000"/>
              <a:t>SF=1 → 25.3∙10</a:t>
            </a:r>
            <a:r>
              <a:rPr lang="de-DE" sz="2000" baseline="30000"/>
              <a:t>-5</a:t>
            </a:r>
            <a:r>
              <a:rPr lang="de-DE" sz="2000"/>
              <a:t> l mbar/s/</a:t>
            </a:r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b="1" baseline="-25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</a:t>
            </a:r>
            <a:endParaRPr lang="de-DE" sz="20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41987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4198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7A4E3B-0BD3-46C5-B1B8-3260D4CE1BD4}" type="slidenum">
              <a:rPr lang="en-US" sz="1400" smtClean="0"/>
              <a:pPr eaLnBrk="1" hangingPunct="1"/>
              <a:t>25</a:t>
            </a:fld>
            <a:endParaRPr lang="en-US" sz="1400" smtClean="0"/>
          </a:p>
        </p:txBody>
      </p:sp>
      <p:pic>
        <p:nvPicPr>
          <p:cNvPr id="41989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4103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41991" name="Text Box 16"/>
          <p:cNvSpPr txBox="1">
            <a:spLocks noChangeArrowheads="1"/>
          </p:cNvSpPr>
          <p:nvPr/>
        </p:nvSpPr>
        <p:spPr bwMode="auto">
          <a:xfrm>
            <a:off x="107950" y="71438"/>
            <a:ext cx="5543550" cy="1570037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TRD: Straw Modules; </a:t>
            </a:r>
          </a:p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Wire displacement detection by </a:t>
            </a:r>
          </a:p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Fe</a:t>
            </a:r>
            <a:r>
              <a:rPr lang="de-DE" b="1" baseline="30000">
                <a:solidFill>
                  <a:schemeClr val="accent2"/>
                </a:solidFill>
              </a:rPr>
              <a:t>55</a:t>
            </a:r>
            <a:r>
              <a:rPr lang="de-DE" b="1">
                <a:solidFill>
                  <a:schemeClr val="accent2"/>
                </a:solidFill>
              </a:rPr>
              <a:t> – Gasgain-Measurement </a:t>
            </a:r>
          </a:p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for controlled shimming </a:t>
            </a:r>
          </a:p>
        </p:txBody>
      </p:sp>
      <p:pic>
        <p:nvPicPr>
          <p:cNvPr id="419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276475"/>
            <a:ext cx="5327650" cy="34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3" name="Text Box 6"/>
          <p:cNvSpPr txBox="1">
            <a:spLocks noChangeArrowheads="1"/>
          </p:cNvSpPr>
          <p:nvPr/>
        </p:nvSpPr>
        <p:spPr bwMode="auto">
          <a:xfrm>
            <a:off x="182563" y="4532313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66"/>
                </a:solidFill>
              </a:rPr>
              <a:t>Shim</a:t>
            </a:r>
            <a:endParaRPr lang="en-US" b="1" baseline="30000">
              <a:solidFill>
                <a:srgbClr val="FFFF66"/>
              </a:solidFill>
              <a:cs typeface="Arial" pitchFamily="34" charset="0"/>
            </a:endParaRPr>
          </a:p>
        </p:txBody>
      </p:sp>
      <p:sp>
        <p:nvSpPr>
          <p:cNvPr id="41994" name="Text Box 7"/>
          <p:cNvSpPr txBox="1">
            <a:spLocks noChangeArrowheads="1"/>
          </p:cNvSpPr>
          <p:nvPr/>
        </p:nvSpPr>
        <p:spPr bwMode="auto">
          <a:xfrm>
            <a:off x="1042988" y="4306888"/>
            <a:ext cx="792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66"/>
                </a:solidFill>
              </a:rPr>
              <a:t>Fe</a:t>
            </a:r>
            <a:r>
              <a:rPr lang="en-US" b="1" baseline="30000">
                <a:solidFill>
                  <a:srgbClr val="FFFF66"/>
                </a:solidFill>
              </a:rPr>
              <a:t>55</a:t>
            </a:r>
            <a:endParaRPr lang="de-DE" b="1" baseline="30000">
              <a:solidFill>
                <a:srgbClr val="FFFF66"/>
              </a:solidFill>
            </a:endParaRPr>
          </a:p>
        </p:txBody>
      </p:sp>
      <p:sp>
        <p:nvSpPr>
          <p:cNvPr id="41995" name="Text Box 8"/>
          <p:cNvSpPr txBox="1">
            <a:spLocks noChangeArrowheads="1"/>
          </p:cNvSpPr>
          <p:nvPr/>
        </p:nvSpPr>
        <p:spPr bwMode="auto">
          <a:xfrm>
            <a:off x="1801813" y="4249738"/>
            <a:ext cx="2089150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FF66"/>
                </a:solidFill>
              </a:rPr>
              <a:t>Me</a:t>
            </a:r>
            <a:r>
              <a:rPr lang="en-US" b="1">
                <a:solidFill>
                  <a:srgbClr val="FFFF66"/>
                </a:solidFill>
                <a:cs typeface="Arial" pitchFamily="34" charset="0"/>
              </a:rPr>
              <a:t>asurement gauge</a:t>
            </a:r>
            <a:endParaRPr lang="en-US" b="1" baseline="30000">
              <a:solidFill>
                <a:srgbClr val="FFFF66"/>
              </a:solidFill>
              <a:cs typeface="Arial" pitchFamily="34" charset="0"/>
            </a:endParaRPr>
          </a:p>
        </p:txBody>
      </p:sp>
      <p:sp>
        <p:nvSpPr>
          <p:cNvPr id="41996" name="Text Box 9"/>
          <p:cNvSpPr txBox="1">
            <a:spLocks noChangeArrowheads="1"/>
          </p:cNvSpPr>
          <p:nvPr/>
        </p:nvSpPr>
        <p:spPr bwMode="auto">
          <a:xfrm>
            <a:off x="4464050" y="4487863"/>
            <a:ext cx="865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FF66"/>
                </a:solidFill>
              </a:rPr>
              <a:t>Shim</a:t>
            </a:r>
            <a:endParaRPr lang="en-US" b="1" baseline="30000">
              <a:solidFill>
                <a:srgbClr val="FFFF66"/>
              </a:solidFill>
              <a:cs typeface="Arial" pitchFamily="34" charset="0"/>
            </a:endParaRPr>
          </a:p>
        </p:txBody>
      </p:sp>
      <p:pic>
        <p:nvPicPr>
          <p:cNvPr id="4199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44450"/>
            <a:ext cx="2786062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8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219450"/>
            <a:ext cx="331470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997200"/>
            <a:ext cx="3024188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588"/>
            <a:ext cx="4992688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43013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430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173913" y="6308725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583DCF9-9B16-44F4-B722-E92ECEEEFB43}" type="slidenum">
              <a:rPr lang="en-US" sz="1400" smtClean="0"/>
              <a:pPr eaLnBrk="1" hangingPunct="1"/>
              <a:t>26</a:t>
            </a:fld>
            <a:endParaRPr lang="en-US" sz="1400" smtClean="0"/>
          </a:p>
        </p:txBody>
      </p:sp>
      <p:pic>
        <p:nvPicPr>
          <p:cNvPr id="43015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6307138"/>
            <a:ext cx="1225550" cy="33178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43017" name="Text Box 16"/>
          <p:cNvSpPr txBox="1">
            <a:spLocks noChangeArrowheads="1"/>
          </p:cNvSpPr>
          <p:nvPr/>
        </p:nvSpPr>
        <p:spPr bwMode="auto">
          <a:xfrm>
            <a:off x="0" y="0"/>
            <a:ext cx="5292725" cy="10160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Straw Modules,  </a:t>
            </a:r>
          </a:p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Wire displacement detection, </a:t>
            </a:r>
          </a:p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Computer Tomography X-Ray </a:t>
            </a:r>
          </a:p>
        </p:txBody>
      </p:sp>
      <p:pic>
        <p:nvPicPr>
          <p:cNvPr id="43018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80963"/>
            <a:ext cx="2981325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72025"/>
            <a:ext cx="50228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502275"/>
            <a:ext cx="49688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Text Box 12"/>
          <p:cNvSpPr txBox="1">
            <a:spLocks noChangeArrowheads="1"/>
          </p:cNvSpPr>
          <p:nvPr/>
        </p:nvSpPr>
        <p:spPr bwMode="auto">
          <a:xfrm>
            <a:off x="3348038" y="5140325"/>
            <a:ext cx="158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Dicom Image File</a:t>
            </a:r>
            <a:endParaRPr lang="de-DE" sz="1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462088"/>
            <a:ext cx="9012237" cy="455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44036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44037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4852DF8-1CE0-4877-BA4F-656D67631521}" type="slidenum">
              <a:rPr lang="en-US" sz="1400" smtClean="0"/>
              <a:pPr eaLnBrk="1" hangingPunct="1"/>
              <a:t>27</a:t>
            </a:fld>
            <a:endParaRPr lang="en-US" sz="1400" smtClean="0"/>
          </a:p>
        </p:txBody>
      </p:sp>
      <p:pic>
        <p:nvPicPr>
          <p:cNvPr id="44038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44040" name="Text Box 16"/>
          <p:cNvSpPr txBox="1">
            <a:spLocks noChangeArrowheads="1"/>
          </p:cNvSpPr>
          <p:nvPr/>
        </p:nvSpPr>
        <p:spPr bwMode="auto">
          <a:xfrm>
            <a:off x="0" y="57150"/>
            <a:ext cx="8748713" cy="7080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Straw Modules,  </a:t>
            </a:r>
          </a:p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Wire displacement detection by Computer Tomography X-Ray </a:t>
            </a:r>
          </a:p>
        </p:txBody>
      </p:sp>
      <p:sp>
        <p:nvSpPr>
          <p:cNvPr id="44041" name="Text Box 4"/>
          <p:cNvSpPr txBox="1">
            <a:spLocks noChangeArrowheads="1"/>
          </p:cNvSpPr>
          <p:nvPr/>
        </p:nvSpPr>
        <p:spPr bwMode="auto">
          <a:xfrm>
            <a:off x="328613" y="847725"/>
            <a:ext cx="8445500" cy="463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Controlled Shimming of +200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 y-direction in middle of module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" descr="rmsgasgain_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r="21477"/>
          <a:stretch>
            <a:fillRect/>
          </a:stretch>
        </p:blipFill>
        <p:spPr bwMode="auto">
          <a:xfrm>
            <a:off x="5851525" y="2997200"/>
            <a:ext cx="32924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576103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Grafik 12" descr="fe55_gga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45062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4506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0348FB4-BCE6-42C3-A72A-3956E512F5A9}" type="slidenum">
              <a:rPr lang="en-US" sz="1400" smtClean="0"/>
              <a:pPr eaLnBrk="1" hangingPunct="1"/>
              <a:t>28</a:t>
            </a:fld>
            <a:endParaRPr lang="en-US" sz="1400" smtClean="0"/>
          </a:p>
        </p:txBody>
      </p:sp>
      <p:pic>
        <p:nvPicPr>
          <p:cNvPr id="45064" name="Picture 5" descr="logo_AMS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45066" name="Text Box 16"/>
          <p:cNvSpPr txBox="1">
            <a:spLocks noChangeArrowheads="1"/>
          </p:cNvSpPr>
          <p:nvPr/>
        </p:nvSpPr>
        <p:spPr bwMode="auto">
          <a:xfrm>
            <a:off x="374650" y="19050"/>
            <a:ext cx="8445500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Fe</a:t>
            </a:r>
            <a:r>
              <a:rPr lang="de-DE" sz="2000" b="1" baseline="30000">
                <a:solidFill>
                  <a:schemeClr val="accent2"/>
                </a:solidFill>
              </a:rPr>
              <a:t>55</a:t>
            </a:r>
            <a:r>
              <a:rPr lang="de-DE" sz="2000" b="1">
                <a:solidFill>
                  <a:schemeClr val="accent2"/>
                </a:solidFill>
              </a:rPr>
              <a:t> – Gasgain-Measurements of 328 Flight Straw Modules  </a:t>
            </a:r>
          </a:p>
        </p:txBody>
      </p:sp>
      <p:pic>
        <p:nvPicPr>
          <p:cNvPr id="450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9"/>
          <a:stretch>
            <a:fillRect/>
          </a:stretch>
        </p:blipFill>
        <p:spPr bwMode="auto">
          <a:xfrm>
            <a:off x="4822825" y="549275"/>
            <a:ext cx="4321175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2" descr="flight_oct_rms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4"/>
          <a:stretch>
            <a:fillRect/>
          </a:stretch>
        </p:blipFill>
        <p:spPr bwMode="auto">
          <a:xfrm>
            <a:off x="4284663" y="4149725"/>
            <a:ext cx="4859337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12" descr="flight_oct_rms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1"/>
          <a:stretch>
            <a:fillRect/>
          </a:stretch>
        </p:blipFill>
        <p:spPr bwMode="auto">
          <a:xfrm>
            <a:off x="0" y="4005263"/>
            <a:ext cx="4319588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" descr="oct_stat_tot_f_t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1" t="15721" r="11790" b="13101"/>
          <a:stretch>
            <a:fillRect/>
          </a:stretch>
        </p:blipFill>
        <p:spPr bwMode="auto">
          <a:xfrm>
            <a:off x="4176713" y="0"/>
            <a:ext cx="50038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 descr="0717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t="25838" r="31142" b="22147"/>
          <a:stretch>
            <a:fillRect/>
          </a:stretch>
        </p:blipFill>
        <p:spPr bwMode="auto">
          <a:xfrm>
            <a:off x="0" y="0"/>
            <a:ext cx="437832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46087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46088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FF9A6F5-3C0E-4CD3-A7DE-24D1D14C4A8E}" type="slidenum">
              <a:rPr lang="en-US" sz="1400" smtClean="0"/>
              <a:pPr eaLnBrk="1" hangingPunct="1"/>
              <a:t>29</a:t>
            </a:fld>
            <a:endParaRPr lang="en-US" sz="1400" smtClean="0"/>
          </a:p>
        </p:txBody>
      </p:sp>
      <p:pic>
        <p:nvPicPr>
          <p:cNvPr id="46089" name="Picture 5" descr="logo_AMS-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46091" name="Text Box 16"/>
          <p:cNvSpPr txBox="1">
            <a:spLocks noChangeArrowheads="1"/>
          </p:cNvSpPr>
          <p:nvPr/>
        </p:nvSpPr>
        <p:spPr bwMode="auto">
          <a:xfrm>
            <a:off x="2627313" y="87313"/>
            <a:ext cx="4338637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Straw Modules</a:t>
            </a:r>
            <a:endParaRPr lang="de-DE">
              <a:solidFill>
                <a:schemeClr val="accent2"/>
              </a:solidFill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827088" y="3429000"/>
            <a:ext cx="2484437" cy="638175"/>
          </a:xfrm>
          <a:prstGeom prst="rect">
            <a:avLst/>
          </a:prstGeom>
          <a:solidFill>
            <a:srgbClr val="FFFF00">
              <a:alpha val="88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3274" tIns="41637" rIns="83274" bIns="41637">
            <a:spAutoFit/>
          </a:bodyPr>
          <a:lstStyle/>
          <a:p>
            <a:pPr defTabSz="833438">
              <a:defRPr/>
            </a:pP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</a:rPr>
              <a:t>Start TRD Integration </a:t>
            </a:r>
          </a:p>
          <a:p>
            <a:pPr defTabSz="833438">
              <a:defRPr/>
            </a:pP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</a:rPr>
              <a:t>September 2004</a:t>
            </a:r>
            <a:r>
              <a:rPr lang="de-DE" sz="1800" dirty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219700" y="3429000"/>
            <a:ext cx="3492500" cy="638175"/>
          </a:xfrm>
          <a:prstGeom prst="rect">
            <a:avLst/>
          </a:prstGeom>
          <a:solidFill>
            <a:srgbClr val="FFFF00">
              <a:alpha val="88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3274" tIns="41637" rIns="83274" bIns="41637">
            <a:spAutoFit/>
          </a:bodyPr>
          <a:lstStyle/>
          <a:p>
            <a:pPr defTabSz="833438">
              <a:defRPr/>
            </a:pP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</a:rPr>
              <a:t>End TRD Module Integration </a:t>
            </a:r>
          </a:p>
          <a:p>
            <a:pPr defTabSz="833438">
              <a:defRPr/>
            </a:pPr>
            <a:r>
              <a:rPr lang="de-DE" sz="1800" b="1" dirty="0" err="1">
                <a:solidFill>
                  <a:schemeClr val="accent2">
                    <a:lumMod val="75000"/>
                  </a:schemeClr>
                </a:solidFill>
                <a:latin typeface="Helvetica" pitchFamily="34" charset="0"/>
              </a:rPr>
              <a:t>October</a:t>
            </a: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</a:rPr>
              <a:t> 2005</a:t>
            </a:r>
            <a:r>
              <a:rPr lang="de-DE" sz="1800" dirty="0">
                <a:solidFill>
                  <a:schemeClr val="accent2">
                    <a:lumMod val="75000"/>
                  </a:schemeClr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46094" name="Text Box 6"/>
          <p:cNvSpPr txBox="1">
            <a:spLocks noChangeArrowheads="1"/>
          </p:cNvSpPr>
          <p:nvPr/>
        </p:nvSpPr>
        <p:spPr bwMode="auto">
          <a:xfrm>
            <a:off x="2195513" y="4941888"/>
            <a:ext cx="1944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Module Production</a:t>
            </a:r>
            <a:br>
              <a:rPr lang="en-US" sz="1600">
                <a:latin typeface="Arial" pitchFamily="34" charset="0"/>
              </a:rPr>
            </a:br>
            <a:r>
              <a:rPr lang="en-US" sz="1600">
                <a:latin typeface="Arial" pitchFamily="34" charset="0"/>
              </a:rPr>
              <a:t>on Granite Table</a:t>
            </a:r>
            <a:endParaRPr lang="de-DE" sz="1600">
              <a:latin typeface="Arial" pitchFamily="34" charset="0"/>
            </a:endParaRPr>
          </a:p>
        </p:txBody>
      </p:sp>
      <p:sp>
        <p:nvSpPr>
          <p:cNvPr id="46095" name="Text Box 7"/>
          <p:cNvSpPr txBox="1">
            <a:spLocks noChangeArrowheads="1"/>
          </p:cNvSpPr>
          <p:nvPr/>
        </p:nvSpPr>
        <p:spPr bwMode="auto">
          <a:xfrm>
            <a:off x="6875463" y="4860925"/>
            <a:ext cx="1982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Module Integration</a:t>
            </a:r>
            <a:br>
              <a:rPr lang="en-US" sz="1600">
                <a:latin typeface="Arial" pitchFamily="34" charset="0"/>
              </a:rPr>
            </a:br>
            <a:r>
              <a:rPr lang="en-US" sz="1600">
                <a:latin typeface="Arial" pitchFamily="34" charset="0"/>
              </a:rPr>
              <a:t>in Flight Octagon</a:t>
            </a:r>
            <a:endParaRPr lang="de-DE" sz="16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41"/>
          <p:cNvGrpSpPr>
            <a:grpSpLocks/>
          </p:cNvGrpSpPr>
          <p:nvPr/>
        </p:nvGrpSpPr>
        <p:grpSpPr bwMode="auto">
          <a:xfrm>
            <a:off x="6227763" y="549275"/>
            <a:ext cx="2916237" cy="3240088"/>
            <a:chOff x="1744" y="824"/>
            <a:chExt cx="2320" cy="2671"/>
          </a:xfrm>
        </p:grpSpPr>
        <p:pic>
          <p:nvPicPr>
            <p:cNvPr id="19481" name="Picture 2" descr="ting_ed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" y="824"/>
              <a:ext cx="2320" cy="2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2" name="Text Box 3"/>
            <p:cNvSpPr txBox="1">
              <a:spLocks noChangeArrowheads="1"/>
            </p:cNvSpPr>
            <p:nvPr/>
          </p:nvSpPr>
          <p:spPr bwMode="auto">
            <a:xfrm rot="210034">
              <a:off x="2325" y="1269"/>
              <a:ext cx="8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1" rIns="91420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Helvetica" pitchFamily="34" charset="0"/>
                  <a:ea typeface="ＭＳ Ｐゴシック" pitchFamily="1" charset="-128"/>
                </a:rPr>
                <a:t>TRD</a:t>
              </a:r>
            </a:p>
          </p:txBody>
        </p:sp>
        <p:sp>
          <p:nvSpPr>
            <p:cNvPr id="19483" name="Text Box 4"/>
            <p:cNvSpPr txBox="1">
              <a:spLocks noChangeArrowheads="1"/>
            </p:cNvSpPr>
            <p:nvPr/>
          </p:nvSpPr>
          <p:spPr bwMode="auto">
            <a:xfrm rot="357158">
              <a:off x="2540" y="1639"/>
              <a:ext cx="3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Helvetica" pitchFamily="34" charset="0"/>
                  <a:ea typeface="ＭＳ Ｐゴシック" pitchFamily="1" charset="-128"/>
                </a:rPr>
                <a:t>TOF</a:t>
              </a:r>
            </a:p>
          </p:txBody>
        </p:sp>
        <p:sp>
          <p:nvSpPr>
            <p:cNvPr id="19484" name="Text Box 5"/>
            <p:cNvSpPr txBox="1">
              <a:spLocks noChangeArrowheads="1"/>
            </p:cNvSpPr>
            <p:nvPr/>
          </p:nvSpPr>
          <p:spPr bwMode="auto">
            <a:xfrm rot="-5400000">
              <a:off x="2615" y="2184"/>
              <a:ext cx="78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1" rIns="91420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Helvetica" pitchFamily="34" charset="0"/>
                  <a:ea typeface="ＭＳ Ｐゴシック" pitchFamily="1" charset="-128"/>
                </a:rPr>
                <a:t>Tracker</a:t>
              </a: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 rot="611893">
              <a:off x="2562" y="2644"/>
              <a:ext cx="3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Helvetica" pitchFamily="34" charset="0"/>
                  <a:ea typeface="ＭＳ Ｐゴシック" pitchFamily="1" charset="-128"/>
                </a:rPr>
                <a:t>TOF</a:t>
              </a:r>
            </a:p>
          </p:txBody>
        </p:sp>
        <p:sp>
          <p:nvSpPr>
            <p:cNvPr id="19486" name="Text Box 7"/>
            <p:cNvSpPr txBox="1">
              <a:spLocks noChangeArrowheads="1"/>
            </p:cNvSpPr>
            <p:nvPr/>
          </p:nvSpPr>
          <p:spPr bwMode="auto">
            <a:xfrm rot="481191">
              <a:off x="2555" y="2822"/>
              <a:ext cx="39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Helvetica" pitchFamily="34" charset="0"/>
                  <a:ea typeface="ＭＳ Ｐゴシック" pitchFamily="1" charset="-128"/>
                </a:rPr>
                <a:t>RICH</a:t>
              </a:r>
            </a:p>
          </p:txBody>
        </p:sp>
        <p:sp>
          <p:nvSpPr>
            <p:cNvPr id="19487" name="Text Box 8"/>
            <p:cNvSpPr txBox="1">
              <a:spLocks noChangeArrowheads="1"/>
            </p:cNvSpPr>
            <p:nvPr/>
          </p:nvSpPr>
          <p:spPr bwMode="auto">
            <a:xfrm rot="513089">
              <a:off x="2551" y="3285"/>
              <a:ext cx="42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400" b="1">
                  <a:solidFill>
                    <a:srgbClr val="000000"/>
                  </a:solidFill>
                  <a:latin typeface="Helvetica" pitchFamily="34" charset="0"/>
                  <a:ea typeface="ＭＳ Ｐゴシック" pitchFamily="1" charset="-128"/>
                </a:rPr>
                <a:t>ECAL</a:t>
              </a:r>
            </a:p>
          </p:txBody>
        </p:sp>
        <p:sp>
          <p:nvSpPr>
            <p:cNvPr id="19488" name="Rectangle 26"/>
            <p:cNvSpPr>
              <a:spLocks noChangeArrowheads="1"/>
            </p:cNvSpPr>
            <p:nvPr/>
          </p:nvSpPr>
          <p:spPr bwMode="auto">
            <a:xfrm>
              <a:off x="2750" y="824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E71700"/>
                  </a:solidFill>
                  <a:latin typeface="Arial Black" pitchFamily="34" charset="0"/>
                  <a:ea typeface="ＭＳ Ｐゴシック" pitchFamily="1" charset="-128"/>
                </a:rPr>
                <a:t>1</a:t>
              </a:r>
            </a:p>
          </p:txBody>
        </p:sp>
        <p:sp>
          <p:nvSpPr>
            <p:cNvPr id="19489" name="Rectangle 27"/>
            <p:cNvSpPr>
              <a:spLocks noChangeArrowheads="1"/>
            </p:cNvSpPr>
            <p:nvPr/>
          </p:nvSpPr>
          <p:spPr bwMode="auto">
            <a:xfrm>
              <a:off x="2700" y="1757"/>
              <a:ext cx="1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E71700"/>
                  </a:solidFill>
                  <a:latin typeface="Arial Black" pitchFamily="34" charset="0"/>
                  <a:ea typeface="ＭＳ Ｐゴシック" pitchFamily="1" charset="-128"/>
                </a:rPr>
                <a:t>2</a:t>
              </a:r>
              <a:endParaRPr lang="en-US" sz="1200">
                <a:solidFill>
                  <a:srgbClr val="E71700"/>
                </a:solidFill>
                <a:latin typeface="Arial Black" pitchFamily="34" charset="0"/>
                <a:ea typeface="ＭＳ Ｐゴシック" pitchFamily="1" charset="-128"/>
              </a:endParaRPr>
            </a:p>
          </p:txBody>
        </p:sp>
        <p:sp>
          <p:nvSpPr>
            <p:cNvPr id="19490" name="Rectangle 28"/>
            <p:cNvSpPr>
              <a:spLocks noChangeArrowheads="1"/>
            </p:cNvSpPr>
            <p:nvPr/>
          </p:nvSpPr>
          <p:spPr bwMode="auto">
            <a:xfrm>
              <a:off x="2660" y="2332"/>
              <a:ext cx="2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E71700"/>
                  </a:solidFill>
                  <a:latin typeface="Arial Black" pitchFamily="34" charset="0"/>
                  <a:ea typeface="ＭＳ Ｐゴシック" pitchFamily="1" charset="-128"/>
                </a:rPr>
                <a:t>7-8</a:t>
              </a:r>
            </a:p>
          </p:txBody>
        </p:sp>
        <p:sp>
          <p:nvSpPr>
            <p:cNvPr id="19491" name="Rectangle 29"/>
            <p:cNvSpPr>
              <a:spLocks noChangeArrowheads="1"/>
            </p:cNvSpPr>
            <p:nvPr/>
          </p:nvSpPr>
          <p:spPr bwMode="auto">
            <a:xfrm>
              <a:off x="2658" y="1930"/>
              <a:ext cx="2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E71700"/>
                  </a:solidFill>
                  <a:latin typeface="Arial Black" pitchFamily="34" charset="0"/>
                  <a:ea typeface="ＭＳ Ｐゴシック" pitchFamily="1" charset="-128"/>
                </a:rPr>
                <a:t>3-4</a:t>
              </a:r>
            </a:p>
          </p:txBody>
        </p:sp>
        <p:sp>
          <p:nvSpPr>
            <p:cNvPr id="19492" name="Rectangle 30"/>
            <p:cNvSpPr>
              <a:spLocks noChangeArrowheads="1"/>
            </p:cNvSpPr>
            <p:nvPr/>
          </p:nvSpPr>
          <p:spPr bwMode="auto">
            <a:xfrm>
              <a:off x="2700" y="3122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E71700"/>
                  </a:solidFill>
                  <a:latin typeface="Arial Black" pitchFamily="34" charset="0"/>
                  <a:ea typeface="ＭＳ Ｐゴシック" pitchFamily="1" charset="-128"/>
                </a:rPr>
                <a:t>9</a:t>
              </a:r>
            </a:p>
          </p:txBody>
        </p:sp>
        <p:sp>
          <p:nvSpPr>
            <p:cNvPr id="19493" name="Rectangle 31"/>
            <p:cNvSpPr>
              <a:spLocks noChangeArrowheads="1"/>
            </p:cNvSpPr>
            <p:nvPr/>
          </p:nvSpPr>
          <p:spPr bwMode="auto">
            <a:xfrm>
              <a:off x="2664" y="2148"/>
              <a:ext cx="2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E71700"/>
                  </a:solidFill>
                  <a:latin typeface="Arial Black" pitchFamily="34" charset="0"/>
                  <a:ea typeface="ＭＳ Ｐゴシック" pitchFamily="1" charset="-128"/>
                </a:rPr>
                <a:t>5-6</a:t>
              </a:r>
            </a:p>
          </p:txBody>
        </p:sp>
      </p:grp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26125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23813" y="115888"/>
            <a:ext cx="24606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000" b="1" dirty="0">
                <a:solidFill>
                  <a:schemeClr val="accent3"/>
                </a:solidFill>
                <a:latin typeface="Arial" pitchFamily="34" charset="0"/>
                <a:ea typeface="ＭＳ Ｐゴシック"/>
                <a:cs typeface="ＭＳ Ｐゴシック"/>
              </a:rPr>
              <a:t>5m x 4m x 3m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sz="2000" b="1" dirty="0">
                <a:solidFill>
                  <a:schemeClr val="accent3"/>
                </a:solidFill>
                <a:latin typeface="Arial" pitchFamily="34" charset="0"/>
                <a:ea typeface="ＭＳ Ｐゴシック"/>
                <a:cs typeface="ＭＳ Ｐゴシック"/>
              </a:rPr>
              <a:t>7.5 tons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4140200" y="476250"/>
            <a:ext cx="173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b="1" dirty="0">
                <a:solidFill>
                  <a:schemeClr val="accent3"/>
                </a:solidFill>
                <a:latin typeface="Arial" pitchFamily="34" charset="0"/>
                <a:ea typeface="ＭＳ Ｐゴシック"/>
                <a:cs typeface="ＭＳ Ｐゴシック"/>
              </a:rPr>
              <a:t>Upper Tracker</a:t>
            </a:r>
          </a:p>
          <a:p>
            <a:pPr algn="ctr" eaLnBrk="0" hangingPunct="0">
              <a:defRPr/>
            </a:pPr>
            <a:r>
              <a:rPr lang="en-US" sz="1800" b="1" dirty="0">
                <a:solidFill>
                  <a:schemeClr val="accent3"/>
                </a:solidFill>
                <a:latin typeface="Arial" pitchFamily="34" charset="0"/>
                <a:ea typeface="ＭＳ Ｐゴシック"/>
                <a:cs typeface="ＭＳ Ｐゴシック"/>
              </a:rPr>
              <a:t>Silicon layer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4211638" y="2781300"/>
            <a:ext cx="2076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b="1" dirty="0">
                <a:solidFill>
                  <a:schemeClr val="accent3"/>
                </a:solidFill>
                <a:latin typeface="Arial" pitchFamily="34" charset="0"/>
                <a:ea typeface="ＭＳ Ｐゴシック"/>
                <a:cs typeface="ＭＳ Ｐゴシック"/>
              </a:rPr>
              <a:t>Inner Tracker</a:t>
            </a:r>
          </a:p>
          <a:p>
            <a:pPr algn="ctr" eaLnBrk="0" hangingPunct="0">
              <a:defRPr/>
            </a:pPr>
            <a:r>
              <a:rPr lang="en-US" sz="1800" b="1" dirty="0">
                <a:solidFill>
                  <a:schemeClr val="accent3"/>
                </a:solidFill>
                <a:latin typeface="Arial" pitchFamily="34" charset="0"/>
                <a:ea typeface="ＭＳ Ｐゴシック"/>
                <a:cs typeface="ＭＳ Ｐゴシック"/>
              </a:rPr>
              <a:t>7 Silicon layers</a:t>
            </a: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3924300" y="4797425"/>
            <a:ext cx="1992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chemeClr val="accent3"/>
                </a:solidFill>
                <a:latin typeface="Arial" pitchFamily="34" charset="0"/>
                <a:ea typeface="ＭＳ Ｐゴシック"/>
                <a:cs typeface="ＭＳ Ｐゴシック"/>
              </a:rPr>
              <a:t>Lower Tracker </a:t>
            </a:r>
          </a:p>
          <a:p>
            <a:pPr algn="ctr" eaLnBrk="0" hangingPunct="0">
              <a:defRPr/>
            </a:pPr>
            <a:r>
              <a:rPr lang="en-US" sz="2000" b="1" dirty="0">
                <a:solidFill>
                  <a:schemeClr val="accent3"/>
                </a:solidFill>
                <a:latin typeface="Arial" pitchFamily="34" charset="0"/>
                <a:ea typeface="ＭＳ Ｐゴシック"/>
                <a:cs typeface="ＭＳ Ｐゴシック"/>
              </a:rPr>
              <a:t>1Silicon layer</a:t>
            </a:r>
          </a:p>
        </p:txBody>
      </p:sp>
      <p:sp>
        <p:nvSpPr>
          <p:cNvPr id="19464" name="Line 7"/>
          <p:cNvSpPr>
            <a:spLocks noChangeShapeType="1"/>
          </p:cNvSpPr>
          <p:nvPr/>
        </p:nvSpPr>
        <p:spPr bwMode="auto">
          <a:xfrm flipH="1">
            <a:off x="3708400" y="692150"/>
            <a:ext cx="431800" cy="144463"/>
          </a:xfrm>
          <a:prstGeom prst="line">
            <a:avLst/>
          </a:prstGeom>
          <a:noFill/>
          <a:ln w="38100">
            <a:solidFill>
              <a:srgbClr val="2CFDE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9465" name="AutoShape 8"/>
          <p:cNvSpPr>
            <a:spLocks/>
          </p:cNvSpPr>
          <p:nvPr/>
        </p:nvSpPr>
        <p:spPr bwMode="auto">
          <a:xfrm flipH="1">
            <a:off x="3995738" y="2133600"/>
            <a:ext cx="344487" cy="1582738"/>
          </a:xfrm>
          <a:prstGeom prst="leftBrace">
            <a:avLst>
              <a:gd name="adj1" fmla="val 50029"/>
              <a:gd name="adj2" fmla="val 50000"/>
            </a:avLst>
          </a:prstGeom>
          <a:noFill/>
          <a:ln w="38100">
            <a:solidFill>
              <a:srgbClr val="2CFD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algn="ctr" eaLnBrk="0" hangingPunct="0"/>
            <a:endParaRPr lang="de-DE" b="1">
              <a:solidFill>
                <a:srgbClr val="000000"/>
              </a:solidFill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9466" name="Text Box 11"/>
          <p:cNvSpPr txBox="1">
            <a:spLocks noChangeArrowheads="1"/>
          </p:cNvSpPr>
          <p:nvPr/>
        </p:nvSpPr>
        <p:spPr bwMode="auto">
          <a:xfrm>
            <a:off x="2843213" y="836613"/>
            <a:ext cx="706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1">
                <a:solidFill>
                  <a:srgbClr val="0013B5"/>
                </a:solidFill>
                <a:latin typeface="Arial" pitchFamily="34" charset="0"/>
                <a:ea typeface="ＭＳ Ｐゴシック" pitchFamily="1" charset="-128"/>
              </a:rPr>
              <a:t>TRD</a:t>
            </a:r>
          </a:p>
        </p:txBody>
      </p:sp>
      <p:sp>
        <p:nvSpPr>
          <p:cNvPr id="19467" name="Text Box 12"/>
          <p:cNvSpPr txBox="1">
            <a:spLocks noChangeArrowheads="1"/>
          </p:cNvSpPr>
          <p:nvPr/>
        </p:nvSpPr>
        <p:spPr bwMode="auto">
          <a:xfrm>
            <a:off x="2916238" y="1773238"/>
            <a:ext cx="2001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1">
                <a:solidFill>
                  <a:srgbClr val="0013B5"/>
                </a:solidFill>
                <a:latin typeface="Arial" pitchFamily="34" charset="0"/>
                <a:ea typeface="ＭＳ Ｐゴシック" pitchFamily="1" charset="-128"/>
              </a:rPr>
              <a:t>Upper TOF 1, 2</a:t>
            </a:r>
          </a:p>
        </p:txBody>
      </p:sp>
      <p:sp>
        <p:nvSpPr>
          <p:cNvPr id="19468" name="Text Box 13"/>
          <p:cNvSpPr txBox="1">
            <a:spLocks noChangeArrowheads="1"/>
          </p:cNvSpPr>
          <p:nvPr/>
        </p:nvSpPr>
        <p:spPr bwMode="auto">
          <a:xfrm>
            <a:off x="2916238" y="3860800"/>
            <a:ext cx="1185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1">
                <a:solidFill>
                  <a:srgbClr val="0013B5"/>
                </a:solidFill>
                <a:latin typeface="Arial" pitchFamily="34" charset="0"/>
                <a:ea typeface="ＭＳ Ｐゴシック" pitchFamily="1" charset="-128"/>
              </a:rPr>
              <a:t>TOF 3, 4</a:t>
            </a:r>
          </a:p>
        </p:txBody>
      </p:sp>
      <p:sp>
        <p:nvSpPr>
          <p:cNvPr id="19469" name="Text Box 14"/>
          <p:cNvSpPr txBox="1">
            <a:spLocks noChangeArrowheads="1"/>
          </p:cNvSpPr>
          <p:nvPr/>
        </p:nvSpPr>
        <p:spPr bwMode="auto">
          <a:xfrm>
            <a:off x="2987675" y="4365625"/>
            <a:ext cx="804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1">
                <a:solidFill>
                  <a:srgbClr val="0013B5"/>
                </a:solidFill>
                <a:latin typeface="Arial" pitchFamily="34" charset="0"/>
                <a:ea typeface="ＭＳ Ｐゴシック" pitchFamily="1" charset="-128"/>
              </a:rPr>
              <a:t>RICH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268538" y="4941888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chemeClr val="accent3"/>
                </a:solidFill>
                <a:latin typeface="Arial" pitchFamily="34" charset="0"/>
                <a:ea typeface="ＭＳ Ｐゴシック"/>
                <a:cs typeface="ＭＳ Ｐゴシック"/>
              </a:rPr>
              <a:t>ECAL </a:t>
            </a:r>
          </a:p>
        </p:txBody>
      </p:sp>
      <p:sp>
        <p:nvSpPr>
          <p:cNvPr id="22544" name="Text Box 17"/>
          <p:cNvSpPr txBox="1">
            <a:spLocks noChangeArrowheads="1"/>
          </p:cNvSpPr>
          <p:nvPr/>
        </p:nvSpPr>
        <p:spPr bwMode="auto">
          <a:xfrm>
            <a:off x="2411413" y="2565400"/>
            <a:ext cx="1511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chemeClr val="accent3"/>
                </a:solidFill>
                <a:latin typeface="Arial" pitchFamily="34" charset="0"/>
                <a:ea typeface="ＭＳ Ｐゴシック"/>
                <a:cs typeface="ＭＳ Ｐゴシック"/>
              </a:rPr>
              <a:t>Permanent</a:t>
            </a:r>
          </a:p>
          <a:p>
            <a:pPr algn="ctr" eaLnBrk="0" hangingPunct="0">
              <a:defRPr/>
            </a:pPr>
            <a:r>
              <a:rPr lang="en-US" sz="2000" b="1" dirty="0">
                <a:solidFill>
                  <a:schemeClr val="accent3"/>
                </a:solidFill>
                <a:latin typeface="Arial" pitchFamily="34" charset="0"/>
                <a:ea typeface="ＭＳ Ｐゴシック"/>
                <a:cs typeface="ＭＳ Ｐゴシック"/>
              </a:rPr>
              <a:t>Magnet</a:t>
            </a:r>
          </a:p>
        </p:txBody>
      </p:sp>
      <p:sp>
        <p:nvSpPr>
          <p:cNvPr id="19472" name="Line 19"/>
          <p:cNvSpPr>
            <a:spLocks noChangeShapeType="1"/>
          </p:cNvSpPr>
          <p:nvPr/>
        </p:nvSpPr>
        <p:spPr bwMode="auto">
          <a:xfrm flipH="1" flipV="1">
            <a:off x="3492500" y="4797425"/>
            <a:ext cx="431800" cy="144463"/>
          </a:xfrm>
          <a:prstGeom prst="line">
            <a:avLst/>
          </a:prstGeom>
          <a:noFill/>
          <a:ln w="38100">
            <a:solidFill>
              <a:srgbClr val="2CFDE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179388" y="3789363"/>
            <a:ext cx="197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chemeClr val="accent3"/>
                </a:solidFill>
                <a:latin typeface="Arial" pitchFamily="34" charset="0"/>
                <a:ea typeface="ＭＳ Ｐゴシック"/>
                <a:cs typeface="ＭＳ Ｐゴシック"/>
              </a:rPr>
              <a:t>Radiators</a:t>
            </a:r>
          </a:p>
        </p:txBody>
      </p:sp>
      <p:sp>
        <p:nvSpPr>
          <p:cNvPr id="19474" name="Text Box 16"/>
          <p:cNvSpPr txBox="1">
            <a:spLocks noChangeArrowheads="1"/>
          </p:cNvSpPr>
          <p:nvPr/>
        </p:nvSpPr>
        <p:spPr bwMode="auto">
          <a:xfrm>
            <a:off x="2157413" y="-26988"/>
            <a:ext cx="6461125" cy="522288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b="1">
                <a:solidFill>
                  <a:schemeClr val="accent2"/>
                </a:solidFill>
              </a:rPr>
              <a:t>AMS-02 – A TeV Particle Spectrometer</a:t>
            </a:r>
            <a:endParaRPr lang="de-DE" sz="2800">
              <a:solidFill>
                <a:schemeClr val="accent2"/>
              </a:solidFill>
            </a:endParaRPr>
          </a:p>
        </p:txBody>
      </p:sp>
      <p:pic>
        <p:nvPicPr>
          <p:cNvPr id="19475" name="Picture 5" descr="logo_AMS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2963"/>
            <a:ext cx="6889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logo_rwth_universit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5463" y="6381750"/>
            <a:ext cx="1225550" cy="3333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9477" name="Datumsplatzhalter 2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b="1" smtClean="0"/>
              <a:t>Th. Kirn</a:t>
            </a:r>
            <a:endParaRPr lang="en-US" sz="1400" b="1" smtClean="0"/>
          </a:p>
        </p:txBody>
      </p:sp>
      <p:sp>
        <p:nvSpPr>
          <p:cNvPr id="19478" name="Foliennummernplatzhalter 2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F0F438-194C-4917-8972-B5C21A15A507}" type="slidenum">
              <a:rPr lang="en-US" sz="1400" smtClean="0"/>
              <a:pPr eaLnBrk="1" hangingPunct="1"/>
              <a:t>3</a:t>
            </a:fld>
            <a:endParaRPr lang="en-US" sz="1400" smtClean="0"/>
          </a:p>
        </p:txBody>
      </p:sp>
      <p:sp>
        <p:nvSpPr>
          <p:cNvPr id="19479" name="Fußzeilenplatzhalter 26"/>
          <p:cNvSpPr>
            <a:spLocks noGrp="1"/>
          </p:cNvSpPr>
          <p:nvPr>
            <p:ph type="ftr" sz="quarter" idx="11"/>
          </p:nvPr>
        </p:nvSpPr>
        <p:spPr>
          <a:xfrm>
            <a:off x="3059113" y="623728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smtClean="0"/>
              <a:t>AMS-02 TRD</a:t>
            </a: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5940425" y="3789363"/>
            <a:ext cx="2916238" cy="2735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2932" rIns="0" bIns="0"/>
          <a:lstStyle/>
          <a:p>
            <a:pPr marL="431800" indent="-323850" defTabSz="457200" hangingPunct="0">
              <a:lnSpc>
                <a:spcPct val="93000"/>
              </a:lnSpc>
              <a:spcAft>
                <a:spcPts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DejaVu Sans"/>
              </a:rPr>
              <a:t>ISS Lifetime extended </a:t>
            </a:r>
          </a:p>
          <a:p>
            <a:pPr marL="431800" indent="-323850" defTabSz="457200" hangingPunct="0">
              <a:lnSpc>
                <a:spcPct val="93000"/>
              </a:lnSpc>
              <a:spcAft>
                <a:spcPts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DejaVu Sans"/>
              </a:rPr>
              <a:t>until at least 2020 / 2028 </a:t>
            </a:r>
          </a:p>
          <a:p>
            <a:pPr marL="431800" indent="-323850" defTabSz="457200" hangingPunct="0">
              <a:lnSpc>
                <a:spcPct val="93000"/>
              </a:lnSpc>
              <a:spcAft>
                <a:spcPts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DejaVu Sans"/>
              </a:rPr>
              <a:t>(March 2010)</a:t>
            </a:r>
          </a:p>
          <a:p>
            <a:pPr marL="431800" indent="-323850" defTabSz="457200" hangingPunct="0">
              <a:lnSpc>
                <a:spcPct val="93000"/>
              </a:lnSpc>
              <a:spcAft>
                <a:spcPts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US" sz="2000" kern="0" dirty="0">
              <a:solidFill>
                <a:srgbClr val="000000"/>
              </a:solidFill>
              <a:latin typeface="Arial"/>
              <a:cs typeface="DejaVu Sans"/>
            </a:endParaRPr>
          </a:p>
          <a:p>
            <a:pPr marL="431800" indent="-323850" defTabSz="457200" hangingPunct="0">
              <a:lnSpc>
                <a:spcPct val="93000"/>
              </a:lnSpc>
              <a:spcAft>
                <a:spcPts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DejaVu Sans"/>
              </a:rPr>
              <a:t>→  Switch to AMS-01 </a:t>
            </a:r>
          </a:p>
          <a:p>
            <a:pPr marL="431800" indent="-323850" defTabSz="457200" hangingPunct="0">
              <a:lnSpc>
                <a:spcPct val="93000"/>
              </a:lnSpc>
              <a:spcAft>
                <a:spcPts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DejaVu Sans"/>
              </a:rPr>
              <a:t>permanent magnet </a:t>
            </a:r>
          </a:p>
          <a:p>
            <a:pPr marL="431800" indent="-323850" defTabSz="457200" hangingPunct="0">
              <a:lnSpc>
                <a:spcPct val="93000"/>
              </a:lnSpc>
              <a:spcAft>
                <a:spcPts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DejaVu Sans"/>
              </a:rPr>
              <a:t>(B=0.14T)</a:t>
            </a:r>
          </a:p>
          <a:p>
            <a:pPr marL="431800" indent="-323850" defTabSz="457200" hangingPunct="0">
              <a:lnSpc>
                <a:spcPct val="93000"/>
              </a:lnSpc>
              <a:spcAft>
                <a:spcPts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DejaVu Sans"/>
              </a:rPr>
              <a:t>→T</a:t>
            </a:r>
            <a:r>
              <a:rPr lang="en-US" sz="2000" kern="0" dirty="0" err="1">
                <a:solidFill>
                  <a:srgbClr val="000000"/>
                </a:solidFill>
                <a:latin typeface="Arial"/>
                <a:cs typeface="DejaVu Sans"/>
              </a:rPr>
              <a:t>racker</a:t>
            </a:r>
            <a:r>
              <a:rPr lang="en-US" sz="2000" kern="0" dirty="0">
                <a:solidFill>
                  <a:srgbClr val="000000"/>
                </a:solidFill>
                <a:latin typeface="Arial"/>
                <a:cs typeface="DejaVu Sans"/>
              </a:rPr>
              <a:t> reconfigured  </a:t>
            </a:r>
          </a:p>
          <a:p>
            <a:pPr marL="431800" indent="-323850" defTabSz="457200" hangingPunct="0">
              <a:lnSpc>
                <a:spcPct val="93000"/>
              </a:lnSpc>
              <a:spcAft>
                <a:spcPts val="0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DejaVu Sans"/>
              </a:rPr>
              <a:t>	→ 'external' layers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trd_spac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88913"/>
            <a:ext cx="442753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47108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47109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AD626AC-7676-4D0C-A3C9-E96BF1491154}" type="slidenum">
              <a:rPr lang="en-US" sz="1400" smtClean="0"/>
              <a:pPr eaLnBrk="1" hangingPunct="1"/>
              <a:t>30</a:t>
            </a:fld>
            <a:endParaRPr lang="en-US" sz="1400" smtClean="0"/>
          </a:p>
        </p:txBody>
      </p:sp>
      <p:pic>
        <p:nvPicPr>
          <p:cNvPr id="47110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47112" name="Text Box 16"/>
          <p:cNvSpPr txBox="1">
            <a:spLocks noChangeArrowheads="1"/>
          </p:cNvSpPr>
          <p:nvPr/>
        </p:nvSpPr>
        <p:spPr bwMode="auto">
          <a:xfrm>
            <a:off x="919163" y="76200"/>
            <a:ext cx="7162800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Straw Modules: Space Qualification Tests </a:t>
            </a:r>
          </a:p>
        </p:txBody>
      </p:sp>
      <p:pic>
        <p:nvPicPr>
          <p:cNvPr id="471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446463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13325"/>
            <a:ext cx="3951287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40894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1" descr="ams_trd_space_mod07_gg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"/>
          <a:stretch>
            <a:fillRect/>
          </a:stretch>
        </p:blipFill>
        <p:spPr bwMode="auto">
          <a:xfrm>
            <a:off x="4932363" y="476250"/>
            <a:ext cx="381793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0" descr="mod06_tv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78288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48133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48134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D6C4F65-579C-4EA4-B028-57AB6FB0DCE4}" type="slidenum">
              <a:rPr lang="en-US" sz="1400" smtClean="0"/>
              <a:pPr eaLnBrk="1" hangingPunct="1"/>
              <a:t>31</a:t>
            </a:fld>
            <a:endParaRPr lang="en-US" sz="1400" smtClean="0"/>
          </a:p>
        </p:txBody>
      </p:sp>
      <p:pic>
        <p:nvPicPr>
          <p:cNvPr id="48135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48137" name="Text Box 16"/>
          <p:cNvSpPr txBox="1">
            <a:spLocks noChangeArrowheads="1"/>
          </p:cNvSpPr>
          <p:nvPr/>
        </p:nvSpPr>
        <p:spPr bwMode="auto">
          <a:xfrm>
            <a:off x="1763713" y="0"/>
            <a:ext cx="4824412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Space Qualification Tests </a:t>
            </a:r>
          </a:p>
        </p:txBody>
      </p:sp>
      <p:pic>
        <p:nvPicPr>
          <p:cNvPr id="48138" name="Picture 9" descr="tcycle_mod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3960813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Text Box 12"/>
          <p:cNvSpPr txBox="1">
            <a:spLocks noChangeArrowheads="1"/>
          </p:cNvSpPr>
          <p:nvPr/>
        </p:nvSpPr>
        <p:spPr bwMode="auto">
          <a:xfrm>
            <a:off x="4572000" y="4508500"/>
            <a:ext cx="43291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No significant changes in:</a:t>
            </a:r>
          </a:p>
          <a:p>
            <a:pPr eaLnBrk="1" hangingPunct="1">
              <a:buFontTx/>
              <a:buChar char="•"/>
            </a:pPr>
            <a:r>
              <a:rPr lang="de-DE">
                <a:solidFill>
                  <a:schemeClr val="accent2"/>
                </a:solidFill>
              </a:rPr>
              <a:t> Gasgain</a:t>
            </a:r>
          </a:p>
          <a:p>
            <a:pPr eaLnBrk="1" hangingPunct="1">
              <a:buFontTx/>
              <a:buChar char="•"/>
            </a:pPr>
            <a:r>
              <a:rPr lang="de-DE">
                <a:solidFill>
                  <a:schemeClr val="accent2"/>
                </a:solidFill>
              </a:rPr>
              <a:t> Gastightness</a:t>
            </a:r>
          </a:p>
          <a:p>
            <a:pPr eaLnBrk="1" hangingPunct="1"/>
            <a:r>
              <a:rPr lang="de-DE">
                <a:solidFill>
                  <a:schemeClr val="accent2"/>
                </a:solidFill>
                <a:cs typeface="Times New Roman" pitchFamily="18" charset="0"/>
              </a:rPr>
              <a:t>→ Straw Modules space qualified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2417763"/>
            <a:ext cx="4264025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8" descr="longterm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30163"/>
            <a:ext cx="4643438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49157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4915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904038" y="63817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78AD8F-026F-4C99-B571-49C34B8C6C87}" type="slidenum">
              <a:rPr lang="en-US" sz="1400" smtClean="0"/>
              <a:pPr eaLnBrk="1" hangingPunct="1"/>
              <a:t>32</a:t>
            </a:fld>
            <a:endParaRPr lang="en-US" sz="1400" smtClean="0"/>
          </a:p>
        </p:txBody>
      </p:sp>
      <p:pic>
        <p:nvPicPr>
          <p:cNvPr id="49159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64103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49161" name="Text Box 16"/>
          <p:cNvSpPr txBox="1">
            <a:spLocks noChangeArrowheads="1"/>
          </p:cNvSpPr>
          <p:nvPr/>
        </p:nvSpPr>
        <p:spPr bwMode="auto">
          <a:xfrm>
            <a:off x="1763713" y="0"/>
            <a:ext cx="5437187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Straw Module Longterm Tests 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4751388" y="576263"/>
            <a:ext cx="4248150" cy="17875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4000" rIns="54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Arial" pitchFamily="34" charset="0"/>
              </a:rPr>
              <a:t>1</a:t>
            </a:r>
            <a:r>
              <a:rPr lang="en-US" sz="2000">
                <a:latin typeface="Arial" pitchFamily="34" charset="0"/>
              </a:rPr>
              <a:t> Gasgroup </a:t>
            </a:r>
            <a:r>
              <a:rPr lang="en-US" sz="2000">
                <a:latin typeface="Arial" pitchFamily="34" charset="0"/>
                <a:cs typeface="Arial" pitchFamily="34" charset="0"/>
              </a:rPr>
              <a:t>→ </a:t>
            </a:r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>
                <a:latin typeface="Arial" pitchFamily="34" charset="0"/>
                <a:cs typeface="Arial" pitchFamily="34" charset="0"/>
              </a:rPr>
              <a:t> Modules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Fe</a:t>
            </a:r>
            <a:r>
              <a:rPr lang="en-US" sz="2000" baseline="30000">
                <a:latin typeface="Arial" pitchFamily="34" charset="0"/>
                <a:cs typeface="Arial" pitchFamily="34" charset="0"/>
              </a:rPr>
              <a:t>55</a:t>
            </a:r>
            <a:r>
              <a:rPr lang="en-US" sz="2000">
                <a:latin typeface="Arial" pitchFamily="34" charset="0"/>
                <a:cs typeface="Arial" pitchFamily="34" charset="0"/>
              </a:rPr>
              <a:t> – Monitoring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Pressure-Drop Measurements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Mass-Spectrometer Measurements</a:t>
            </a:r>
          </a:p>
        </p:txBody>
      </p:sp>
      <p:sp>
        <p:nvSpPr>
          <p:cNvPr id="49163" name="Text Box 9"/>
          <p:cNvSpPr txBox="1">
            <a:spLocks noChangeArrowheads="1"/>
          </p:cNvSpPr>
          <p:nvPr/>
        </p:nvSpPr>
        <p:spPr bwMode="auto">
          <a:xfrm>
            <a:off x="1109663" y="5794375"/>
            <a:ext cx="3384550" cy="400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4000" rIns="54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</a:rPr>
              <a:t>Stable Operation for 2 years</a:t>
            </a:r>
            <a:endParaRPr lang="de-DE" sz="200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49164" name="Picture 6" descr="longterm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2" b="8923"/>
          <a:stretch>
            <a:fillRect/>
          </a:stretch>
        </p:blipFill>
        <p:spPr bwMode="auto">
          <a:xfrm>
            <a:off x="65088" y="3213100"/>
            <a:ext cx="40322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44675"/>
            <a:ext cx="3846513" cy="4824413"/>
          </a:xfrm>
          <a:noFill/>
        </p:spPr>
      </p:pic>
      <p:sp>
        <p:nvSpPr>
          <p:cNvPr id="50179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50180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5018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AE716F-3457-4CA7-8B3E-8BB12F63DCC2}" type="slidenum">
              <a:rPr lang="en-US" sz="1400" smtClean="0"/>
              <a:pPr eaLnBrk="1" hangingPunct="1"/>
              <a:t>33</a:t>
            </a:fld>
            <a:endParaRPr lang="en-US" sz="1400" smtClean="0"/>
          </a:p>
        </p:txBody>
      </p:sp>
      <p:sp>
        <p:nvSpPr>
          <p:cNvPr id="50182" name="Text Box 2"/>
          <p:cNvSpPr txBox="1">
            <a:spLocks noChangeArrowheads="1"/>
          </p:cNvSpPr>
          <p:nvPr/>
        </p:nvSpPr>
        <p:spPr bwMode="auto">
          <a:xfrm>
            <a:off x="1116013" y="147638"/>
            <a:ext cx="698500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Performance, 20 Layer Prototype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5018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77057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4" name="Text Box 14"/>
          <p:cNvSpPr txBox="1">
            <a:spLocks noChangeArrowheads="1"/>
          </p:cNvSpPr>
          <p:nvPr/>
        </p:nvSpPr>
        <p:spPr bwMode="auto">
          <a:xfrm>
            <a:off x="4427538" y="2205038"/>
            <a:ext cx="44640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de-DE"/>
              <a:t>Beamtest @ CERN 2000</a:t>
            </a:r>
          </a:p>
          <a:p>
            <a:pPr eaLnBrk="1" hangingPunct="1">
              <a:lnSpc>
                <a:spcPct val="120000"/>
              </a:lnSpc>
            </a:pPr>
            <a:r>
              <a:rPr lang="de-DE"/>
              <a:t>PS (T9) &amp; SPS (X7, H6):</a:t>
            </a:r>
          </a:p>
          <a:p>
            <a:pPr eaLnBrk="1" hangingPunct="1">
              <a:lnSpc>
                <a:spcPct val="120000"/>
              </a:lnSpc>
            </a:pPr>
            <a:r>
              <a:rPr lang="de-DE"/>
              <a:t>Recorded events: </a:t>
            </a:r>
            <a:r>
              <a:rPr lang="de-DE">
                <a:solidFill>
                  <a:srgbClr val="FF0000"/>
                </a:solidFill>
              </a:rPr>
              <a:t>3</a:t>
            </a:r>
            <a:r>
              <a:rPr lang="en-US">
                <a:solidFill>
                  <a:srgbClr val="FF0000"/>
                </a:solidFill>
                <a:cs typeface="Times New Roman" pitchFamily="18" charset="0"/>
              </a:rPr>
              <a:t>·10</a:t>
            </a:r>
            <a:r>
              <a:rPr lang="en-US" baseline="30000">
                <a:solidFill>
                  <a:srgbClr val="FF0000"/>
                </a:solidFill>
                <a:cs typeface="Times New Roman" pitchFamily="18" charset="0"/>
              </a:rPr>
              <a:t>6</a:t>
            </a:r>
            <a:endParaRPr lang="en-US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>
                <a:cs typeface="Times New Roman" pitchFamily="18" charset="0"/>
              </a:rPr>
              <a:t>Particles: </a:t>
            </a:r>
            <a:r>
              <a:rPr lang="en-US">
                <a:solidFill>
                  <a:srgbClr val="FF0000"/>
                </a:solidFill>
                <a:cs typeface="Times New Roman" pitchFamily="18" charset="0"/>
              </a:rPr>
              <a:t>e</a:t>
            </a:r>
            <a:r>
              <a:rPr lang="en-US" baseline="3000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US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l-GR">
                <a:solidFill>
                  <a:srgbClr val="FF0000"/>
                </a:solidFill>
                <a:cs typeface="Times New Roman" pitchFamily="18" charset="0"/>
              </a:rPr>
              <a:t>μ</a:t>
            </a:r>
            <a:r>
              <a:rPr lang="de-DE" baseline="3000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de-DE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l-GR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de-DE" baseline="30000">
                <a:solidFill>
                  <a:srgbClr val="FF0000"/>
                </a:solidFill>
                <a:cs typeface="Times New Roman" pitchFamily="18" charset="0"/>
              </a:rPr>
              <a:t>+    </a:t>
            </a:r>
            <a:r>
              <a:rPr lang="de-DE">
                <a:solidFill>
                  <a:srgbClr val="FF0000"/>
                </a:solidFill>
                <a:cs typeface="Times New Roman" pitchFamily="18" charset="0"/>
              </a:rPr>
              <a:t>10 - 100 GeV</a:t>
            </a:r>
          </a:p>
          <a:p>
            <a:pPr eaLnBrk="1" hangingPunct="1">
              <a:lnSpc>
                <a:spcPct val="120000"/>
              </a:lnSpc>
            </a:pPr>
            <a:r>
              <a:rPr lang="de-DE">
                <a:solidFill>
                  <a:srgbClr val="FF0000"/>
                </a:solidFill>
                <a:cs typeface="Times New Roman" pitchFamily="18" charset="0"/>
              </a:rPr>
              <a:t>	    Protons    10 - 250 GeV</a:t>
            </a:r>
            <a:endParaRPr lang="el-GR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0185" name="Line 17"/>
          <p:cNvSpPr>
            <a:spLocks noChangeShapeType="1"/>
          </p:cNvSpPr>
          <p:nvPr/>
        </p:nvSpPr>
        <p:spPr bwMode="auto">
          <a:xfrm>
            <a:off x="2484438" y="4005263"/>
            <a:ext cx="1150937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0186" name="Text Box 18"/>
          <p:cNvSpPr txBox="1">
            <a:spLocks noChangeArrowheads="1"/>
          </p:cNvSpPr>
          <p:nvPr/>
        </p:nvSpPr>
        <p:spPr bwMode="auto">
          <a:xfrm rot="1800000">
            <a:off x="2916238" y="3860800"/>
            <a:ext cx="893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50187" name="Line 19"/>
          <p:cNvSpPr>
            <a:spLocks noChangeShapeType="1"/>
          </p:cNvSpPr>
          <p:nvPr/>
        </p:nvSpPr>
        <p:spPr bwMode="auto">
          <a:xfrm flipV="1">
            <a:off x="684213" y="3716338"/>
            <a:ext cx="142875" cy="1225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0188" name="Line 20"/>
          <p:cNvSpPr>
            <a:spLocks noChangeShapeType="1"/>
          </p:cNvSpPr>
          <p:nvPr/>
        </p:nvSpPr>
        <p:spPr bwMode="auto">
          <a:xfrm flipV="1">
            <a:off x="684213" y="4076700"/>
            <a:ext cx="863600" cy="8651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0189" name="Text Box 21"/>
          <p:cNvSpPr txBox="1">
            <a:spLocks noChangeArrowheads="1"/>
          </p:cNvSpPr>
          <p:nvPr/>
        </p:nvSpPr>
        <p:spPr bwMode="auto">
          <a:xfrm>
            <a:off x="323850" y="5013325"/>
            <a:ext cx="191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chemeClr val="bg1"/>
                </a:solidFill>
              </a:rPr>
              <a:t>4 horiz. layers</a:t>
            </a:r>
          </a:p>
        </p:txBody>
      </p:sp>
      <p:sp>
        <p:nvSpPr>
          <p:cNvPr id="50190" name="Text Box 22"/>
          <p:cNvSpPr txBox="1">
            <a:spLocks noChangeArrowheads="1"/>
          </p:cNvSpPr>
          <p:nvPr/>
        </p:nvSpPr>
        <p:spPr bwMode="auto">
          <a:xfrm>
            <a:off x="395288" y="1844675"/>
            <a:ext cx="350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chemeClr val="bg1"/>
                </a:solidFill>
              </a:rPr>
              <a:t>Gassystem (p,T controlled)</a:t>
            </a:r>
          </a:p>
        </p:txBody>
      </p:sp>
      <p:sp>
        <p:nvSpPr>
          <p:cNvPr id="50191" name="Line 23"/>
          <p:cNvSpPr>
            <a:spLocks noChangeShapeType="1"/>
          </p:cNvSpPr>
          <p:nvPr/>
        </p:nvSpPr>
        <p:spPr bwMode="auto">
          <a:xfrm>
            <a:off x="1619250" y="2205038"/>
            <a:ext cx="1584325" cy="358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0192" name="Line 24"/>
          <p:cNvSpPr>
            <a:spLocks noChangeShapeType="1"/>
          </p:cNvSpPr>
          <p:nvPr/>
        </p:nvSpPr>
        <p:spPr bwMode="auto">
          <a:xfrm flipH="1" flipV="1">
            <a:off x="2268538" y="4292600"/>
            <a:ext cx="647700" cy="1441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0193" name="Line 25"/>
          <p:cNvSpPr>
            <a:spLocks noChangeShapeType="1"/>
          </p:cNvSpPr>
          <p:nvPr/>
        </p:nvSpPr>
        <p:spPr bwMode="auto">
          <a:xfrm flipH="1" flipV="1">
            <a:off x="2627313" y="4221163"/>
            <a:ext cx="288925" cy="15128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0194" name="Text Box 26"/>
          <p:cNvSpPr txBox="1">
            <a:spLocks noChangeArrowheads="1"/>
          </p:cNvSpPr>
          <p:nvPr/>
        </p:nvSpPr>
        <p:spPr bwMode="auto">
          <a:xfrm>
            <a:off x="2195513" y="5805488"/>
            <a:ext cx="191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chemeClr val="bg1"/>
                </a:solidFill>
              </a:rPr>
              <a:t>16 vert. layers</a:t>
            </a:r>
          </a:p>
        </p:txBody>
      </p:sp>
      <p:pic>
        <p:nvPicPr>
          <p:cNvPr id="50195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273800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51203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512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D27D8AA-E7D1-4627-8B59-979446A0B6DC}" type="slidenum">
              <a:rPr lang="en-US" sz="1400" smtClean="0"/>
              <a:pPr eaLnBrk="1" hangingPunct="1"/>
              <a:t>34</a:t>
            </a:fld>
            <a:endParaRPr lang="en-US" sz="1400" smtClean="0"/>
          </a:p>
        </p:txBody>
      </p:sp>
      <p:sp>
        <p:nvSpPr>
          <p:cNvPr id="51205" name="Text Box 2"/>
          <p:cNvSpPr txBox="1">
            <a:spLocks noChangeArrowheads="1"/>
          </p:cNvSpPr>
          <p:nvPr/>
        </p:nvSpPr>
        <p:spPr bwMode="auto">
          <a:xfrm>
            <a:off x="1330325" y="147638"/>
            <a:ext cx="6986588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Performance, 20 Layer Prototype</a:t>
            </a:r>
            <a:endParaRPr lang="de-DE">
              <a:solidFill>
                <a:schemeClr val="accent2"/>
              </a:solidFill>
            </a:endParaRPr>
          </a:p>
        </p:txBody>
      </p:sp>
      <p:sp>
        <p:nvSpPr>
          <p:cNvPr id="51206" name="Line 13"/>
          <p:cNvSpPr>
            <a:spLocks noChangeShapeType="1"/>
          </p:cNvSpPr>
          <p:nvPr/>
        </p:nvSpPr>
        <p:spPr bwMode="auto">
          <a:xfrm>
            <a:off x="1619250" y="2205038"/>
            <a:ext cx="1584325" cy="358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pic>
        <p:nvPicPr>
          <p:cNvPr id="51207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692150"/>
            <a:ext cx="3024187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8" name="Text Box 20"/>
          <p:cNvSpPr txBox="1">
            <a:spLocks noChangeArrowheads="1"/>
          </p:cNvSpPr>
          <p:nvPr/>
        </p:nvSpPr>
        <p:spPr bwMode="auto">
          <a:xfrm>
            <a:off x="3492500" y="1763713"/>
            <a:ext cx="2376488" cy="1089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Tube Intercalibration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Gasgain-Density-Corr.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>
                <a:latin typeface="Arial" pitchFamily="34" charset="0"/>
              </a:rPr>
              <a:t>Fe</a:t>
            </a:r>
            <a:r>
              <a:rPr lang="en-US" sz="1600" baseline="30000">
                <a:latin typeface="Arial" pitchFamily="34" charset="0"/>
              </a:rPr>
              <a:t>55</a:t>
            </a:r>
            <a:r>
              <a:rPr lang="en-US" sz="1600">
                <a:latin typeface="Arial" pitchFamily="34" charset="0"/>
              </a:rPr>
              <a:t> Energy Calibration</a:t>
            </a:r>
            <a:endParaRPr lang="de-DE" sz="1600">
              <a:latin typeface="Arial" pitchFamily="34" charset="0"/>
            </a:endParaRPr>
          </a:p>
        </p:txBody>
      </p:sp>
      <p:pic>
        <p:nvPicPr>
          <p:cNvPr id="5120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836613"/>
            <a:ext cx="3241675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0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573463"/>
            <a:ext cx="2916238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1" name="Picture 23" descr="fe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937000"/>
            <a:ext cx="424973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2" name="Line 24"/>
          <p:cNvSpPr>
            <a:spLocks noChangeShapeType="1"/>
          </p:cNvSpPr>
          <p:nvPr/>
        </p:nvSpPr>
        <p:spPr bwMode="auto">
          <a:xfrm>
            <a:off x="3492500" y="1412875"/>
            <a:ext cx="22320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1213" name="Line 25"/>
          <p:cNvSpPr>
            <a:spLocks noChangeShapeType="1"/>
          </p:cNvSpPr>
          <p:nvPr/>
        </p:nvSpPr>
        <p:spPr bwMode="auto">
          <a:xfrm flipV="1">
            <a:off x="4284663" y="3284538"/>
            <a:ext cx="1800225" cy="10080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pic>
        <p:nvPicPr>
          <p:cNvPr id="14" name="Picture 7" descr="logo_rwth_universit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5463" y="6273800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51215" name="Picture 5" descr="logo_AMS-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773238"/>
            <a:ext cx="8497887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52228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52229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C857C0-0606-439B-B049-6ADDEC9F7F07}" type="slidenum">
              <a:rPr lang="en-US" sz="1400" smtClean="0"/>
              <a:pPr eaLnBrk="1" hangingPunct="1"/>
              <a:t>35</a:t>
            </a:fld>
            <a:endParaRPr lang="en-US" sz="1400" smtClean="0"/>
          </a:p>
        </p:txBody>
      </p:sp>
      <p:sp>
        <p:nvSpPr>
          <p:cNvPr id="52230" name="Text Box 4"/>
          <p:cNvSpPr txBox="1">
            <a:spLocks noChangeArrowheads="1"/>
          </p:cNvSpPr>
          <p:nvPr/>
        </p:nvSpPr>
        <p:spPr bwMode="auto">
          <a:xfrm>
            <a:off x="150813" y="692150"/>
            <a:ext cx="6553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</a:rPr>
              <a:t>dE/dX in thin gas-layers   </a:t>
            </a:r>
            <a:r>
              <a:rPr lang="en-US" sz="1400">
                <a:latin typeface="Arial" pitchFamily="34" charset="0"/>
              </a:rPr>
              <a:t>V. Ermilova, NIM </a:t>
            </a:r>
            <a:r>
              <a:rPr lang="en-US" sz="1400">
                <a:latin typeface="CMBX12" charset="0"/>
              </a:rPr>
              <a:t>A </a:t>
            </a:r>
            <a:r>
              <a:rPr lang="en-US" sz="1400" b="1">
                <a:latin typeface="CMBX12" charset="0"/>
              </a:rPr>
              <a:t>145</a:t>
            </a:r>
            <a:r>
              <a:rPr lang="en-US" sz="1400">
                <a:latin typeface="CMBX12" charset="0"/>
              </a:rPr>
              <a:t> </a:t>
            </a:r>
            <a:r>
              <a:rPr lang="en-US" sz="1400">
                <a:latin typeface="CMR12" charset="0"/>
              </a:rPr>
              <a:t>(1977) 555</a:t>
            </a:r>
            <a:endParaRPr lang="en-US" sz="2000">
              <a:latin typeface="CMR12" charset="0"/>
            </a:endParaRPr>
          </a:p>
          <a:p>
            <a:pPr eaLnBrk="1" hangingPunct="1">
              <a:spcBef>
                <a:spcPct val="30000"/>
              </a:spcBef>
            </a:pPr>
            <a:r>
              <a:rPr lang="en-US" sz="2000">
                <a:latin typeface="CMR12" charset="0"/>
              </a:rPr>
              <a:t>TR  gener. and absorp.</a:t>
            </a:r>
            <a:r>
              <a:rPr lang="en-US" sz="1400">
                <a:latin typeface="CMR12" charset="0"/>
              </a:rPr>
              <a:t>      </a:t>
            </a:r>
            <a:r>
              <a:rPr lang="en-US" sz="1400">
                <a:latin typeface="Arial" pitchFamily="34" charset="0"/>
              </a:rPr>
              <a:t>M. Cherry, Phys.Rev.Lett. D </a:t>
            </a:r>
            <a:r>
              <a:rPr lang="en-US" sz="1400" b="1">
                <a:latin typeface="Arial" pitchFamily="34" charset="0"/>
              </a:rPr>
              <a:t>10</a:t>
            </a:r>
            <a:r>
              <a:rPr lang="en-US" sz="1400">
                <a:latin typeface="Arial" pitchFamily="34" charset="0"/>
              </a:rPr>
              <a:t> (1974) 3594</a:t>
            </a:r>
            <a:br>
              <a:rPr lang="en-US" sz="1400">
                <a:latin typeface="Arial" pitchFamily="34" charset="0"/>
              </a:rPr>
            </a:br>
            <a:r>
              <a:rPr lang="en-US" sz="1400">
                <a:latin typeface="Arial" pitchFamily="34" charset="0"/>
              </a:rPr>
              <a:t>Implement. V. Saveliev (HERA-B)     G.M. Garibian, NIM A </a:t>
            </a:r>
            <a:r>
              <a:rPr lang="en-US" sz="1400" b="1">
                <a:latin typeface="Arial" pitchFamily="34" charset="0"/>
              </a:rPr>
              <a:t>125</a:t>
            </a:r>
            <a:r>
              <a:rPr lang="en-US" sz="1400">
                <a:latin typeface="Arial" pitchFamily="34" charset="0"/>
              </a:rPr>
              <a:t> (1975) 133</a:t>
            </a:r>
            <a:endParaRPr lang="de-DE" sz="2000">
              <a:latin typeface="Arial" pitchFamily="34" charset="0"/>
            </a:endParaRPr>
          </a:p>
        </p:txBody>
      </p:sp>
      <p:sp>
        <p:nvSpPr>
          <p:cNvPr id="52231" name="Text Box 5"/>
          <p:cNvSpPr txBox="1">
            <a:spLocks noChangeArrowheads="1"/>
          </p:cNvSpPr>
          <p:nvPr/>
        </p:nvSpPr>
        <p:spPr bwMode="auto">
          <a:xfrm>
            <a:off x="1260475" y="188913"/>
            <a:ext cx="6696075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TRD Spectra with Geant 3</a:t>
            </a:r>
            <a:r>
              <a:rPr lang="de-DE" b="1" baseline="30000">
                <a:solidFill>
                  <a:schemeClr val="accent2"/>
                </a:solidFill>
              </a:rPr>
              <a:t>+</a:t>
            </a:r>
            <a:r>
              <a:rPr lang="de-DE" b="1">
                <a:solidFill>
                  <a:schemeClr val="accent2"/>
                </a:solidFill>
              </a:rPr>
              <a:t> MC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5223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6453188"/>
            <a:ext cx="1225550" cy="33178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TS_LHR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284538"/>
            <a:ext cx="496887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53252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5325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A39A3A-0866-4B0D-95DF-5D87E3CD9F55}" type="slidenum">
              <a:rPr lang="en-US" sz="1400" smtClean="0"/>
              <a:pPr eaLnBrk="1" hangingPunct="1"/>
              <a:t>36</a:t>
            </a:fld>
            <a:endParaRPr lang="en-US" sz="1400" smtClean="0"/>
          </a:p>
        </p:txBody>
      </p:sp>
      <p:pic>
        <p:nvPicPr>
          <p:cNvPr id="5325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8" y="765175"/>
            <a:ext cx="3846512" cy="4824413"/>
          </a:xfrm>
          <a:noFill/>
        </p:spPr>
      </p:pic>
      <p:sp>
        <p:nvSpPr>
          <p:cNvPr id="53255" name="Text Box 11"/>
          <p:cNvSpPr txBox="1">
            <a:spLocks noChangeArrowheads="1"/>
          </p:cNvSpPr>
          <p:nvPr/>
        </p:nvSpPr>
        <p:spPr bwMode="auto">
          <a:xfrm>
            <a:off x="1258888" y="76200"/>
            <a:ext cx="6770687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Performance, 20 Layer Prototype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5325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49275"/>
            <a:ext cx="50038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7" name="Rectangle 13"/>
          <p:cNvSpPr>
            <a:spLocks noChangeArrowheads="1"/>
          </p:cNvSpPr>
          <p:nvPr/>
        </p:nvSpPr>
        <p:spPr bwMode="auto">
          <a:xfrm>
            <a:off x="6300788" y="2276475"/>
            <a:ext cx="144462" cy="125413"/>
          </a:xfrm>
          <a:prstGeom prst="rect">
            <a:avLst/>
          </a:prstGeom>
          <a:solidFill>
            <a:srgbClr val="CC0000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53258" name="Text Box 14"/>
          <p:cNvSpPr txBox="1">
            <a:spLocks noChangeArrowheads="1"/>
          </p:cNvSpPr>
          <p:nvPr/>
        </p:nvSpPr>
        <p:spPr bwMode="auto">
          <a:xfrm>
            <a:off x="7380288" y="2205038"/>
            <a:ext cx="13684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■ </a:t>
            </a:r>
            <a:r>
              <a:rPr lang="en-US" sz="1600" b="1">
                <a:solidFill>
                  <a:srgbClr val="CC0000"/>
                </a:solidFill>
                <a:latin typeface="Arial" pitchFamily="34" charset="0"/>
              </a:rPr>
              <a:t>AMS TRD</a:t>
            </a:r>
            <a:br>
              <a:rPr lang="en-US" sz="1600" b="1">
                <a:solidFill>
                  <a:srgbClr val="CC0000"/>
                </a:solidFill>
                <a:latin typeface="Arial" pitchFamily="34" charset="0"/>
              </a:rPr>
            </a:br>
            <a:r>
              <a:rPr lang="en-US" sz="1400" b="1">
                <a:solidFill>
                  <a:srgbClr val="CC0000"/>
                </a:solidFill>
                <a:latin typeface="Arial" pitchFamily="34" charset="0"/>
              </a:rPr>
              <a:t>40 GeV Beam</a:t>
            </a:r>
            <a:endParaRPr lang="de-DE" sz="1400" b="1">
              <a:solidFill>
                <a:srgbClr val="CC0000"/>
              </a:solidFill>
              <a:latin typeface="Arial" pitchFamily="34" charset="0"/>
            </a:endParaRPr>
          </a:p>
        </p:txBody>
      </p:sp>
      <p:pic>
        <p:nvPicPr>
          <p:cNvPr id="53259" name="Picture 5" descr="logo_AMS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logo_rwth_universit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54275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5427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0AE059C-9385-402A-989A-017DB13C5237}" type="slidenum">
              <a:rPr lang="en-US" sz="1400" smtClean="0"/>
              <a:pPr eaLnBrk="1" hangingPunct="1"/>
              <a:t>37</a:t>
            </a:fld>
            <a:endParaRPr lang="en-US" sz="1400" smtClean="0"/>
          </a:p>
        </p:txBody>
      </p:sp>
      <p:pic>
        <p:nvPicPr>
          <p:cNvPr id="54277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54279" name="Text Box 16"/>
          <p:cNvSpPr txBox="1">
            <a:spLocks noChangeArrowheads="1"/>
          </p:cNvSpPr>
          <p:nvPr/>
        </p:nvSpPr>
        <p:spPr bwMode="auto">
          <a:xfrm>
            <a:off x="539750" y="2060575"/>
            <a:ext cx="8064500" cy="13239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4000" b="1">
                <a:solidFill>
                  <a:schemeClr val="accent2"/>
                </a:solidFill>
              </a:rPr>
              <a:t>AMS-02  TRD: Frontend Electronic</a:t>
            </a:r>
          </a:p>
          <a:p>
            <a:pPr algn="ctr" eaLnBrk="1" hangingPunct="1"/>
            <a:r>
              <a:rPr lang="de-DE" sz="4000" b="1">
                <a:solidFill>
                  <a:schemeClr val="accent2"/>
                </a:solidFill>
              </a:rPr>
              <a:t>UFE-Boards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55299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553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8BEB0C9-3797-4A43-87FF-D575EF28FBFA}" type="slidenum">
              <a:rPr lang="en-US" sz="1400" smtClean="0"/>
              <a:pPr eaLnBrk="1" hangingPunct="1"/>
              <a:t>38</a:t>
            </a:fld>
            <a:endParaRPr lang="en-US" sz="1400" smtClean="0"/>
          </a:p>
        </p:txBody>
      </p:sp>
      <p:pic>
        <p:nvPicPr>
          <p:cNvPr id="5530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413"/>
            <a:ext cx="9144000" cy="4721225"/>
          </a:xfrm>
          <a:noFill/>
        </p:spPr>
      </p:pic>
      <p:sp>
        <p:nvSpPr>
          <p:cNvPr id="55302" name="Text Box 4"/>
          <p:cNvSpPr txBox="1">
            <a:spLocks noChangeArrowheads="1"/>
          </p:cNvSpPr>
          <p:nvPr/>
        </p:nvSpPr>
        <p:spPr bwMode="auto">
          <a:xfrm>
            <a:off x="179388" y="692150"/>
            <a:ext cx="5759450" cy="47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Arial" pitchFamily="34" charset="0"/>
              </a:rPr>
              <a:t>VA-Chip Multiplexed Pulsheight Readout </a:t>
            </a:r>
            <a:endParaRPr lang="de-DE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55303" name="Text Box 6"/>
          <p:cNvSpPr txBox="1">
            <a:spLocks noChangeArrowheads="1"/>
          </p:cNvSpPr>
          <p:nvPr/>
        </p:nvSpPr>
        <p:spPr bwMode="auto">
          <a:xfrm>
            <a:off x="1619250" y="115888"/>
            <a:ext cx="5256213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Front End Electronic</a:t>
            </a:r>
            <a:endParaRPr lang="de-DE">
              <a:solidFill>
                <a:schemeClr val="accent2"/>
              </a:solidFill>
            </a:endParaRPr>
          </a:p>
        </p:txBody>
      </p:sp>
      <p:sp>
        <p:nvSpPr>
          <p:cNvPr id="55304" name="Line 7"/>
          <p:cNvSpPr>
            <a:spLocks noChangeShapeType="1"/>
          </p:cNvSpPr>
          <p:nvPr/>
        </p:nvSpPr>
        <p:spPr bwMode="auto">
          <a:xfrm>
            <a:off x="971550" y="3284538"/>
            <a:ext cx="0" cy="5048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55305" name="Line 8"/>
          <p:cNvSpPr>
            <a:spLocks noChangeShapeType="1"/>
          </p:cNvSpPr>
          <p:nvPr/>
        </p:nvSpPr>
        <p:spPr bwMode="auto">
          <a:xfrm>
            <a:off x="3779838" y="3357563"/>
            <a:ext cx="0" cy="5048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pic>
        <p:nvPicPr>
          <p:cNvPr id="55306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umsplatzhalt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56323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2438D8-67F0-479B-A1EE-5246F5C95F43}" type="slidenum">
              <a:rPr lang="de-DE" sz="1400" smtClean="0"/>
              <a:pPr eaLnBrk="1" hangingPunct="1"/>
              <a:t>39</a:t>
            </a:fld>
            <a:endParaRPr lang="de-DE" sz="1400" smtClean="0"/>
          </a:p>
        </p:txBody>
      </p:sp>
      <p:sp>
        <p:nvSpPr>
          <p:cNvPr id="56325" name="Line 7"/>
          <p:cNvSpPr>
            <a:spLocks noChangeShapeType="1"/>
          </p:cNvSpPr>
          <p:nvPr/>
        </p:nvSpPr>
        <p:spPr bwMode="auto">
          <a:xfrm>
            <a:off x="107950" y="4365625"/>
            <a:ext cx="360363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5632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620713"/>
            <a:ext cx="531177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7" name="Group 9"/>
          <p:cNvGrpSpPr>
            <a:grpSpLocks/>
          </p:cNvGrpSpPr>
          <p:nvPr/>
        </p:nvGrpSpPr>
        <p:grpSpPr bwMode="auto">
          <a:xfrm>
            <a:off x="596900" y="692150"/>
            <a:ext cx="2305050" cy="1655763"/>
            <a:chOff x="385" y="1298"/>
            <a:chExt cx="1452" cy="1043"/>
          </a:xfrm>
        </p:grpSpPr>
        <p:pic>
          <p:nvPicPr>
            <p:cNvPr id="56343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298"/>
              <a:ext cx="766" cy="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4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" y="1534"/>
              <a:ext cx="766" cy="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8" name="Rectangle 12"/>
          <p:cNvSpPr>
            <a:spLocks noChangeArrowheads="1"/>
          </p:cNvSpPr>
          <p:nvPr/>
        </p:nvSpPr>
        <p:spPr bwMode="auto">
          <a:xfrm>
            <a:off x="179388" y="2420938"/>
            <a:ext cx="2592387" cy="792162"/>
          </a:xfrm>
          <a:prstGeom prst="rect">
            <a:avLst/>
          </a:prstGeom>
          <a:solidFill>
            <a:srgbClr val="0000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>
                <a:solidFill>
                  <a:srgbClr val="FFFF00"/>
                </a:solidFill>
              </a:rPr>
              <a:t>358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VA Chips Tests</a:t>
            </a:r>
          </a:p>
          <a:p>
            <a:r>
              <a:rPr lang="en-US">
                <a:solidFill>
                  <a:schemeClr val="bg1"/>
                </a:solidFill>
              </a:rPr>
              <a:t>Select </a:t>
            </a:r>
            <a:r>
              <a:rPr lang="en-US">
                <a:solidFill>
                  <a:srgbClr val="FF3300"/>
                </a:solidFill>
              </a:rPr>
              <a:t>202</a:t>
            </a:r>
            <a:r>
              <a:rPr lang="en-US">
                <a:solidFill>
                  <a:schemeClr val="bg1"/>
                </a:solidFill>
              </a:rPr>
              <a:t> Chips</a:t>
            </a:r>
            <a:r>
              <a:rPr lang="en-US"/>
              <a:t> </a:t>
            </a:r>
          </a:p>
        </p:txBody>
      </p:sp>
      <p:sp>
        <p:nvSpPr>
          <p:cNvPr id="56329" name="Rectangle 13"/>
          <p:cNvSpPr>
            <a:spLocks noChangeArrowheads="1"/>
          </p:cNvSpPr>
          <p:nvPr/>
        </p:nvSpPr>
        <p:spPr bwMode="auto">
          <a:xfrm>
            <a:off x="4572000" y="2708275"/>
            <a:ext cx="4305300" cy="43338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FFFF00"/>
                </a:solidFill>
              </a:rPr>
              <a:t>101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Production of 4 Types PCB</a:t>
            </a:r>
          </a:p>
        </p:txBody>
      </p:sp>
      <p:sp>
        <p:nvSpPr>
          <p:cNvPr id="56330" name="Rectangle 14"/>
          <p:cNvSpPr>
            <a:spLocks noChangeArrowheads="1"/>
          </p:cNvSpPr>
          <p:nvPr/>
        </p:nvSpPr>
        <p:spPr bwMode="auto">
          <a:xfrm>
            <a:off x="3059113" y="1700213"/>
            <a:ext cx="4810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FF"/>
                </a:solidFill>
                <a:cs typeface="Arial" pitchFamily="34" charset="0"/>
              </a:rPr>
              <a:t>+</a:t>
            </a:r>
            <a:endParaRPr lang="de-DE" sz="4000">
              <a:solidFill>
                <a:srgbClr val="0000FF"/>
              </a:solidFill>
            </a:endParaRPr>
          </a:p>
        </p:txBody>
      </p:sp>
      <p:pic>
        <p:nvPicPr>
          <p:cNvPr id="56331" name="Picture 15" descr="UFE45M02-0507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644900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2" name="Rectangle 16"/>
          <p:cNvSpPr>
            <a:spLocks noChangeArrowheads="1"/>
          </p:cNvSpPr>
          <p:nvPr/>
        </p:nvSpPr>
        <p:spPr bwMode="auto">
          <a:xfrm>
            <a:off x="250825" y="5516563"/>
            <a:ext cx="2881313" cy="530225"/>
          </a:xfrm>
          <a:prstGeom prst="rect">
            <a:avLst/>
          </a:prstGeom>
          <a:solidFill>
            <a:srgbClr val="0000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Functional Tests</a:t>
            </a:r>
          </a:p>
        </p:txBody>
      </p:sp>
      <p:grpSp>
        <p:nvGrpSpPr>
          <p:cNvPr id="56333" name="Group 17"/>
          <p:cNvGrpSpPr>
            <a:grpSpLocks/>
          </p:cNvGrpSpPr>
          <p:nvPr/>
        </p:nvGrpSpPr>
        <p:grpSpPr bwMode="auto">
          <a:xfrm>
            <a:off x="6804025" y="3213100"/>
            <a:ext cx="2101850" cy="2952750"/>
            <a:chOff x="4286" y="2296"/>
            <a:chExt cx="1324" cy="1921"/>
          </a:xfrm>
        </p:grpSpPr>
        <p:pic>
          <p:nvPicPr>
            <p:cNvPr id="56341" name="Picture 18" descr="UFE_OctagonWall_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2296"/>
              <a:ext cx="1322" cy="1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42" name="Rectangle 19"/>
            <p:cNvSpPr>
              <a:spLocks noChangeArrowheads="1"/>
            </p:cNvSpPr>
            <p:nvPr/>
          </p:nvSpPr>
          <p:spPr bwMode="auto">
            <a:xfrm>
              <a:off x="4288" y="3883"/>
              <a:ext cx="1322" cy="33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Integration</a:t>
              </a:r>
            </a:p>
          </p:txBody>
        </p:sp>
      </p:grpSp>
      <p:sp>
        <p:nvSpPr>
          <p:cNvPr id="56334" name="Oval 20"/>
          <p:cNvSpPr>
            <a:spLocks noChangeArrowheads="1"/>
          </p:cNvSpPr>
          <p:nvPr/>
        </p:nvSpPr>
        <p:spPr bwMode="auto">
          <a:xfrm>
            <a:off x="3276600" y="3573463"/>
            <a:ext cx="2952750" cy="1584325"/>
          </a:xfrm>
          <a:prstGeom prst="ellipse">
            <a:avLst/>
          </a:prstGeom>
          <a:solidFill>
            <a:srgbClr val="00FFCC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Series of</a:t>
            </a:r>
          </a:p>
          <a:p>
            <a:pPr algn="ctr"/>
            <a:r>
              <a:rPr lang="en-US" b="1"/>
              <a:t>Space Qualification</a:t>
            </a:r>
          </a:p>
          <a:p>
            <a:pPr algn="ctr"/>
            <a:r>
              <a:rPr lang="en-US" b="1"/>
              <a:t>Tests</a:t>
            </a:r>
            <a:endParaRPr lang="de-DE" b="1"/>
          </a:p>
        </p:txBody>
      </p:sp>
      <p:sp>
        <p:nvSpPr>
          <p:cNvPr id="56335" name="Line 21"/>
          <p:cNvSpPr>
            <a:spLocks noChangeShapeType="1"/>
          </p:cNvSpPr>
          <p:nvPr/>
        </p:nvSpPr>
        <p:spPr bwMode="auto">
          <a:xfrm>
            <a:off x="2843213" y="4365625"/>
            <a:ext cx="360362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6" name="Line 22"/>
          <p:cNvSpPr>
            <a:spLocks noChangeShapeType="1"/>
          </p:cNvSpPr>
          <p:nvPr/>
        </p:nvSpPr>
        <p:spPr bwMode="auto">
          <a:xfrm>
            <a:off x="6300788" y="4292600"/>
            <a:ext cx="360362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7" name="Rectangle 23"/>
          <p:cNvSpPr>
            <a:spLocks noChangeArrowheads="1"/>
          </p:cNvSpPr>
          <p:nvPr/>
        </p:nvSpPr>
        <p:spPr bwMode="auto">
          <a:xfrm>
            <a:off x="3419475" y="5229225"/>
            <a:ext cx="2881313" cy="890588"/>
          </a:xfrm>
          <a:prstGeom prst="rect">
            <a:avLst/>
          </a:prstGeom>
          <a:solidFill>
            <a:srgbClr val="0000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TVT </a:t>
            </a:r>
            <a:r>
              <a:rPr lang="en-US">
                <a:solidFill>
                  <a:schemeClr val="bg1"/>
                </a:solidFill>
                <a:sym typeface="Symbol" pitchFamily="18" charset="2"/>
              </a:rPr>
              <a:t> 3D </a:t>
            </a:r>
            <a:r>
              <a:rPr lang="en-US">
                <a:solidFill>
                  <a:schemeClr val="bg1"/>
                </a:solidFill>
              </a:rPr>
              <a:t>Vibration</a:t>
            </a:r>
          </a:p>
          <a:p>
            <a:pPr algn="ctr"/>
            <a:r>
              <a:rPr lang="en-US">
                <a:solidFill>
                  <a:schemeClr val="bg1"/>
                </a:solidFill>
                <a:sym typeface="Symbol" pitchFamily="18" charset="2"/>
              </a:rPr>
              <a:t> </a:t>
            </a:r>
            <a:r>
              <a:rPr lang="en-US">
                <a:solidFill>
                  <a:schemeClr val="bg1"/>
                </a:solidFill>
              </a:rPr>
              <a:t>Coating </a:t>
            </a:r>
            <a:r>
              <a:rPr lang="en-US">
                <a:solidFill>
                  <a:schemeClr val="bg1"/>
                </a:solidFill>
                <a:sym typeface="Symbol" pitchFamily="18" charset="2"/>
              </a:rPr>
              <a:t> </a:t>
            </a:r>
            <a:r>
              <a:rPr lang="en-US">
                <a:solidFill>
                  <a:schemeClr val="bg1"/>
                </a:solidFill>
              </a:rPr>
              <a:t>TVT </a:t>
            </a:r>
          </a:p>
        </p:txBody>
      </p:sp>
      <p:sp>
        <p:nvSpPr>
          <p:cNvPr id="56338" name="Text Box 24"/>
          <p:cNvSpPr txBox="1">
            <a:spLocks noChangeArrowheads="1"/>
          </p:cNvSpPr>
          <p:nvPr/>
        </p:nvSpPr>
        <p:spPr bwMode="auto">
          <a:xfrm>
            <a:off x="106363" y="115888"/>
            <a:ext cx="6554787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Production of UFE-board (FM)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56339" name="Picture 5" descr="logo_AMS-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logo_rwth_universit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20483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20484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DFCC0A2-5565-4A7C-ACD8-22408EDBC486}" type="slidenum">
              <a:rPr lang="en-US" sz="1400" smtClean="0"/>
              <a:pPr eaLnBrk="1" hangingPunct="1"/>
              <a:t>4</a:t>
            </a:fld>
            <a:endParaRPr lang="en-US" sz="1400" smtClean="0"/>
          </a:p>
        </p:txBody>
      </p:sp>
      <p:sp>
        <p:nvSpPr>
          <p:cNvPr id="20485" name="Text Box 16"/>
          <p:cNvSpPr txBox="1">
            <a:spLocks noChangeArrowheads="1"/>
          </p:cNvSpPr>
          <p:nvPr/>
        </p:nvSpPr>
        <p:spPr bwMode="auto">
          <a:xfrm>
            <a:off x="2051050" y="0"/>
            <a:ext cx="5329238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A TeV Particle Spectrometer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20486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7" name="Group 41"/>
          <p:cNvGrpSpPr>
            <a:grpSpLocks/>
          </p:cNvGrpSpPr>
          <p:nvPr/>
        </p:nvGrpSpPr>
        <p:grpSpPr bwMode="auto">
          <a:xfrm>
            <a:off x="2768600" y="1204913"/>
            <a:ext cx="3683000" cy="4240212"/>
            <a:chOff x="1744" y="824"/>
            <a:chExt cx="2320" cy="2671"/>
          </a:xfrm>
        </p:grpSpPr>
        <p:pic>
          <p:nvPicPr>
            <p:cNvPr id="20515" name="Picture 2" descr="ting_ed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" y="824"/>
              <a:ext cx="2320" cy="2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6" name="Text Box 3"/>
            <p:cNvSpPr txBox="1">
              <a:spLocks noChangeArrowheads="1"/>
            </p:cNvSpPr>
            <p:nvPr/>
          </p:nvSpPr>
          <p:spPr bwMode="auto">
            <a:xfrm rot="210034">
              <a:off x="2325" y="1269"/>
              <a:ext cx="8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1" rIns="91420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Helvetica" pitchFamily="34" charset="0"/>
                  <a:ea typeface="ＭＳ Ｐゴシック" pitchFamily="1" charset="-128"/>
                </a:rPr>
                <a:t>TRD</a:t>
              </a:r>
            </a:p>
          </p:txBody>
        </p:sp>
        <p:sp>
          <p:nvSpPr>
            <p:cNvPr id="20517" name="Text Box 4"/>
            <p:cNvSpPr txBox="1">
              <a:spLocks noChangeArrowheads="1"/>
            </p:cNvSpPr>
            <p:nvPr/>
          </p:nvSpPr>
          <p:spPr bwMode="auto">
            <a:xfrm rot="357158">
              <a:off x="2540" y="1639"/>
              <a:ext cx="3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Helvetica" pitchFamily="34" charset="0"/>
                  <a:ea typeface="ＭＳ Ｐゴシック" pitchFamily="1" charset="-128"/>
                </a:rPr>
                <a:t>TOF</a:t>
              </a:r>
            </a:p>
          </p:txBody>
        </p:sp>
        <p:sp>
          <p:nvSpPr>
            <p:cNvPr id="20518" name="Text Box 5"/>
            <p:cNvSpPr txBox="1">
              <a:spLocks noChangeArrowheads="1"/>
            </p:cNvSpPr>
            <p:nvPr/>
          </p:nvSpPr>
          <p:spPr bwMode="auto">
            <a:xfrm rot="-5400000">
              <a:off x="2737" y="2324"/>
              <a:ext cx="5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1" rIns="91420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Helvetica" pitchFamily="34" charset="0"/>
                  <a:ea typeface="ＭＳ Ｐゴシック" pitchFamily="1" charset="-128"/>
                </a:rPr>
                <a:t>Tracker</a:t>
              </a:r>
            </a:p>
          </p:txBody>
        </p:sp>
        <p:sp>
          <p:nvSpPr>
            <p:cNvPr id="20519" name="Text Box 6"/>
            <p:cNvSpPr txBox="1">
              <a:spLocks noChangeArrowheads="1"/>
            </p:cNvSpPr>
            <p:nvPr/>
          </p:nvSpPr>
          <p:spPr bwMode="auto">
            <a:xfrm rot="611893">
              <a:off x="2562" y="2644"/>
              <a:ext cx="3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Helvetica" pitchFamily="34" charset="0"/>
                  <a:ea typeface="ＭＳ Ｐゴシック" pitchFamily="1" charset="-128"/>
                </a:rPr>
                <a:t>TOF</a:t>
              </a:r>
            </a:p>
          </p:txBody>
        </p:sp>
        <p:sp>
          <p:nvSpPr>
            <p:cNvPr id="20520" name="Text Box 7"/>
            <p:cNvSpPr txBox="1">
              <a:spLocks noChangeArrowheads="1"/>
            </p:cNvSpPr>
            <p:nvPr/>
          </p:nvSpPr>
          <p:spPr bwMode="auto">
            <a:xfrm rot="481191">
              <a:off x="2555" y="2822"/>
              <a:ext cx="39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000000"/>
                  </a:solidFill>
                  <a:latin typeface="Helvetica" pitchFamily="34" charset="0"/>
                  <a:ea typeface="ＭＳ Ｐゴシック" pitchFamily="1" charset="-128"/>
                </a:rPr>
                <a:t>RICH</a:t>
              </a:r>
            </a:p>
          </p:txBody>
        </p:sp>
        <p:sp>
          <p:nvSpPr>
            <p:cNvPr id="20521" name="Text Box 8"/>
            <p:cNvSpPr txBox="1">
              <a:spLocks noChangeArrowheads="1"/>
            </p:cNvSpPr>
            <p:nvPr/>
          </p:nvSpPr>
          <p:spPr bwMode="auto">
            <a:xfrm rot="513089">
              <a:off x="2551" y="3285"/>
              <a:ext cx="42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sz="1400" b="1">
                  <a:solidFill>
                    <a:srgbClr val="000000"/>
                  </a:solidFill>
                  <a:latin typeface="Helvetica" pitchFamily="34" charset="0"/>
                  <a:ea typeface="ＭＳ Ｐゴシック" pitchFamily="1" charset="-128"/>
                </a:rPr>
                <a:t>ECAL</a:t>
              </a:r>
            </a:p>
          </p:txBody>
        </p:sp>
        <p:sp>
          <p:nvSpPr>
            <p:cNvPr id="20522" name="Rectangle 26"/>
            <p:cNvSpPr>
              <a:spLocks noChangeArrowheads="1"/>
            </p:cNvSpPr>
            <p:nvPr/>
          </p:nvSpPr>
          <p:spPr bwMode="auto">
            <a:xfrm>
              <a:off x="2750" y="930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E71700"/>
                  </a:solidFill>
                  <a:latin typeface="Arial Black" pitchFamily="34" charset="0"/>
                  <a:ea typeface="ＭＳ Ｐゴシック" pitchFamily="1" charset="-128"/>
                </a:rPr>
                <a:t>1</a:t>
              </a:r>
            </a:p>
          </p:txBody>
        </p:sp>
        <p:sp>
          <p:nvSpPr>
            <p:cNvPr id="20523" name="Rectangle 27"/>
            <p:cNvSpPr>
              <a:spLocks noChangeArrowheads="1"/>
            </p:cNvSpPr>
            <p:nvPr/>
          </p:nvSpPr>
          <p:spPr bwMode="auto">
            <a:xfrm>
              <a:off x="2700" y="1757"/>
              <a:ext cx="1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E71700"/>
                  </a:solidFill>
                  <a:latin typeface="Arial Black" pitchFamily="34" charset="0"/>
                  <a:ea typeface="ＭＳ Ｐゴシック" pitchFamily="1" charset="-128"/>
                </a:rPr>
                <a:t>2</a:t>
              </a:r>
              <a:endParaRPr lang="en-US" sz="1200">
                <a:solidFill>
                  <a:srgbClr val="E71700"/>
                </a:solidFill>
                <a:latin typeface="Arial Black" pitchFamily="34" charset="0"/>
                <a:ea typeface="ＭＳ Ｐゴシック" pitchFamily="1" charset="-128"/>
              </a:endParaRPr>
            </a:p>
          </p:txBody>
        </p:sp>
        <p:sp>
          <p:nvSpPr>
            <p:cNvPr id="20524" name="Rectangle 28"/>
            <p:cNvSpPr>
              <a:spLocks noChangeArrowheads="1"/>
            </p:cNvSpPr>
            <p:nvPr/>
          </p:nvSpPr>
          <p:spPr bwMode="auto">
            <a:xfrm>
              <a:off x="2660" y="2332"/>
              <a:ext cx="2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E71700"/>
                  </a:solidFill>
                  <a:latin typeface="Arial Black" pitchFamily="34" charset="0"/>
                  <a:ea typeface="ＭＳ Ｐゴシック" pitchFamily="1" charset="-128"/>
                </a:rPr>
                <a:t>7-8</a:t>
              </a:r>
            </a:p>
          </p:txBody>
        </p:sp>
        <p:sp>
          <p:nvSpPr>
            <p:cNvPr id="20525" name="Rectangle 29"/>
            <p:cNvSpPr>
              <a:spLocks noChangeArrowheads="1"/>
            </p:cNvSpPr>
            <p:nvPr/>
          </p:nvSpPr>
          <p:spPr bwMode="auto">
            <a:xfrm>
              <a:off x="2658" y="1930"/>
              <a:ext cx="2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E71700"/>
                  </a:solidFill>
                  <a:latin typeface="Arial Black" pitchFamily="34" charset="0"/>
                  <a:ea typeface="ＭＳ Ｐゴシック" pitchFamily="1" charset="-128"/>
                </a:rPr>
                <a:t>3-4</a:t>
              </a:r>
            </a:p>
          </p:txBody>
        </p:sp>
        <p:sp>
          <p:nvSpPr>
            <p:cNvPr id="20526" name="Rectangle 30"/>
            <p:cNvSpPr>
              <a:spLocks noChangeArrowheads="1"/>
            </p:cNvSpPr>
            <p:nvPr/>
          </p:nvSpPr>
          <p:spPr bwMode="auto">
            <a:xfrm>
              <a:off x="2700" y="3122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E71700"/>
                  </a:solidFill>
                  <a:latin typeface="Arial Black" pitchFamily="34" charset="0"/>
                  <a:ea typeface="ＭＳ Ｐゴシック" pitchFamily="1" charset="-128"/>
                </a:rPr>
                <a:t>9</a:t>
              </a:r>
            </a:p>
          </p:txBody>
        </p:sp>
        <p:sp>
          <p:nvSpPr>
            <p:cNvPr id="20527" name="Rectangle 31"/>
            <p:cNvSpPr>
              <a:spLocks noChangeArrowheads="1"/>
            </p:cNvSpPr>
            <p:nvPr/>
          </p:nvSpPr>
          <p:spPr bwMode="auto">
            <a:xfrm>
              <a:off x="2664" y="2148"/>
              <a:ext cx="2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0" tIns="45711" rIns="91420" bIns="45711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E71700"/>
                  </a:solidFill>
                  <a:latin typeface="Arial Black" pitchFamily="34" charset="0"/>
                  <a:ea typeface="ＭＳ Ｐゴシック" pitchFamily="1" charset="-128"/>
                </a:rPr>
                <a:t>5-6</a:t>
              </a:r>
            </a:p>
          </p:txBody>
        </p:sp>
      </p:grpSp>
      <p:pic>
        <p:nvPicPr>
          <p:cNvPr id="20488" name="Picture 13" descr="oct_stat_tot_so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69950"/>
            <a:ext cx="2149475" cy="14065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0" y="244475"/>
            <a:ext cx="2843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1" tIns="45711" rIns="45711" bIns="45711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b="1" u="sng">
                <a:solidFill>
                  <a:srgbClr val="3333FF"/>
                </a:solidFill>
                <a:latin typeface="Arial" pitchFamily="34" charset="0"/>
                <a:ea typeface="ＭＳ Ｐゴシック" pitchFamily="1" charset="-128"/>
              </a:rPr>
              <a:t>TRD</a:t>
            </a:r>
            <a:r>
              <a:rPr lang="en-US" sz="1800" b="1">
                <a:solidFill>
                  <a:srgbClr val="FF0C0F"/>
                </a:solidFill>
                <a:latin typeface="Arial" pitchFamily="34" charset="0"/>
                <a:ea typeface="ＭＳ Ｐゴシック" pitchFamily="1" charset="-128"/>
              </a:rPr>
              <a:t> </a:t>
            </a:r>
          </a:p>
          <a:p>
            <a:pPr algn="ctr" eaLnBrk="1" hangingPunct="1"/>
            <a:r>
              <a:rPr lang="en-US" sz="1800" b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Separation e</a:t>
            </a:r>
            <a:r>
              <a:rPr lang="en-US" sz="1800" b="1" baseline="30000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±</a:t>
            </a:r>
            <a:r>
              <a:rPr lang="en-US" sz="1800" b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:p </a:t>
            </a:r>
          </a:p>
        </p:txBody>
      </p:sp>
      <p:pic>
        <p:nvPicPr>
          <p:cNvPr id="20490" name="Picture 11" descr="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78150"/>
            <a:ext cx="2249487" cy="13874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1" name="Text Box 15"/>
          <p:cNvSpPr txBox="1">
            <a:spLocks noChangeArrowheads="1"/>
          </p:cNvSpPr>
          <p:nvPr/>
        </p:nvSpPr>
        <p:spPr bwMode="auto">
          <a:xfrm>
            <a:off x="0" y="2349500"/>
            <a:ext cx="2843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1" tIns="45711" rIns="45711" bIns="45711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b="1" u="sng">
                <a:solidFill>
                  <a:srgbClr val="3333FF"/>
                </a:solidFill>
                <a:latin typeface="Arial" pitchFamily="34" charset="0"/>
                <a:ea typeface="ＭＳ Ｐゴシック" pitchFamily="1" charset="-128"/>
              </a:rPr>
              <a:t>Silicon Tracker</a:t>
            </a:r>
          </a:p>
          <a:p>
            <a:pPr algn="ctr" eaLnBrk="1" hangingPunct="1"/>
            <a:r>
              <a:rPr lang="en-US" sz="1800" b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 Z, P</a:t>
            </a:r>
          </a:p>
        </p:txBody>
      </p:sp>
      <p:pic>
        <p:nvPicPr>
          <p:cNvPr id="20492" name="Picture 9" descr="aout05-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084763"/>
            <a:ext cx="2043113" cy="11525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3" name="Text Box 16"/>
          <p:cNvSpPr txBox="1">
            <a:spLocks noChangeArrowheads="1"/>
          </p:cNvSpPr>
          <p:nvPr/>
        </p:nvSpPr>
        <p:spPr bwMode="auto">
          <a:xfrm>
            <a:off x="395288" y="4437063"/>
            <a:ext cx="2405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1" tIns="45711" rIns="45711" bIns="45711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b="1" u="sng">
                <a:solidFill>
                  <a:srgbClr val="3333FF"/>
                </a:solidFill>
                <a:latin typeface="Arial" pitchFamily="34" charset="0"/>
                <a:ea typeface="ＭＳ Ｐゴシック" pitchFamily="1" charset="-128"/>
              </a:rPr>
              <a:t>ECAL</a:t>
            </a:r>
            <a:r>
              <a:rPr lang="en-US" sz="1800" b="1">
                <a:solidFill>
                  <a:srgbClr val="FF0C0F"/>
                </a:solidFill>
                <a:latin typeface="Arial" pitchFamily="34" charset="0"/>
                <a:ea typeface="ＭＳ Ｐゴシック" pitchFamily="1" charset="-128"/>
              </a:rPr>
              <a:t> </a:t>
            </a:r>
          </a:p>
          <a:p>
            <a:pPr algn="ctr" eaLnBrk="1" hangingPunct="1"/>
            <a:r>
              <a:rPr lang="en-US" sz="1800" b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E of e</a:t>
            </a:r>
            <a:r>
              <a:rPr lang="en-US" sz="1800" b="1" baseline="30000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±</a:t>
            </a:r>
            <a:r>
              <a:rPr lang="en-US" sz="1800" b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, </a:t>
            </a:r>
            <a:r>
              <a:rPr lang="el-GR" sz="1800" b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γ</a:t>
            </a:r>
            <a:endParaRPr lang="de-DE" sz="1800" b="1">
              <a:solidFill>
                <a:srgbClr val="FF000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20494" name="Picture 10" descr="DSCN40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981075"/>
            <a:ext cx="2578100" cy="8636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y06K238Mag9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88125" y="2565400"/>
            <a:ext cx="1925638" cy="1511300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  <a:extLst/>
        </p:spPr>
      </p:pic>
      <p:pic>
        <p:nvPicPr>
          <p:cNvPr id="20496" name="Picture 27" descr=" pictu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724400"/>
            <a:ext cx="2087562" cy="149225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7" name="Text Box 18"/>
          <p:cNvSpPr txBox="1">
            <a:spLocks noChangeArrowheads="1"/>
          </p:cNvSpPr>
          <p:nvPr/>
        </p:nvSpPr>
        <p:spPr bwMode="auto">
          <a:xfrm>
            <a:off x="7019925" y="4076700"/>
            <a:ext cx="14398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1" tIns="45711" rIns="45711" bIns="45711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b="1" u="sng">
                <a:solidFill>
                  <a:srgbClr val="3333FF"/>
                </a:solidFill>
                <a:latin typeface="Arial" pitchFamily="34" charset="0"/>
                <a:ea typeface="ＭＳ Ｐゴシック" pitchFamily="1" charset="-128"/>
              </a:rPr>
              <a:t>RICH</a:t>
            </a:r>
            <a:r>
              <a:rPr lang="en-US" sz="1800" b="1">
                <a:solidFill>
                  <a:srgbClr val="FF0C0F"/>
                </a:solidFill>
                <a:latin typeface="Arial" pitchFamily="34" charset="0"/>
                <a:ea typeface="ＭＳ Ｐゴシック" pitchFamily="1" charset="-128"/>
              </a:rPr>
              <a:t> </a:t>
            </a:r>
          </a:p>
          <a:p>
            <a:pPr algn="ctr" eaLnBrk="1" hangingPunct="1"/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 Z, E</a:t>
            </a:r>
          </a:p>
        </p:txBody>
      </p:sp>
      <p:sp>
        <p:nvSpPr>
          <p:cNvPr id="20498" name="Text Box 17"/>
          <p:cNvSpPr txBox="1">
            <a:spLocks noChangeArrowheads="1"/>
          </p:cNvSpPr>
          <p:nvPr/>
        </p:nvSpPr>
        <p:spPr bwMode="auto">
          <a:xfrm>
            <a:off x="6804025" y="1916113"/>
            <a:ext cx="151288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1" tIns="45711" rIns="45711" bIns="45711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900" b="1">
                <a:solidFill>
                  <a:srgbClr val="009999"/>
                </a:solidFill>
                <a:latin typeface="Arial" pitchFamily="34" charset="0"/>
                <a:ea typeface="ＭＳ Ｐゴシック" pitchFamily="1" charset="-128"/>
              </a:rPr>
              <a:t> </a:t>
            </a:r>
            <a:r>
              <a:rPr lang="en-US" sz="1900" b="1" u="sng">
                <a:solidFill>
                  <a:srgbClr val="3333FF"/>
                </a:solidFill>
                <a:latin typeface="Arial" pitchFamily="34" charset="0"/>
                <a:ea typeface="ＭＳ Ｐゴシック" pitchFamily="1" charset="-128"/>
              </a:rPr>
              <a:t>Magnet</a:t>
            </a:r>
          </a:p>
          <a:p>
            <a:pPr algn="ctr" eaLnBrk="1" hangingPunct="1"/>
            <a:r>
              <a:rPr lang="en-US" sz="1800" b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± Z</a:t>
            </a:r>
          </a:p>
        </p:txBody>
      </p:sp>
      <p:sp>
        <p:nvSpPr>
          <p:cNvPr id="20499" name="Text Box 25"/>
          <p:cNvSpPr txBox="1">
            <a:spLocks noChangeArrowheads="1"/>
          </p:cNvSpPr>
          <p:nvPr/>
        </p:nvSpPr>
        <p:spPr bwMode="auto">
          <a:xfrm>
            <a:off x="7235825" y="260350"/>
            <a:ext cx="11922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1" tIns="45711" rIns="45711" bIns="45711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b="1" u="sng">
                <a:solidFill>
                  <a:srgbClr val="3333FF"/>
                </a:solidFill>
                <a:latin typeface="Arial" pitchFamily="34" charset="0"/>
                <a:ea typeface="ＭＳ Ｐゴシック" pitchFamily="1" charset="-128"/>
              </a:rPr>
              <a:t>TOF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1800" b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 Z, E</a:t>
            </a:r>
          </a:p>
        </p:txBody>
      </p:sp>
      <p:sp>
        <p:nvSpPr>
          <p:cNvPr id="56" name="Text Box 25"/>
          <p:cNvSpPr txBox="1">
            <a:spLocks noChangeArrowheads="1"/>
          </p:cNvSpPr>
          <p:nvPr/>
        </p:nvSpPr>
        <p:spPr bwMode="auto">
          <a:xfrm>
            <a:off x="2490788" y="314325"/>
            <a:ext cx="4054475" cy="954088"/>
          </a:xfrm>
          <a:prstGeom prst="rect">
            <a:avLst/>
          </a:prstGeom>
          <a:noFill/>
          <a:ln>
            <a:noFill/>
          </a:ln>
          <a:extLst/>
        </p:spPr>
        <p:txBody>
          <a:bodyPr lIns="45711" tIns="45711" rIns="45711" bIns="45711" anchor="ctr" anchorCtr="1">
            <a:spAutoFit/>
          </a:bodyPr>
          <a:lstStyle>
            <a:lvl1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kern="0" dirty="0">
                <a:solidFill>
                  <a:srgbClr val="3333FF"/>
                </a:solidFill>
                <a:latin typeface="Calibri Bold" charset="0"/>
              </a:rPr>
              <a:t> </a:t>
            </a:r>
          </a:p>
          <a:p>
            <a:pPr algn="ctr">
              <a:defRPr/>
            </a:pPr>
            <a:r>
              <a:rPr lang="en-US" sz="1600" kern="0" dirty="0">
                <a:solidFill>
                  <a:srgbClr val="009900"/>
                </a:solidFill>
                <a:latin typeface="Calibri Bold" charset="0"/>
              </a:rPr>
              <a:t>Particles and nuclei are defined by their </a:t>
            </a:r>
            <a:br>
              <a:rPr lang="en-US" sz="1600" kern="0" dirty="0">
                <a:solidFill>
                  <a:srgbClr val="009900"/>
                </a:solidFill>
                <a:latin typeface="Calibri Bold" charset="0"/>
              </a:rPr>
            </a:br>
            <a:r>
              <a:rPr lang="en-US" sz="1600" kern="0" dirty="0">
                <a:solidFill>
                  <a:srgbClr val="009900"/>
                </a:solidFill>
                <a:latin typeface="Calibri Bold" charset="0"/>
              </a:rPr>
              <a:t>charge (</a:t>
            </a:r>
            <a:r>
              <a:rPr lang="en-US" sz="2400" kern="0" dirty="0">
                <a:solidFill>
                  <a:srgbClr val="FF0000"/>
                </a:solidFill>
                <a:latin typeface="Calibri Bold" charset="0"/>
              </a:rPr>
              <a:t>Z</a:t>
            </a:r>
            <a:r>
              <a:rPr lang="en-US" sz="1600" kern="0" dirty="0">
                <a:solidFill>
                  <a:srgbClr val="009900"/>
                </a:solidFill>
                <a:latin typeface="Calibri Bold" charset="0"/>
              </a:rPr>
              <a:t>) and energy</a:t>
            </a:r>
            <a:r>
              <a:rPr lang="en-US" sz="1600" kern="0" dirty="0">
                <a:solidFill>
                  <a:srgbClr val="009900"/>
                </a:solidFill>
              </a:rPr>
              <a:t> (</a:t>
            </a:r>
            <a:r>
              <a:rPr lang="en-US" sz="2000" kern="0" dirty="0">
                <a:solidFill>
                  <a:srgbClr val="FF0000"/>
                </a:solidFill>
              </a:rPr>
              <a:t>E ~ P</a:t>
            </a:r>
            <a:r>
              <a:rPr lang="en-US" sz="1600" kern="0" dirty="0">
                <a:solidFill>
                  <a:srgbClr val="009900"/>
                </a:solidFill>
              </a:rPr>
              <a:t>)</a:t>
            </a:r>
            <a:endParaRPr lang="en-US" sz="1600" i="1" kern="0" dirty="0">
              <a:solidFill>
                <a:srgbClr val="009900"/>
              </a:solidFill>
            </a:endParaRPr>
          </a:p>
        </p:txBody>
      </p:sp>
      <p:sp>
        <p:nvSpPr>
          <p:cNvPr id="20501" name="Text Box 15"/>
          <p:cNvSpPr txBox="1">
            <a:spLocks noChangeArrowheads="1"/>
          </p:cNvSpPr>
          <p:nvPr/>
        </p:nvSpPr>
        <p:spPr bwMode="auto">
          <a:xfrm>
            <a:off x="3203575" y="5661025"/>
            <a:ext cx="3455988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1" tIns="45711" rIns="45711" bIns="45711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en-US" sz="2000" b="1" i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 </a:t>
            </a:r>
            <a:r>
              <a:rPr lang="en-US" sz="1800" b="1" i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Z, P</a:t>
            </a:r>
            <a:r>
              <a:rPr lang="en-US" sz="1400" b="1" i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 are measured independently by</a:t>
            </a:r>
            <a:br>
              <a:rPr lang="en-US" sz="1400" b="1" i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</a:br>
            <a:r>
              <a:rPr lang="en-US" sz="1400" b="1" i="1">
                <a:solidFill>
                  <a:srgbClr val="FF0000"/>
                </a:solidFill>
                <a:latin typeface="Arial" pitchFamily="34" charset="0"/>
                <a:ea typeface="ＭＳ Ｐゴシック" pitchFamily="1" charset="-128"/>
              </a:rPr>
              <a:t>the Tracker, RICH, TOF and ECAL</a:t>
            </a:r>
            <a:endParaRPr lang="en-US" sz="1400" b="1" i="1">
              <a:solidFill>
                <a:srgbClr val="333399"/>
              </a:solidFill>
              <a:latin typeface="Arial" pitchFamily="34" charset="0"/>
              <a:ea typeface="ＭＳ Ｐゴシック" pitchFamily="1" charset="-128"/>
            </a:endParaRPr>
          </a:p>
        </p:txBody>
      </p:sp>
      <p:cxnSp>
        <p:nvCxnSpPr>
          <p:cNvPr id="20502" name="Gerade Verbindung 58"/>
          <p:cNvCxnSpPr>
            <a:cxnSpLocks noChangeShapeType="1"/>
          </p:cNvCxnSpPr>
          <p:nvPr/>
        </p:nvCxnSpPr>
        <p:spPr bwMode="auto">
          <a:xfrm>
            <a:off x="2411413" y="1557338"/>
            <a:ext cx="1081087" cy="35877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3" name="Gerade Verbindung 60"/>
          <p:cNvCxnSpPr>
            <a:cxnSpLocks noChangeShapeType="1"/>
            <a:endCxn id="20521" idx="1"/>
          </p:cNvCxnSpPr>
          <p:nvPr/>
        </p:nvCxnSpPr>
        <p:spPr bwMode="auto">
          <a:xfrm flipV="1">
            <a:off x="2987675" y="5200650"/>
            <a:ext cx="1065213" cy="244475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4" name="Gerade Verbindung 62"/>
          <p:cNvCxnSpPr>
            <a:cxnSpLocks noChangeShapeType="1"/>
          </p:cNvCxnSpPr>
          <p:nvPr/>
        </p:nvCxnSpPr>
        <p:spPr bwMode="auto">
          <a:xfrm rot="10800000">
            <a:off x="5003800" y="4941888"/>
            <a:ext cx="1728788" cy="315912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Gerade Verbindung 64"/>
          <p:cNvCxnSpPr/>
          <p:nvPr/>
        </p:nvCxnSpPr>
        <p:spPr bwMode="auto">
          <a:xfrm rot="10800000" flipV="1">
            <a:off x="5076825" y="3357563"/>
            <a:ext cx="1511300" cy="1428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20506" name="Gerade Verbindung 67"/>
          <p:cNvCxnSpPr>
            <a:cxnSpLocks noChangeShapeType="1"/>
          </p:cNvCxnSpPr>
          <p:nvPr/>
        </p:nvCxnSpPr>
        <p:spPr bwMode="auto">
          <a:xfrm rot="10800000" flipV="1">
            <a:off x="4787900" y="1628775"/>
            <a:ext cx="1655763" cy="1008063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7" name="Gerade Verbindung 69"/>
          <p:cNvCxnSpPr>
            <a:cxnSpLocks noChangeShapeType="1"/>
          </p:cNvCxnSpPr>
          <p:nvPr/>
        </p:nvCxnSpPr>
        <p:spPr bwMode="auto">
          <a:xfrm rot="5400000">
            <a:off x="4248150" y="2097088"/>
            <a:ext cx="2663825" cy="1727200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8" name="Gerade Verbindung 72"/>
          <p:cNvCxnSpPr>
            <a:cxnSpLocks noChangeShapeType="1"/>
          </p:cNvCxnSpPr>
          <p:nvPr/>
        </p:nvCxnSpPr>
        <p:spPr bwMode="auto">
          <a:xfrm rot="5400000" flipH="1" flipV="1">
            <a:off x="2267744" y="1556544"/>
            <a:ext cx="2087563" cy="180022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9" name="Gerade Verbindung 75"/>
          <p:cNvCxnSpPr>
            <a:cxnSpLocks noChangeShapeType="1"/>
          </p:cNvCxnSpPr>
          <p:nvPr/>
        </p:nvCxnSpPr>
        <p:spPr bwMode="auto">
          <a:xfrm flipV="1">
            <a:off x="2411413" y="2852738"/>
            <a:ext cx="1655762" cy="64770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0" name="Gerade Verbindung 79"/>
          <p:cNvCxnSpPr>
            <a:cxnSpLocks noChangeShapeType="1"/>
          </p:cNvCxnSpPr>
          <p:nvPr/>
        </p:nvCxnSpPr>
        <p:spPr bwMode="auto">
          <a:xfrm flipV="1">
            <a:off x="2411413" y="3141663"/>
            <a:ext cx="1655762" cy="358775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1" name="Gerade Verbindung 83"/>
          <p:cNvCxnSpPr>
            <a:cxnSpLocks noChangeShapeType="1"/>
          </p:cNvCxnSpPr>
          <p:nvPr/>
        </p:nvCxnSpPr>
        <p:spPr bwMode="auto">
          <a:xfrm flipV="1">
            <a:off x="2411413" y="3429000"/>
            <a:ext cx="1655762" cy="71438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2" name="Gerade Verbindung 86"/>
          <p:cNvCxnSpPr>
            <a:cxnSpLocks noChangeShapeType="1"/>
          </p:cNvCxnSpPr>
          <p:nvPr/>
        </p:nvCxnSpPr>
        <p:spPr bwMode="auto">
          <a:xfrm>
            <a:off x="2484438" y="3500438"/>
            <a:ext cx="1582737" cy="21590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3" name="Gerade Verbindung 90"/>
          <p:cNvCxnSpPr>
            <a:cxnSpLocks noChangeShapeType="1"/>
          </p:cNvCxnSpPr>
          <p:nvPr/>
        </p:nvCxnSpPr>
        <p:spPr bwMode="auto">
          <a:xfrm>
            <a:off x="2411413" y="3500438"/>
            <a:ext cx="1800225" cy="14414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75463" y="6381750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umsplatzhalt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57347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5734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186C2D-2CF8-4B64-94A9-141AC2327494}" type="slidenum">
              <a:rPr lang="de-DE" sz="1400" smtClean="0"/>
              <a:pPr eaLnBrk="1" hangingPunct="1"/>
              <a:t>40</a:t>
            </a:fld>
            <a:endParaRPr lang="de-DE" sz="1400" smtClean="0"/>
          </a:p>
        </p:txBody>
      </p:sp>
      <p:grpSp>
        <p:nvGrpSpPr>
          <p:cNvPr id="57349" name="Group 7"/>
          <p:cNvGrpSpPr>
            <a:grpSpLocks/>
          </p:cNvGrpSpPr>
          <p:nvPr/>
        </p:nvGrpSpPr>
        <p:grpSpPr bwMode="auto">
          <a:xfrm>
            <a:off x="166688" y="549275"/>
            <a:ext cx="3973512" cy="4392613"/>
            <a:chOff x="49" y="618"/>
            <a:chExt cx="2503" cy="2857"/>
          </a:xfrm>
        </p:grpSpPr>
        <p:pic>
          <p:nvPicPr>
            <p:cNvPr id="57361" name="Picture 8" descr="UFE_TVT_phot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" y="618"/>
              <a:ext cx="2503" cy="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2" name="Rectangle 9"/>
            <p:cNvSpPr>
              <a:spLocks noChangeArrowheads="1"/>
            </p:cNvSpPr>
            <p:nvPr/>
          </p:nvSpPr>
          <p:spPr bwMode="auto">
            <a:xfrm>
              <a:off x="49" y="2492"/>
              <a:ext cx="2503" cy="98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/>
                <a:t>1</a:t>
              </a:r>
              <a:r>
                <a:rPr lang="en-US" b="1" baseline="30000"/>
                <a:t>st</a:t>
              </a:r>
              <a:r>
                <a:rPr lang="en-US" b="1"/>
                <a:t> TVT</a:t>
              </a:r>
            </a:p>
            <a:p>
              <a:r>
                <a:rPr lang="en-US"/>
                <a:t>Temperature : -40</a:t>
              </a:r>
              <a:r>
                <a:rPr lang="en-US" baseline="34000"/>
                <a:t>o</a:t>
              </a:r>
              <a:r>
                <a:rPr lang="en-US"/>
                <a:t>C … +80</a:t>
              </a:r>
              <a:r>
                <a:rPr lang="en-US" baseline="34000"/>
                <a:t>o</a:t>
              </a:r>
              <a:r>
                <a:rPr lang="en-US"/>
                <a:t>C</a:t>
              </a:r>
              <a:endParaRPr lang="en-US" baseline="30000"/>
            </a:p>
            <a:p>
              <a:r>
                <a:rPr lang="en-US"/>
                <a:t>Pressure       : 1</a:t>
              </a:r>
              <a:r>
                <a:rPr lang="en-US">
                  <a:sym typeface="Symbol" pitchFamily="18" charset="2"/>
                </a:rPr>
                <a:t></a:t>
              </a:r>
              <a:r>
                <a:rPr lang="en-US"/>
                <a:t>10</a:t>
              </a:r>
              <a:r>
                <a:rPr lang="en-US" baseline="30000"/>
                <a:t>-5</a:t>
              </a:r>
              <a:r>
                <a:rPr lang="en-US"/>
                <a:t> mbar</a:t>
              </a:r>
            </a:p>
            <a:p>
              <a:r>
                <a:rPr lang="en-US"/>
                <a:t>Functional test without failure</a:t>
              </a:r>
              <a:endParaRPr lang="de-DE"/>
            </a:p>
          </p:txBody>
        </p:sp>
      </p:grpSp>
      <p:grpSp>
        <p:nvGrpSpPr>
          <p:cNvPr id="57350" name="Group 10"/>
          <p:cNvGrpSpPr>
            <a:grpSpLocks/>
          </p:cNvGrpSpPr>
          <p:nvPr/>
        </p:nvGrpSpPr>
        <p:grpSpPr bwMode="auto">
          <a:xfrm>
            <a:off x="5000625" y="549275"/>
            <a:ext cx="3976688" cy="4175125"/>
            <a:chOff x="3150" y="611"/>
            <a:chExt cx="2505" cy="2630"/>
          </a:xfrm>
        </p:grpSpPr>
        <p:pic>
          <p:nvPicPr>
            <p:cNvPr id="57359" name="Picture 11" descr="UFE_Vib_phot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611"/>
              <a:ext cx="2503" cy="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0" name="Rectangle 12"/>
            <p:cNvSpPr>
              <a:spLocks noChangeArrowheads="1"/>
            </p:cNvSpPr>
            <p:nvPr/>
          </p:nvSpPr>
          <p:spPr bwMode="auto">
            <a:xfrm>
              <a:off x="3150" y="2334"/>
              <a:ext cx="2503" cy="90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b="1"/>
                <a:t>Random Vibration</a:t>
              </a:r>
            </a:p>
            <a:p>
              <a:r>
                <a:rPr lang="en-US"/>
                <a:t>X,Y and Z-Direction</a:t>
              </a:r>
            </a:p>
            <a:p>
              <a:r>
                <a:rPr lang="en-US" sz="1800"/>
                <a:t>a</a:t>
              </a:r>
              <a:r>
                <a:rPr lang="en-US" sz="1800" baseline="-25000"/>
                <a:t>RMS</a:t>
              </a:r>
              <a:r>
                <a:rPr lang="en-US" sz="1800"/>
                <a:t> = 6.8g, 20-2000 Hz  for 120 sec</a:t>
              </a:r>
            </a:p>
            <a:p>
              <a:r>
                <a:rPr lang="en-US"/>
                <a:t>Functional test without failure</a:t>
              </a:r>
            </a:p>
          </p:txBody>
        </p:sp>
      </p:grpSp>
      <p:sp>
        <p:nvSpPr>
          <p:cNvPr id="57351" name="Rectangle 13"/>
          <p:cNvSpPr>
            <a:spLocks noChangeArrowheads="1"/>
          </p:cNvSpPr>
          <p:nvPr/>
        </p:nvSpPr>
        <p:spPr bwMode="auto">
          <a:xfrm>
            <a:off x="5014913" y="5229225"/>
            <a:ext cx="3973512" cy="6651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Conformal Coating</a:t>
            </a:r>
          </a:p>
        </p:txBody>
      </p:sp>
      <p:sp>
        <p:nvSpPr>
          <p:cNvPr id="57352" name="Rectangle 14"/>
          <p:cNvSpPr>
            <a:spLocks noChangeArrowheads="1"/>
          </p:cNvSpPr>
          <p:nvPr/>
        </p:nvSpPr>
        <p:spPr bwMode="auto">
          <a:xfrm>
            <a:off x="155575" y="5013325"/>
            <a:ext cx="3973513" cy="9350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b="1"/>
              <a:t>2</a:t>
            </a:r>
            <a:r>
              <a:rPr lang="en-US" b="1" baseline="30000"/>
              <a:t>nd</a:t>
            </a:r>
            <a:r>
              <a:rPr lang="en-US" b="1"/>
              <a:t> TVT</a:t>
            </a:r>
          </a:p>
          <a:p>
            <a:r>
              <a:rPr lang="en-US"/>
              <a:t>Same as 1</a:t>
            </a:r>
            <a:r>
              <a:rPr lang="en-US" baseline="30000"/>
              <a:t>st</a:t>
            </a:r>
            <a:r>
              <a:rPr lang="en-US"/>
              <a:t> TVT condition</a:t>
            </a:r>
          </a:p>
        </p:txBody>
      </p:sp>
      <p:sp>
        <p:nvSpPr>
          <p:cNvPr id="57353" name="Line 15"/>
          <p:cNvSpPr>
            <a:spLocks noChangeShapeType="1"/>
          </p:cNvSpPr>
          <p:nvPr/>
        </p:nvSpPr>
        <p:spPr bwMode="auto">
          <a:xfrm>
            <a:off x="4284663" y="2060575"/>
            <a:ext cx="6477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354" name="Line 16"/>
          <p:cNvSpPr>
            <a:spLocks noChangeShapeType="1"/>
          </p:cNvSpPr>
          <p:nvPr/>
        </p:nvSpPr>
        <p:spPr bwMode="auto">
          <a:xfrm>
            <a:off x="4262438" y="5589588"/>
            <a:ext cx="6477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355" name="Line 17"/>
          <p:cNvSpPr>
            <a:spLocks noChangeShapeType="1"/>
          </p:cNvSpPr>
          <p:nvPr/>
        </p:nvSpPr>
        <p:spPr bwMode="auto">
          <a:xfrm>
            <a:off x="7085013" y="4724400"/>
            <a:ext cx="0" cy="5048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356" name="Text Box 18"/>
          <p:cNvSpPr txBox="1">
            <a:spLocks noChangeArrowheads="1"/>
          </p:cNvSpPr>
          <p:nvPr/>
        </p:nvSpPr>
        <p:spPr bwMode="auto">
          <a:xfrm>
            <a:off x="0" y="44450"/>
            <a:ext cx="8532813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Space Qualification Tests of UFE-board (FM)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1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57358" name="Picture 5" descr="logo_AMS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58371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5837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4EDE90-73B9-4463-B6BF-BA7625D6BAB3}" type="slidenum">
              <a:rPr lang="de-DE" sz="1400" smtClean="0"/>
              <a:pPr eaLnBrk="1" hangingPunct="1"/>
              <a:t>41</a:t>
            </a:fld>
            <a:endParaRPr lang="de-DE" sz="1400" smtClean="0"/>
          </a:p>
        </p:txBody>
      </p:sp>
      <p:grpSp>
        <p:nvGrpSpPr>
          <p:cNvPr id="58373" name="Group 4"/>
          <p:cNvGrpSpPr>
            <a:grpSpLocks/>
          </p:cNvGrpSpPr>
          <p:nvPr/>
        </p:nvGrpSpPr>
        <p:grpSpPr bwMode="auto">
          <a:xfrm>
            <a:off x="395288" y="407988"/>
            <a:ext cx="8047037" cy="5829300"/>
            <a:chOff x="249" y="620"/>
            <a:chExt cx="5069" cy="3672"/>
          </a:xfrm>
        </p:grpSpPr>
        <p:grpSp>
          <p:nvGrpSpPr>
            <p:cNvPr id="58377" name="Group 5"/>
            <p:cNvGrpSpPr>
              <a:grpSpLocks/>
            </p:cNvGrpSpPr>
            <p:nvPr/>
          </p:nvGrpSpPr>
          <p:grpSpPr bwMode="auto">
            <a:xfrm>
              <a:off x="249" y="620"/>
              <a:ext cx="5069" cy="3672"/>
              <a:chOff x="249" y="620"/>
              <a:chExt cx="5069" cy="3672"/>
            </a:xfrm>
          </p:grpSpPr>
          <p:grpSp>
            <p:nvGrpSpPr>
              <p:cNvPr id="58381" name="Group 6"/>
              <p:cNvGrpSpPr>
                <a:grpSpLocks/>
              </p:cNvGrpSpPr>
              <p:nvPr/>
            </p:nvGrpSpPr>
            <p:grpSpPr bwMode="auto">
              <a:xfrm>
                <a:off x="249" y="620"/>
                <a:ext cx="5069" cy="3672"/>
                <a:chOff x="249" y="620"/>
                <a:chExt cx="5069" cy="3672"/>
              </a:xfrm>
            </p:grpSpPr>
            <p:pic>
              <p:nvPicPr>
                <p:cNvPr id="58383" name="Picture 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" y="620"/>
                  <a:ext cx="5069" cy="3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384" name="Oval 8"/>
                <p:cNvSpPr>
                  <a:spLocks noChangeArrowheads="1"/>
                </p:cNvSpPr>
                <p:nvPr/>
              </p:nvSpPr>
              <p:spPr bwMode="auto">
                <a:xfrm>
                  <a:off x="1667" y="1868"/>
                  <a:ext cx="78" cy="78"/>
                </a:xfrm>
                <a:prstGeom prst="ellipse">
                  <a:avLst/>
                </a:prstGeom>
                <a:solidFill>
                  <a:srgbClr val="23FF2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385" name="Oval 9"/>
                <p:cNvSpPr>
                  <a:spLocks noChangeArrowheads="1"/>
                </p:cNvSpPr>
                <p:nvPr/>
              </p:nvSpPr>
              <p:spPr bwMode="auto">
                <a:xfrm>
                  <a:off x="2189" y="3088"/>
                  <a:ext cx="78" cy="78"/>
                </a:xfrm>
                <a:prstGeom prst="ellipse">
                  <a:avLst/>
                </a:prstGeom>
                <a:solidFill>
                  <a:srgbClr val="23FF2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386" name="Oval 10"/>
                <p:cNvSpPr>
                  <a:spLocks noChangeArrowheads="1"/>
                </p:cNvSpPr>
                <p:nvPr/>
              </p:nvSpPr>
              <p:spPr bwMode="auto">
                <a:xfrm>
                  <a:off x="2407" y="1882"/>
                  <a:ext cx="78" cy="78"/>
                </a:xfrm>
                <a:prstGeom prst="ellipse">
                  <a:avLst/>
                </a:prstGeom>
                <a:solidFill>
                  <a:srgbClr val="23FF2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387" name="Oval 11"/>
                <p:cNvSpPr>
                  <a:spLocks noChangeArrowheads="1"/>
                </p:cNvSpPr>
                <p:nvPr/>
              </p:nvSpPr>
              <p:spPr bwMode="auto">
                <a:xfrm>
                  <a:off x="2753" y="1876"/>
                  <a:ext cx="78" cy="78"/>
                </a:xfrm>
                <a:prstGeom prst="ellipse">
                  <a:avLst/>
                </a:prstGeom>
                <a:solidFill>
                  <a:srgbClr val="23FF2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388" name="Oval 12"/>
                <p:cNvSpPr>
                  <a:spLocks noChangeArrowheads="1"/>
                </p:cNvSpPr>
                <p:nvPr/>
              </p:nvSpPr>
              <p:spPr bwMode="auto">
                <a:xfrm>
                  <a:off x="2575" y="3088"/>
                  <a:ext cx="78" cy="78"/>
                </a:xfrm>
                <a:prstGeom prst="ellipse">
                  <a:avLst/>
                </a:prstGeom>
                <a:solidFill>
                  <a:srgbClr val="23FF2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389" name="Oval 13"/>
                <p:cNvSpPr>
                  <a:spLocks noChangeArrowheads="1"/>
                </p:cNvSpPr>
                <p:nvPr/>
              </p:nvSpPr>
              <p:spPr bwMode="auto">
                <a:xfrm>
                  <a:off x="2938" y="3088"/>
                  <a:ext cx="78" cy="78"/>
                </a:xfrm>
                <a:prstGeom prst="ellipse">
                  <a:avLst/>
                </a:prstGeom>
                <a:solidFill>
                  <a:srgbClr val="23FF2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390" name="Oval 14"/>
                <p:cNvSpPr>
                  <a:spLocks noChangeArrowheads="1"/>
                </p:cNvSpPr>
                <p:nvPr/>
              </p:nvSpPr>
              <p:spPr bwMode="auto">
                <a:xfrm>
                  <a:off x="3392" y="1870"/>
                  <a:ext cx="78" cy="78"/>
                </a:xfrm>
                <a:prstGeom prst="ellipse">
                  <a:avLst/>
                </a:prstGeom>
                <a:solidFill>
                  <a:srgbClr val="23FF2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391" name="Oval 15"/>
                <p:cNvSpPr>
                  <a:spLocks noChangeArrowheads="1"/>
                </p:cNvSpPr>
                <p:nvPr/>
              </p:nvSpPr>
              <p:spPr bwMode="auto">
                <a:xfrm>
                  <a:off x="3866" y="3088"/>
                  <a:ext cx="78" cy="78"/>
                </a:xfrm>
                <a:prstGeom prst="ellipse">
                  <a:avLst/>
                </a:prstGeom>
                <a:solidFill>
                  <a:srgbClr val="23FF2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392" name="Oval 16"/>
                <p:cNvSpPr>
                  <a:spLocks noChangeArrowheads="1"/>
                </p:cNvSpPr>
                <p:nvPr/>
              </p:nvSpPr>
              <p:spPr bwMode="auto">
                <a:xfrm>
                  <a:off x="4115" y="2907"/>
                  <a:ext cx="78" cy="78"/>
                </a:xfrm>
                <a:prstGeom prst="ellipse">
                  <a:avLst/>
                </a:prstGeom>
                <a:solidFill>
                  <a:srgbClr val="23FF2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393" name="Oval 17"/>
                <p:cNvSpPr>
                  <a:spLocks noChangeArrowheads="1"/>
                </p:cNvSpPr>
                <p:nvPr/>
              </p:nvSpPr>
              <p:spPr bwMode="auto">
                <a:xfrm>
                  <a:off x="4365" y="2226"/>
                  <a:ext cx="78" cy="78"/>
                </a:xfrm>
                <a:prstGeom prst="ellipse">
                  <a:avLst/>
                </a:prstGeom>
                <a:solidFill>
                  <a:srgbClr val="23FF2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394" name="Oval 18"/>
                <p:cNvSpPr>
                  <a:spLocks noChangeArrowheads="1"/>
                </p:cNvSpPr>
                <p:nvPr/>
              </p:nvSpPr>
              <p:spPr bwMode="auto">
                <a:xfrm>
                  <a:off x="4569" y="2294"/>
                  <a:ext cx="78" cy="78"/>
                </a:xfrm>
                <a:prstGeom prst="ellipse">
                  <a:avLst/>
                </a:prstGeom>
                <a:solidFill>
                  <a:srgbClr val="23FF2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395" name="Rectangle 19"/>
                <p:cNvSpPr>
                  <a:spLocks noChangeArrowheads="1"/>
                </p:cNvSpPr>
                <p:nvPr/>
              </p:nvSpPr>
              <p:spPr bwMode="auto">
                <a:xfrm>
                  <a:off x="1230" y="1902"/>
                  <a:ext cx="3447" cy="1247"/>
                </a:xfrm>
                <a:prstGeom prst="rect">
                  <a:avLst/>
                </a:prstGeom>
                <a:solidFill>
                  <a:srgbClr val="E5FFF3">
                    <a:alpha val="30196"/>
                  </a:srgbClr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58382" name="Text Box 20"/>
              <p:cNvSpPr txBox="1">
                <a:spLocks noChangeArrowheads="1"/>
              </p:cNvSpPr>
              <p:nvPr/>
            </p:nvSpPr>
            <p:spPr bwMode="auto">
              <a:xfrm>
                <a:off x="1532" y="2432"/>
                <a:ext cx="26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 b="1"/>
                  <a:t>Operating Temperature (-20 ~ +50 </a:t>
                </a:r>
                <a:r>
                  <a:rPr lang="en-US" sz="1800" b="1" baseline="30000"/>
                  <a:t>o</a:t>
                </a:r>
                <a:r>
                  <a:rPr lang="en-US" sz="1800" b="1"/>
                  <a:t>C)</a:t>
                </a:r>
                <a:endParaRPr lang="de-DE" sz="1800" b="1"/>
              </a:p>
            </p:txBody>
          </p:sp>
        </p:grpSp>
        <p:grpSp>
          <p:nvGrpSpPr>
            <p:cNvPr id="58378" name="Group 21"/>
            <p:cNvGrpSpPr>
              <a:grpSpLocks/>
            </p:cNvGrpSpPr>
            <p:nvPr/>
          </p:nvGrpSpPr>
          <p:grpSpPr bwMode="auto">
            <a:xfrm>
              <a:off x="3379" y="1480"/>
              <a:ext cx="1753" cy="231"/>
              <a:chOff x="3644" y="4078"/>
              <a:chExt cx="1753" cy="231"/>
            </a:xfrm>
          </p:grpSpPr>
          <p:sp>
            <p:nvSpPr>
              <p:cNvPr id="58379" name="Text Box 22"/>
              <p:cNvSpPr txBox="1">
                <a:spLocks noChangeArrowheads="1"/>
              </p:cNvSpPr>
              <p:nvPr/>
            </p:nvSpPr>
            <p:spPr bwMode="auto">
              <a:xfrm>
                <a:off x="3729" y="4078"/>
                <a:ext cx="166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/>
                  <a:t>: Gain Calibration Points</a:t>
                </a:r>
                <a:endParaRPr lang="de-DE" sz="1800"/>
              </a:p>
            </p:txBody>
          </p:sp>
          <p:sp>
            <p:nvSpPr>
              <p:cNvPr id="58380" name="Oval 23"/>
              <p:cNvSpPr>
                <a:spLocks noChangeArrowheads="1"/>
              </p:cNvSpPr>
              <p:nvPr/>
            </p:nvSpPr>
            <p:spPr bwMode="auto">
              <a:xfrm>
                <a:off x="3644" y="4163"/>
                <a:ext cx="91" cy="91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58374" name="Text Box 2"/>
          <p:cNvSpPr txBox="1">
            <a:spLocks noChangeArrowheads="1"/>
          </p:cNvSpPr>
          <p:nvPr/>
        </p:nvSpPr>
        <p:spPr bwMode="auto">
          <a:xfrm>
            <a:off x="34925" y="115888"/>
            <a:ext cx="9034463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Thermal Profile of TVT Test for FM-UFE-Boards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58375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59395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5939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25E7D7-2FAA-4B17-9EC0-28A7372138E0}" type="slidenum">
              <a:rPr lang="de-DE" sz="1400" smtClean="0"/>
              <a:pPr eaLnBrk="1" hangingPunct="1"/>
              <a:t>42</a:t>
            </a:fld>
            <a:endParaRPr lang="de-DE" sz="1400" smtClean="0"/>
          </a:p>
        </p:txBody>
      </p:sp>
      <p:grpSp>
        <p:nvGrpSpPr>
          <p:cNvPr id="59397" name="Group 23"/>
          <p:cNvGrpSpPr>
            <a:grpSpLocks/>
          </p:cNvGrpSpPr>
          <p:nvPr/>
        </p:nvGrpSpPr>
        <p:grpSpPr bwMode="auto">
          <a:xfrm>
            <a:off x="684213" y="476250"/>
            <a:ext cx="7581900" cy="5448300"/>
            <a:chOff x="431" y="618"/>
            <a:chExt cx="4776" cy="3432"/>
          </a:xfrm>
        </p:grpSpPr>
        <p:grpSp>
          <p:nvGrpSpPr>
            <p:cNvPr id="59401" name="Group 24"/>
            <p:cNvGrpSpPr>
              <a:grpSpLocks/>
            </p:cNvGrpSpPr>
            <p:nvPr/>
          </p:nvGrpSpPr>
          <p:grpSpPr bwMode="auto">
            <a:xfrm>
              <a:off x="431" y="618"/>
              <a:ext cx="4776" cy="3432"/>
              <a:chOff x="431" y="618"/>
              <a:chExt cx="4776" cy="3432"/>
            </a:xfrm>
          </p:grpSpPr>
          <p:pic>
            <p:nvPicPr>
              <p:cNvPr id="59403" name="Picture 25" descr="UFE_SQT_Noise_25010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618"/>
                <a:ext cx="4776" cy="3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04" name="Text Box 26"/>
              <p:cNvSpPr txBox="1">
                <a:spLocks noChangeArrowheads="1"/>
              </p:cNvSpPr>
              <p:nvPr/>
            </p:nvSpPr>
            <p:spPr bwMode="auto">
              <a:xfrm>
                <a:off x="2744" y="3082"/>
                <a:ext cx="190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/>
                  <a:t>Common mode noise corrected</a:t>
                </a:r>
                <a:endParaRPr lang="de-DE" sz="1600"/>
              </a:p>
            </p:txBody>
          </p:sp>
        </p:grpSp>
        <p:sp>
          <p:nvSpPr>
            <p:cNvPr id="59402" name="Text Box 27"/>
            <p:cNvSpPr txBox="1">
              <a:spLocks noChangeArrowheads="1"/>
            </p:cNvSpPr>
            <p:nvPr/>
          </p:nvSpPr>
          <p:spPr bwMode="auto">
            <a:xfrm>
              <a:off x="1824" y="2927"/>
              <a:ext cx="23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800"/>
                <a:t>Noise = 1.5 ADC == ENC = 4000 e</a:t>
              </a:r>
              <a:r>
                <a:rPr lang="en-US" sz="1800" baseline="30000"/>
                <a:t>-</a:t>
              </a:r>
              <a:endParaRPr lang="de-DE" sz="1800" baseline="30000"/>
            </a:p>
          </p:txBody>
        </p:sp>
      </p:grpSp>
      <p:sp>
        <p:nvSpPr>
          <p:cNvPr id="59398" name="Text Box 22"/>
          <p:cNvSpPr txBox="1">
            <a:spLocks noChangeArrowheads="1"/>
          </p:cNvSpPr>
          <p:nvPr/>
        </p:nvSpPr>
        <p:spPr bwMode="auto">
          <a:xfrm>
            <a:off x="109538" y="115888"/>
            <a:ext cx="85661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UFE-Board Noise Measurement after TVT Test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11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59400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 descr="gain_p50deg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63" y="328613"/>
            <a:ext cx="8020051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60420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6042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71871C-3A3A-46B6-9F62-14533A69404F}" type="slidenum">
              <a:rPr lang="de-DE" sz="1400" smtClean="0"/>
              <a:pPr eaLnBrk="1" hangingPunct="1"/>
              <a:t>43</a:t>
            </a:fld>
            <a:endParaRPr lang="de-DE" sz="1400" smtClean="0"/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850900" y="98425"/>
            <a:ext cx="7486650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UFE-Board Gain Calibration @ +50°C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60423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gain_m20deg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8300"/>
            <a:ext cx="80645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61444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61445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A0E7AA-4B10-41AE-9647-5F6C630A29BD}" type="slidenum">
              <a:rPr lang="de-DE" sz="1400" smtClean="0"/>
              <a:pPr eaLnBrk="1" hangingPunct="1"/>
              <a:t>44</a:t>
            </a:fld>
            <a:endParaRPr lang="de-DE" sz="1400" smtClean="0"/>
          </a:p>
        </p:txBody>
      </p:sp>
      <p:sp>
        <p:nvSpPr>
          <p:cNvPr id="61446" name="Text Box 3"/>
          <p:cNvSpPr txBox="1">
            <a:spLocks noChangeArrowheads="1"/>
          </p:cNvSpPr>
          <p:nvPr/>
        </p:nvSpPr>
        <p:spPr bwMode="auto">
          <a:xfrm>
            <a:off x="827088" y="49213"/>
            <a:ext cx="7489825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UFE-Board Gain Calibration @ -50°C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61447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62467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6246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41D00A1-1692-4E5E-BC49-EF4C1AA857D7}" type="slidenum">
              <a:rPr lang="de-DE" sz="1400" smtClean="0"/>
              <a:pPr eaLnBrk="1" hangingPunct="1"/>
              <a:t>45</a:t>
            </a:fld>
            <a:endParaRPr lang="de-DE" sz="1400" smtClean="0"/>
          </a:p>
        </p:txBody>
      </p:sp>
      <p:pic>
        <p:nvPicPr>
          <p:cNvPr id="62469" name="Picture 5" descr="gain_vs_te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36550"/>
            <a:ext cx="7440613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6048375" y="2349500"/>
            <a:ext cx="2916238" cy="1223963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>
                <a:solidFill>
                  <a:schemeClr val="accent2"/>
                </a:solidFill>
              </a:rPr>
              <a:t>Every channel has to</a:t>
            </a:r>
          </a:p>
          <a:p>
            <a:r>
              <a:rPr lang="en-US">
                <a:solidFill>
                  <a:schemeClr val="accent2"/>
                </a:solidFill>
              </a:rPr>
              <a:t>be calibrated within </a:t>
            </a:r>
          </a:p>
          <a:p>
            <a:r>
              <a:rPr lang="en-US">
                <a:solidFill>
                  <a:schemeClr val="accent2"/>
                </a:solidFill>
              </a:rPr>
              <a:t>operating temperature</a:t>
            </a:r>
            <a:r>
              <a:rPr lang="en-US">
                <a:solidFill>
                  <a:srgbClr val="0000FF"/>
                </a:solidFill>
              </a:rPr>
              <a:t>.</a:t>
            </a:r>
            <a:r>
              <a:rPr lang="en-US" sz="2800">
                <a:solidFill>
                  <a:srgbClr val="0000FF"/>
                </a:solidFill>
              </a:rPr>
              <a:t> </a:t>
            </a:r>
            <a:endParaRPr lang="de-DE" sz="2800">
              <a:solidFill>
                <a:srgbClr val="0000FF"/>
              </a:solidFill>
            </a:endParaRPr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2513013" y="5334000"/>
            <a:ext cx="3924300" cy="158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V="1">
            <a:off x="2520950" y="5205413"/>
            <a:ext cx="0" cy="273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V="1">
            <a:off x="6437313" y="5192713"/>
            <a:ext cx="0" cy="2746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2474" name="Text Box 3"/>
          <p:cNvSpPr txBox="1">
            <a:spLocks noChangeArrowheads="1"/>
          </p:cNvSpPr>
          <p:nvPr/>
        </p:nvSpPr>
        <p:spPr bwMode="auto">
          <a:xfrm>
            <a:off x="900113" y="115888"/>
            <a:ext cx="74866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UFE-Board Gain versus Temperature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62475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UFE_FM_Pedes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3304" r="11320" b="2956"/>
          <a:stretch>
            <a:fillRect/>
          </a:stretch>
        </p:blipFill>
        <p:spPr bwMode="auto">
          <a:xfrm>
            <a:off x="34925" y="1773238"/>
            <a:ext cx="43180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63492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6349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B8BB119-7421-470D-A6F1-908FE2430925}" type="slidenum">
              <a:rPr lang="de-DE" sz="1400" smtClean="0"/>
              <a:pPr eaLnBrk="1" hangingPunct="1"/>
              <a:t>46</a:t>
            </a:fld>
            <a:endParaRPr lang="de-DE" sz="1400" smtClean="0"/>
          </a:p>
        </p:txBody>
      </p:sp>
      <p:sp>
        <p:nvSpPr>
          <p:cNvPr id="63494" name="Text Box 3"/>
          <p:cNvSpPr txBox="1">
            <a:spLocks noChangeArrowheads="1"/>
          </p:cNvSpPr>
          <p:nvPr/>
        </p:nvSpPr>
        <p:spPr bwMode="auto">
          <a:xfrm>
            <a:off x="250825" y="147638"/>
            <a:ext cx="86423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FM-UFE-Board Pedestal &amp; Noise  Distribution</a:t>
            </a:r>
            <a:endParaRPr lang="de-DE">
              <a:solidFill>
                <a:schemeClr val="accent2"/>
              </a:solidFill>
            </a:endParaRPr>
          </a:p>
        </p:txBody>
      </p:sp>
      <p:sp>
        <p:nvSpPr>
          <p:cNvPr id="63495" name="Rectangle 5"/>
          <p:cNvSpPr>
            <a:spLocks noChangeArrowheads="1"/>
          </p:cNvSpPr>
          <p:nvPr/>
        </p:nvSpPr>
        <p:spPr bwMode="auto">
          <a:xfrm>
            <a:off x="603250" y="693738"/>
            <a:ext cx="3706813" cy="93503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Pedestal Distribution :</a:t>
            </a:r>
          </a:p>
          <a:p>
            <a:pPr algn="ctr"/>
            <a:r>
              <a:rPr lang="en-US" sz="2000">
                <a:solidFill>
                  <a:srgbClr val="0000FF"/>
                </a:solidFill>
              </a:rPr>
              <a:t>~ 10% of full range</a:t>
            </a:r>
            <a:endParaRPr lang="de-DE" sz="2000">
              <a:solidFill>
                <a:srgbClr val="0000FF"/>
              </a:solidFill>
            </a:endParaRPr>
          </a:p>
        </p:txBody>
      </p:sp>
      <p:pic>
        <p:nvPicPr>
          <p:cNvPr id="63496" name="Picture 4" descr="UFE_FM_No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1894" r="8382" b="3339"/>
          <a:stretch>
            <a:fillRect/>
          </a:stretch>
        </p:blipFill>
        <p:spPr bwMode="auto">
          <a:xfrm>
            <a:off x="4751388" y="1700213"/>
            <a:ext cx="4357687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Rectangle 5"/>
          <p:cNvSpPr>
            <a:spLocks noChangeArrowheads="1"/>
          </p:cNvSpPr>
          <p:nvPr/>
        </p:nvSpPr>
        <p:spPr bwMode="auto">
          <a:xfrm>
            <a:off x="5076825" y="728663"/>
            <a:ext cx="3706813" cy="90011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Noise RMS Spread :</a:t>
            </a:r>
          </a:p>
          <a:p>
            <a:pPr algn="ctr"/>
            <a:r>
              <a:rPr lang="en-US" sz="2000">
                <a:solidFill>
                  <a:srgbClr val="0000FF"/>
                </a:solidFill>
              </a:rPr>
              <a:t>~ 4%</a:t>
            </a:r>
            <a:endParaRPr lang="de-DE" sz="2000">
              <a:solidFill>
                <a:srgbClr val="0000FF"/>
              </a:solidFill>
            </a:endParaRPr>
          </a:p>
        </p:txBody>
      </p:sp>
      <p:pic>
        <p:nvPicPr>
          <p:cNvPr id="63498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64515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645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30FC807-69AE-4CC9-BD93-18BEB39DC172}" type="slidenum">
              <a:rPr lang="de-DE" sz="1400" smtClean="0"/>
              <a:pPr eaLnBrk="1" hangingPunct="1"/>
              <a:t>47</a:t>
            </a:fld>
            <a:endParaRPr lang="de-DE" sz="1400" smtClean="0"/>
          </a:p>
        </p:txBody>
      </p:sp>
      <p:pic>
        <p:nvPicPr>
          <p:cNvPr id="64517" name="Picture 5" descr="UFE_FM_G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t="610" r="5167" b="195"/>
          <a:stretch>
            <a:fillRect/>
          </a:stretch>
        </p:blipFill>
        <p:spPr bwMode="auto">
          <a:xfrm>
            <a:off x="36513" y="1800225"/>
            <a:ext cx="4319587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 Box 3"/>
          <p:cNvSpPr txBox="1">
            <a:spLocks noChangeArrowheads="1"/>
          </p:cNvSpPr>
          <p:nvPr/>
        </p:nvSpPr>
        <p:spPr bwMode="auto">
          <a:xfrm>
            <a:off x="109538" y="115888"/>
            <a:ext cx="89344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FM-UFE-Board Gain &amp; Nonlinearity Distribution</a:t>
            </a:r>
            <a:endParaRPr lang="de-DE">
              <a:solidFill>
                <a:schemeClr val="accent2"/>
              </a:solidFill>
            </a:endParaRPr>
          </a:p>
        </p:txBody>
      </p:sp>
      <p:sp>
        <p:nvSpPr>
          <p:cNvPr id="64519" name="Rectangle 4"/>
          <p:cNvSpPr>
            <a:spLocks noChangeArrowheads="1"/>
          </p:cNvSpPr>
          <p:nvPr/>
        </p:nvSpPr>
        <p:spPr bwMode="auto">
          <a:xfrm>
            <a:off x="109538" y="765175"/>
            <a:ext cx="3132137" cy="10795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accent2"/>
                </a:solidFill>
              </a:rPr>
              <a:t>Gain RMS Spread :</a:t>
            </a:r>
          </a:p>
          <a:p>
            <a:pPr algn="ctr"/>
            <a:r>
              <a:rPr lang="en-US">
                <a:solidFill>
                  <a:schemeClr val="accent2"/>
                </a:solidFill>
              </a:rPr>
              <a:t>~ 3%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64520" name="Picture 5" descr="UFE_FM_Gain_nonlinear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771650"/>
            <a:ext cx="457835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Rectangle 6"/>
          <p:cNvSpPr>
            <a:spLocks noChangeArrowheads="1"/>
          </p:cNvSpPr>
          <p:nvPr/>
        </p:nvSpPr>
        <p:spPr bwMode="auto">
          <a:xfrm>
            <a:off x="5435600" y="793750"/>
            <a:ext cx="2986088" cy="10509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accent2"/>
                </a:solidFill>
              </a:rPr>
              <a:t>Nonlinearity </a:t>
            </a:r>
          </a:p>
          <a:p>
            <a:pPr algn="ctr"/>
            <a:r>
              <a:rPr lang="en-US">
                <a:solidFill>
                  <a:schemeClr val="accent2"/>
                </a:solidFill>
              </a:rPr>
              <a:t>~ 2E-04  [ADC/fC] </a:t>
            </a:r>
          </a:p>
        </p:txBody>
      </p:sp>
      <p:pic>
        <p:nvPicPr>
          <p:cNvPr id="64522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wall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4963"/>
            <a:ext cx="7962900" cy="59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65540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65541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B02644-66A2-4774-9DCA-48EEB7B18DCB}" type="slidenum">
              <a:rPr lang="de-DE" sz="1400" smtClean="0"/>
              <a:pPr eaLnBrk="1" hangingPunct="1"/>
              <a:t>48</a:t>
            </a:fld>
            <a:endParaRPr lang="de-DE" sz="1400" smtClean="0"/>
          </a:p>
        </p:txBody>
      </p:sp>
      <p:sp>
        <p:nvSpPr>
          <p:cNvPr id="65542" name="Text Box 5"/>
          <p:cNvSpPr txBox="1">
            <a:spLocks noChangeArrowheads="1"/>
          </p:cNvSpPr>
          <p:nvPr/>
        </p:nvSpPr>
        <p:spPr bwMode="auto">
          <a:xfrm>
            <a:off x="95250" y="115888"/>
            <a:ext cx="9056688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Integration of FM-UFE-Boards on Octagon Wall 1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5544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wall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03213"/>
            <a:ext cx="7910512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66564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66565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9595197-109D-4CD7-8C34-E86EDD0BCE59}" type="slidenum">
              <a:rPr lang="de-DE" sz="1400" smtClean="0"/>
              <a:pPr eaLnBrk="1" hangingPunct="1"/>
              <a:t>49</a:t>
            </a:fld>
            <a:endParaRPr lang="de-DE" sz="1400" smtClean="0"/>
          </a:p>
        </p:txBody>
      </p:sp>
      <p:sp>
        <p:nvSpPr>
          <p:cNvPr id="66566" name="Text Box 5"/>
          <p:cNvSpPr txBox="1">
            <a:spLocks noChangeArrowheads="1"/>
          </p:cNvSpPr>
          <p:nvPr/>
        </p:nvSpPr>
        <p:spPr bwMode="auto">
          <a:xfrm>
            <a:off x="95250" y="115888"/>
            <a:ext cx="9056688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Integration of FM-UFE-Boards on Octagon Wall 2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6568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892675"/>
            <a:ext cx="388937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6250"/>
            <a:ext cx="36734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21509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21510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D7D927D-4905-4F87-9963-E652E2AF940D}" type="slidenum">
              <a:rPr lang="en-US" sz="1400" smtClean="0"/>
              <a:pPr eaLnBrk="1" hangingPunct="1"/>
              <a:t>5</a:t>
            </a:fld>
            <a:endParaRPr lang="en-US" sz="1400" smtClean="0"/>
          </a:p>
        </p:txBody>
      </p:sp>
      <p:pic>
        <p:nvPicPr>
          <p:cNvPr id="21511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21513" name="Text Box 16"/>
          <p:cNvSpPr txBox="1">
            <a:spLocks noChangeArrowheads="1"/>
          </p:cNvSpPr>
          <p:nvPr/>
        </p:nvSpPr>
        <p:spPr bwMode="auto">
          <a:xfrm>
            <a:off x="1403350" y="44450"/>
            <a:ext cx="6696075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Transition Radiation Detector (TRD)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21514" name="Picture 18" descr="isatec_tr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65400"/>
            <a:ext cx="367506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ext Box 5"/>
          <p:cNvSpPr txBox="1">
            <a:spLocks noChangeArrowheads="1"/>
          </p:cNvSpPr>
          <p:nvPr/>
        </p:nvSpPr>
        <p:spPr bwMode="auto">
          <a:xfrm>
            <a:off x="0" y="549275"/>
            <a:ext cx="5113338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sz="2000"/>
              <a:t>Choosen configuration for 60 cm height:</a:t>
            </a:r>
          </a:p>
          <a:p>
            <a:pPr eaLnBrk="1" hangingPunct="1">
              <a:lnSpc>
                <a:spcPct val="110000"/>
              </a:lnSpc>
            </a:pPr>
            <a:r>
              <a:rPr lang="de-DE" sz="2000"/>
              <a:t>20 Layers each existing of:</a:t>
            </a:r>
          </a:p>
          <a:p>
            <a:pPr lvl="1" eaLnBrk="1" hangingPunct="1">
              <a:lnSpc>
                <a:spcPct val="110000"/>
              </a:lnSpc>
              <a:buFontTx/>
              <a:buChar char="•"/>
            </a:pPr>
            <a:r>
              <a:rPr lang="de-DE" sz="2000">
                <a:cs typeface="Times New Roman" pitchFamily="18" charset="0"/>
              </a:rPr>
              <a:t> 22 mm fibre fleece</a:t>
            </a:r>
          </a:p>
          <a:p>
            <a:pPr lvl="1" eaLnBrk="1" hangingPunct="1">
              <a:lnSpc>
                <a:spcPct val="110000"/>
              </a:lnSpc>
              <a:buFontTx/>
              <a:buChar char="•"/>
            </a:pPr>
            <a:r>
              <a:rPr lang="de-DE" sz="2000">
                <a:cs typeface="Times New Roman" pitchFamily="18" charset="0"/>
              </a:rPr>
              <a:t> </a:t>
            </a:r>
            <a:r>
              <a:rPr lang="en-US" sz="2000">
                <a:cs typeface="Times New Roman" pitchFamily="18" charset="0"/>
              </a:rPr>
              <a:t>Ø 6 mm straw tubes (Xe/CO</a:t>
            </a:r>
            <a:r>
              <a:rPr lang="en-US" sz="2000" baseline="-25000">
                <a:cs typeface="Times New Roman" pitchFamily="18" charset="0"/>
              </a:rPr>
              <a:t>2</a:t>
            </a:r>
            <a:r>
              <a:rPr lang="en-US" sz="2000">
                <a:cs typeface="Times New Roman" pitchFamily="18" charset="0"/>
              </a:rPr>
              <a:t> 80%/20%)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>
                <a:cs typeface="Times New Roman" pitchFamily="18" charset="0"/>
              </a:rPr>
              <a:t>Non-bending plane: 2x4 layers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>
                <a:cs typeface="Times New Roman" pitchFamily="18" charset="0"/>
              </a:rPr>
              <a:t>Bending plane: 12 layers</a:t>
            </a:r>
          </a:p>
        </p:txBody>
      </p:sp>
      <p:pic>
        <p:nvPicPr>
          <p:cNvPr id="21516" name="Picture 5" descr="etube_e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3875"/>
            <a:ext cx="3816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Text Box 17"/>
          <p:cNvSpPr txBox="1">
            <a:spLocks noChangeArrowheads="1"/>
          </p:cNvSpPr>
          <p:nvPr/>
        </p:nvSpPr>
        <p:spPr bwMode="auto">
          <a:xfrm>
            <a:off x="4427538" y="5876925"/>
            <a:ext cx="4608512" cy="400050"/>
          </a:xfrm>
          <a:prstGeom prst="rect">
            <a:avLst/>
          </a:prstGeom>
          <a:solidFill>
            <a:srgbClr val="E1FFE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3274" tIns="41637" rIns="83274" bIns="41637">
            <a:spAutoFit/>
          </a:bodyPr>
          <a:lstStyle>
            <a:lvl1pPr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solidFill>
                  <a:schemeClr val="accent2"/>
                </a:solidFill>
                <a:latin typeface="Helvetica" pitchFamily="34" charset="0"/>
              </a:rPr>
              <a:t>p</a:t>
            </a:r>
            <a:r>
              <a:rPr lang="de-DE" sz="2000" b="1" baseline="30000">
                <a:solidFill>
                  <a:schemeClr val="accent2"/>
                </a:solidFill>
                <a:latin typeface="Helvetica" pitchFamily="34" charset="0"/>
              </a:rPr>
              <a:t>+ </a:t>
            </a:r>
            <a:r>
              <a:rPr lang="de-DE" sz="2000" b="1">
                <a:solidFill>
                  <a:schemeClr val="accent2"/>
                </a:solidFill>
                <a:latin typeface="Helvetica" pitchFamily="34" charset="0"/>
              </a:rPr>
              <a:t>rejection &gt;10</a:t>
            </a:r>
            <a:r>
              <a:rPr lang="de-DE" sz="2000" b="1" baseline="30000">
                <a:solidFill>
                  <a:schemeClr val="accent2"/>
                </a:solidFill>
                <a:latin typeface="Helvetica" pitchFamily="34" charset="0"/>
              </a:rPr>
              <a:t>2</a:t>
            </a:r>
            <a:r>
              <a:rPr lang="de-DE" sz="2000" b="1">
                <a:solidFill>
                  <a:schemeClr val="accent2"/>
                </a:solidFill>
                <a:latin typeface="Helvetica" pitchFamily="34" charset="0"/>
              </a:rPr>
              <a:t>  1-300 GeV  0.5m</a:t>
            </a:r>
            <a:r>
              <a:rPr lang="de-DE" sz="2000" b="1" baseline="30000">
                <a:solidFill>
                  <a:schemeClr val="accent2"/>
                </a:solidFill>
                <a:latin typeface="Helvetica" pitchFamily="34" charset="0"/>
              </a:rPr>
              <a:t>2</a:t>
            </a:r>
            <a:r>
              <a:rPr lang="de-DE" sz="2000" b="1">
                <a:solidFill>
                  <a:schemeClr val="accent2"/>
                </a:solidFill>
                <a:latin typeface="Helvetica" pitchFamily="34" charset="0"/>
              </a:rPr>
              <a:t>sr</a:t>
            </a:r>
            <a:r>
              <a:rPr lang="de-DE" sz="2000">
                <a:solidFill>
                  <a:schemeClr val="accent2"/>
                </a:solidFill>
                <a:latin typeface="Helvetic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wall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33413"/>
            <a:ext cx="747077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67588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67589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58F9D0-95D5-4C03-9F5A-A8CD297D9C2C}" type="slidenum">
              <a:rPr lang="de-DE" sz="1400" smtClean="0"/>
              <a:pPr eaLnBrk="1" hangingPunct="1"/>
              <a:t>50</a:t>
            </a:fld>
            <a:endParaRPr lang="de-DE" sz="1400" smtClean="0"/>
          </a:p>
        </p:txBody>
      </p:sp>
      <p:sp>
        <p:nvSpPr>
          <p:cNvPr id="67590" name="Text Box 5"/>
          <p:cNvSpPr txBox="1">
            <a:spLocks noChangeArrowheads="1"/>
          </p:cNvSpPr>
          <p:nvPr/>
        </p:nvSpPr>
        <p:spPr bwMode="auto">
          <a:xfrm>
            <a:off x="34925" y="115888"/>
            <a:ext cx="9056688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Integration of FM-UFE-Boards on Octagon Wall 3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7592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wall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28638"/>
            <a:ext cx="7610475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68612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68613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A2FB6E-1235-482F-B994-50FD0FC5E439}" type="slidenum">
              <a:rPr lang="de-DE" sz="1400" smtClean="0"/>
              <a:pPr eaLnBrk="1" hangingPunct="1"/>
              <a:t>51</a:t>
            </a:fld>
            <a:endParaRPr lang="de-DE" sz="1400" smtClean="0"/>
          </a:p>
        </p:txBody>
      </p:sp>
      <p:sp>
        <p:nvSpPr>
          <p:cNvPr id="68614" name="Text Box 5"/>
          <p:cNvSpPr txBox="1">
            <a:spLocks noChangeArrowheads="1"/>
          </p:cNvSpPr>
          <p:nvPr/>
        </p:nvSpPr>
        <p:spPr bwMode="auto">
          <a:xfrm>
            <a:off x="34925" y="115888"/>
            <a:ext cx="9056688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Integration of FM-UFE-Boards on Octagon Wall 4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8616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wall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549275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wall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577850"/>
            <a:ext cx="38004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</a:p>
        </p:txBody>
      </p:sp>
      <p:sp>
        <p:nvSpPr>
          <p:cNvPr id="69637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AMS-02 TRD</a:t>
            </a:r>
          </a:p>
        </p:txBody>
      </p:sp>
      <p:sp>
        <p:nvSpPr>
          <p:cNvPr id="6963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B67E54D-9F6F-42A7-82A3-B05974103F96}" type="slidenum">
              <a:rPr lang="de-DE" sz="1400" smtClean="0"/>
              <a:pPr eaLnBrk="1" hangingPunct="1"/>
              <a:t>52</a:t>
            </a:fld>
            <a:endParaRPr lang="de-DE" sz="1400" smtClean="0"/>
          </a:p>
        </p:txBody>
      </p:sp>
      <p:sp>
        <p:nvSpPr>
          <p:cNvPr id="69639" name="Text Box 5"/>
          <p:cNvSpPr txBox="1">
            <a:spLocks noChangeArrowheads="1"/>
          </p:cNvSpPr>
          <p:nvPr/>
        </p:nvSpPr>
        <p:spPr bwMode="auto">
          <a:xfrm>
            <a:off x="34925" y="115888"/>
            <a:ext cx="9056688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TRD: Integration of FM-UFE-Boards on Octagon Walls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9641" name="Picture 5" descr="logo_AMS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Picture 4" descr="wall_7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3457575"/>
            <a:ext cx="38004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4" descr="wall_8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3457575"/>
            <a:ext cx="38004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Textfeld 1"/>
          <p:cNvSpPr txBox="1">
            <a:spLocks noChangeArrowheads="1"/>
          </p:cNvSpPr>
          <p:nvPr/>
        </p:nvSpPr>
        <p:spPr bwMode="auto">
          <a:xfrm>
            <a:off x="1090613" y="1773238"/>
            <a:ext cx="338137" cy="46037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69645" name="Textfeld 13"/>
          <p:cNvSpPr txBox="1">
            <a:spLocks noChangeArrowheads="1"/>
          </p:cNvSpPr>
          <p:nvPr/>
        </p:nvSpPr>
        <p:spPr bwMode="auto">
          <a:xfrm>
            <a:off x="5745163" y="1925638"/>
            <a:ext cx="339725" cy="46037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6</a:t>
            </a:r>
          </a:p>
        </p:txBody>
      </p:sp>
      <p:sp>
        <p:nvSpPr>
          <p:cNvPr id="69646" name="Textfeld 14"/>
          <p:cNvSpPr txBox="1">
            <a:spLocks noChangeArrowheads="1"/>
          </p:cNvSpPr>
          <p:nvPr/>
        </p:nvSpPr>
        <p:spPr bwMode="auto">
          <a:xfrm>
            <a:off x="1928813" y="3789363"/>
            <a:ext cx="339725" cy="46196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7</a:t>
            </a:r>
          </a:p>
        </p:txBody>
      </p:sp>
      <p:sp>
        <p:nvSpPr>
          <p:cNvPr id="69647" name="Textfeld 15"/>
          <p:cNvSpPr txBox="1">
            <a:spLocks noChangeArrowheads="1"/>
          </p:cNvSpPr>
          <p:nvPr/>
        </p:nvSpPr>
        <p:spPr bwMode="auto">
          <a:xfrm>
            <a:off x="5602288" y="3716338"/>
            <a:ext cx="338137" cy="461962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70659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7066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904038" y="63817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8AD5ED-1C74-4CE4-919A-9DF2376E552E}" type="slidenum">
              <a:rPr lang="en-US" sz="1400" smtClean="0"/>
              <a:pPr eaLnBrk="1" hangingPunct="1"/>
              <a:t>53</a:t>
            </a:fld>
            <a:endParaRPr lang="en-US" sz="1400" smtClean="0"/>
          </a:p>
        </p:txBody>
      </p:sp>
      <p:pic>
        <p:nvPicPr>
          <p:cNvPr id="70661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64103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70663" name="Text Box 16"/>
          <p:cNvSpPr txBox="1">
            <a:spLocks noChangeArrowheads="1"/>
          </p:cNvSpPr>
          <p:nvPr/>
        </p:nvSpPr>
        <p:spPr bwMode="auto">
          <a:xfrm>
            <a:off x="250825" y="76200"/>
            <a:ext cx="8642350" cy="8318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TRD: Straw Module+Frontend-Readout, </a:t>
            </a:r>
          </a:p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Corona Discharges </a:t>
            </a:r>
          </a:p>
        </p:txBody>
      </p:sp>
      <p:pic>
        <p:nvPicPr>
          <p:cNvPr id="706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63625"/>
            <a:ext cx="7177088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71683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7168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904038" y="63817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96B03C0-4C00-49C2-9B84-D2D6AE7CC798}" type="slidenum">
              <a:rPr lang="en-US" sz="1400" smtClean="0"/>
              <a:pPr eaLnBrk="1" hangingPunct="1"/>
              <a:t>54</a:t>
            </a:fld>
            <a:endParaRPr lang="en-US" sz="1400" smtClean="0"/>
          </a:p>
        </p:txBody>
      </p:sp>
      <p:pic>
        <p:nvPicPr>
          <p:cNvPr id="71685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64103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71687" name="Text Box 16"/>
          <p:cNvSpPr txBox="1">
            <a:spLocks noChangeArrowheads="1"/>
          </p:cNvSpPr>
          <p:nvPr/>
        </p:nvSpPr>
        <p:spPr bwMode="auto">
          <a:xfrm>
            <a:off x="1763713" y="76200"/>
            <a:ext cx="5942012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Corona Discharge Test </a:t>
            </a:r>
          </a:p>
        </p:txBody>
      </p:sp>
      <p:pic>
        <p:nvPicPr>
          <p:cNvPr id="716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81075"/>
            <a:ext cx="44196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AutoShape 7"/>
          <p:cNvSpPr>
            <a:spLocks noChangeArrowheads="1"/>
          </p:cNvSpPr>
          <p:nvPr/>
        </p:nvSpPr>
        <p:spPr bwMode="auto">
          <a:xfrm>
            <a:off x="900113" y="2276475"/>
            <a:ext cx="2735262" cy="288925"/>
          </a:xfrm>
          <a:prstGeom prst="roundRect">
            <a:avLst>
              <a:gd name="adj" fmla="val 343"/>
            </a:avLst>
          </a:prstGeom>
          <a:noFill/>
          <a:ln w="3672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0" y="1844675"/>
            <a:ext cx="1384300" cy="28733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1800">
                <a:solidFill>
                  <a:srgbClr val="0000FF"/>
                </a:solidFill>
              </a:rPr>
              <a:t>Epoxy Potting </a:t>
            </a:r>
          </a:p>
        </p:txBody>
      </p:sp>
      <p:sp>
        <p:nvSpPr>
          <p:cNvPr id="71691" name="AutoShape 8"/>
          <p:cNvSpPr>
            <a:spLocks noChangeArrowheads="1"/>
          </p:cNvSpPr>
          <p:nvPr/>
        </p:nvSpPr>
        <p:spPr bwMode="auto">
          <a:xfrm>
            <a:off x="900113" y="2565400"/>
            <a:ext cx="2735262" cy="431800"/>
          </a:xfrm>
          <a:prstGeom prst="roundRect">
            <a:avLst>
              <a:gd name="adj" fmla="val 134"/>
            </a:avLst>
          </a:prstGeom>
          <a:noFill/>
          <a:ln w="3672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692" name="Text Box 9"/>
          <p:cNvSpPr txBox="1">
            <a:spLocks noChangeArrowheads="1"/>
          </p:cNvSpPr>
          <p:nvPr/>
        </p:nvSpPr>
        <p:spPr bwMode="auto">
          <a:xfrm>
            <a:off x="2627313" y="2924175"/>
            <a:ext cx="1841500" cy="287338"/>
          </a:xfrm>
          <a:prstGeom prst="rect">
            <a:avLst/>
          </a:prstGeom>
          <a:solidFill>
            <a:schemeClr val="bg1"/>
          </a:solidFill>
          <a:ln w="12700">
            <a:solidFill>
              <a:srgbClr val="00FF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1800">
                <a:solidFill>
                  <a:srgbClr val="0000FF"/>
                </a:solidFill>
              </a:rPr>
              <a:t>Conformal Coating </a:t>
            </a:r>
          </a:p>
        </p:txBody>
      </p:sp>
      <p:sp>
        <p:nvSpPr>
          <p:cNvPr id="71693" name="Text Box 3"/>
          <p:cNvSpPr txBox="1">
            <a:spLocks noChangeArrowheads="1"/>
          </p:cNvSpPr>
          <p:nvPr/>
        </p:nvSpPr>
        <p:spPr bwMode="auto">
          <a:xfrm>
            <a:off x="65088" y="581025"/>
            <a:ext cx="4389437" cy="400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Straw Module UTE-board</a:t>
            </a:r>
            <a:r>
              <a:rPr lang="de-DE" sz="200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7169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89013"/>
            <a:ext cx="462121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6084888" y="2208213"/>
            <a:ext cx="727075" cy="1419225"/>
          </a:xfrm>
          <a:prstGeom prst="ellipse">
            <a:avLst/>
          </a:prstGeom>
          <a:noFill/>
          <a:ln w="476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696" name="Text Box 13"/>
          <p:cNvSpPr txBox="1">
            <a:spLocks noChangeArrowheads="1"/>
          </p:cNvSpPr>
          <p:nvPr/>
        </p:nvSpPr>
        <p:spPr bwMode="auto">
          <a:xfrm>
            <a:off x="7072313" y="3090863"/>
            <a:ext cx="2173287" cy="511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104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1800" b="1">
                <a:solidFill>
                  <a:srgbClr val="FF0000"/>
                </a:solidFill>
                <a:latin typeface="Bitstream Vera Sans"/>
              </a:rPr>
              <a:t>HV plug/receptacle</a:t>
            </a:r>
            <a:r>
              <a:rPr lang="en-GB" sz="3200" b="1">
                <a:solidFill>
                  <a:srgbClr val="FF0000"/>
                </a:solidFill>
                <a:latin typeface="Bitstream Vera Sans"/>
              </a:rPr>
              <a:t> </a:t>
            </a:r>
          </a:p>
        </p:txBody>
      </p:sp>
      <p:sp>
        <p:nvSpPr>
          <p:cNvPr id="71697" name="Line 14"/>
          <p:cNvSpPr>
            <a:spLocks noChangeShapeType="1"/>
          </p:cNvSpPr>
          <p:nvPr/>
        </p:nvSpPr>
        <p:spPr bwMode="auto">
          <a:xfrm>
            <a:off x="6800850" y="3357563"/>
            <a:ext cx="209550" cy="1587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698" name="Text Box 16"/>
          <p:cNvSpPr txBox="1">
            <a:spLocks noChangeArrowheads="1"/>
          </p:cNvSpPr>
          <p:nvPr/>
        </p:nvSpPr>
        <p:spPr bwMode="auto">
          <a:xfrm>
            <a:off x="4718050" y="2281238"/>
            <a:ext cx="1366838" cy="320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104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2000">
                <a:solidFill>
                  <a:srgbClr val="FF0000"/>
                </a:solidFill>
                <a:latin typeface="Bitstream Vera Sans"/>
              </a:rPr>
              <a:t>HV cables </a:t>
            </a:r>
          </a:p>
        </p:txBody>
      </p:sp>
      <p:sp>
        <p:nvSpPr>
          <p:cNvPr id="71699" name="Line 17"/>
          <p:cNvSpPr>
            <a:spLocks noChangeShapeType="1"/>
          </p:cNvSpPr>
          <p:nvPr/>
        </p:nvSpPr>
        <p:spPr bwMode="auto">
          <a:xfrm flipV="1">
            <a:off x="5848350" y="1084263"/>
            <a:ext cx="225425" cy="13081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700" name="Line 18"/>
          <p:cNvSpPr>
            <a:spLocks noChangeShapeType="1"/>
          </p:cNvSpPr>
          <p:nvPr/>
        </p:nvSpPr>
        <p:spPr bwMode="auto">
          <a:xfrm>
            <a:off x="5884863" y="2522538"/>
            <a:ext cx="188912" cy="12668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701" name="Text Box 19"/>
          <p:cNvSpPr txBox="1">
            <a:spLocks noChangeArrowheads="1"/>
          </p:cNvSpPr>
          <p:nvPr/>
        </p:nvSpPr>
        <p:spPr bwMode="auto">
          <a:xfrm>
            <a:off x="5135563" y="581025"/>
            <a:ext cx="3748087" cy="400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HV-Distribution (UHVD) board</a:t>
            </a:r>
            <a:r>
              <a:rPr lang="de-DE" sz="200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16"/>
          <p:cNvGrpSpPr>
            <a:grpSpLocks/>
          </p:cNvGrpSpPr>
          <p:nvPr/>
        </p:nvGrpSpPr>
        <p:grpSpPr bwMode="auto">
          <a:xfrm>
            <a:off x="960438" y="276225"/>
            <a:ext cx="7859712" cy="6032500"/>
            <a:chOff x="968" y="655"/>
            <a:chExt cx="5382" cy="4108"/>
          </a:xfrm>
        </p:grpSpPr>
        <p:pic>
          <p:nvPicPr>
            <p:cNvPr id="72716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" y="655"/>
              <a:ext cx="3779" cy="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7" name="Text Box 18"/>
            <p:cNvSpPr txBox="1">
              <a:spLocks noChangeArrowheads="1"/>
            </p:cNvSpPr>
            <p:nvPr/>
          </p:nvSpPr>
          <p:spPr bwMode="auto">
            <a:xfrm rot="-5400000">
              <a:off x="-108" y="2402"/>
              <a:ext cx="249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3200">
                  <a:solidFill>
                    <a:srgbClr val="FF0000"/>
                  </a:solidFill>
                </a:rPr>
                <a:t> </a:t>
              </a:r>
              <a:r>
                <a:rPr lang="en-GB" sz="2600">
                  <a:solidFill>
                    <a:srgbClr val="0000FF"/>
                  </a:solidFill>
                </a:rPr>
                <a:t>Octagon-Like Al. Panel</a:t>
              </a:r>
            </a:p>
          </p:txBody>
        </p:sp>
        <p:sp>
          <p:nvSpPr>
            <p:cNvPr id="72718" name="AutoShape 19"/>
            <p:cNvSpPr>
              <a:spLocks noChangeArrowheads="1"/>
            </p:cNvSpPr>
            <p:nvPr/>
          </p:nvSpPr>
          <p:spPr bwMode="auto">
            <a:xfrm>
              <a:off x="1319" y="4470"/>
              <a:ext cx="3794" cy="251"/>
            </a:xfrm>
            <a:prstGeom prst="roundRect">
              <a:avLst>
                <a:gd name="adj" fmla="val 306"/>
              </a:avLst>
            </a:prstGeom>
            <a:solidFill>
              <a:srgbClr val="FFFF00"/>
            </a:solidFill>
            <a:ln w="36720">
              <a:solidFill>
                <a:srgbClr val="0000FF"/>
              </a:solidFill>
              <a:round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hangingPunct="0">
                <a:buClr>
                  <a:srgbClr val="000000"/>
                </a:buClr>
                <a:buSzPct val="45000"/>
                <a:buFont typeface="StarSymbol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GB">
                  <a:solidFill>
                    <a:schemeClr val="accent2"/>
                  </a:solidFill>
                </a:rPr>
                <a:t>Complete Single HV &amp; Readout Unit</a:t>
              </a:r>
            </a:p>
          </p:txBody>
        </p:sp>
        <p:sp>
          <p:nvSpPr>
            <p:cNvPr id="72719" name="Text Box 20"/>
            <p:cNvSpPr txBox="1">
              <a:spLocks noChangeArrowheads="1"/>
            </p:cNvSpPr>
            <p:nvPr/>
          </p:nvSpPr>
          <p:spPr bwMode="auto">
            <a:xfrm>
              <a:off x="4070" y="4026"/>
              <a:ext cx="47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>
                  <a:solidFill>
                    <a:srgbClr val="0000FF"/>
                  </a:solidFill>
                </a:rPr>
                <a:t>UFE</a:t>
              </a:r>
            </a:p>
          </p:txBody>
        </p:sp>
        <p:sp>
          <p:nvSpPr>
            <p:cNvPr id="72720" name="Text Box 21"/>
            <p:cNvSpPr txBox="1">
              <a:spLocks noChangeArrowheads="1"/>
            </p:cNvSpPr>
            <p:nvPr/>
          </p:nvSpPr>
          <p:spPr bwMode="auto">
            <a:xfrm>
              <a:off x="4638" y="1203"/>
              <a:ext cx="399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>
                  <a:solidFill>
                    <a:srgbClr val="FF0000"/>
                  </a:solidFill>
                </a:rPr>
                <a:t>VA2 </a:t>
              </a:r>
            </a:p>
          </p:txBody>
        </p:sp>
        <p:sp>
          <p:nvSpPr>
            <p:cNvPr id="72721" name="Text Box 22"/>
            <p:cNvSpPr txBox="1">
              <a:spLocks noChangeArrowheads="1"/>
            </p:cNvSpPr>
            <p:nvPr/>
          </p:nvSpPr>
          <p:spPr bwMode="auto">
            <a:xfrm>
              <a:off x="4456" y="3585"/>
              <a:ext cx="399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>
                  <a:solidFill>
                    <a:srgbClr val="FF0000"/>
                  </a:solidFill>
                </a:rPr>
                <a:t>VA2 </a:t>
              </a:r>
            </a:p>
          </p:txBody>
        </p:sp>
        <p:sp>
          <p:nvSpPr>
            <p:cNvPr id="72722" name="Text Box 23"/>
            <p:cNvSpPr txBox="1">
              <a:spLocks noChangeArrowheads="1"/>
            </p:cNvSpPr>
            <p:nvPr/>
          </p:nvSpPr>
          <p:spPr bwMode="auto">
            <a:xfrm>
              <a:off x="1779" y="2731"/>
              <a:ext cx="608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>
                  <a:solidFill>
                    <a:srgbClr val="0000FF"/>
                  </a:solidFill>
                </a:rPr>
                <a:t>UHVD</a:t>
              </a:r>
            </a:p>
          </p:txBody>
        </p:sp>
        <p:sp>
          <p:nvSpPr>
            <p:cNvPr id="72723" name="Text Box 24"/>
            <p:cNvSpPr txBox="1">
              <a:spLocks noChangeArrowheads="1"/>
            </p:cNvSpPr>
            <p:nvPr/>
          </p:nvSpPr>
          <p:spPr bwMode="auto">
            <a:xfrm>
              <a:off x="5166" y="2709"/>
              <a:ext cx="1184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3200">
                  <a:solidFill>
                    <a:srgbClr val="0000FF"/>
                  </a:solidFill>
                </a:rPr>
                <a:t>To UDR2</a:t>
              </a:r>
              <a:r>
                <a:rPr lang="en-GB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72724" name="Line 25"/>
            <p:cNvSpPr>
              <a:spLocks noChangeShapeType="1"/>
            </p:cNvSpPr>
            <p:nvPr/>
          </p:nvSpPr>
          <p:spPr bwMode="auto">
            <a:xfrm>
              <a:off x="4768" y="2862"/>
              <a:ext cx="33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2707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72708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72709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904038" y="63817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4FE8021-CC7B-4970-9C40-18B1301B3DE4}" type="slidenum">
              <a:rPr lang="en-US" sz="1400" smtClean="0"/>
              <a:pPr eaLnBrk="1" hangingPunct="1"/>
              <a:t>55</a:t>
            </a:fld>
            <a:endParaRPr lang="en-US" sz="1400" smtClean="0"/>
          </a:p>
        </p:txBody>
      </p:sp>
      <p:pic>
        <p:nvPicPr>
          <p:cNvPr id="72710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64103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72712" name="Text Box 16"/>
          <p:cNvSpPr txBox="1">
            <a:spLocks noChangeArrowheads="1"/>
          </p:cNvSpPr>
          <p:nvPr/>
        </p:nvSpPr>
        <p:spPr bwMode="auto">
          <a:xfrm>
            <a:off x="1763713" y="76200"/>
            <a:ext cx="5942012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TRD: Corona Discharge Test </a:t>
            </a:r>
          </a:p>
        </p:txBody>
      </p:sp>
      <p:sp>
        <p:nvSpPr>
          <p:cNvPr id="72713" name="Rectangle 10"/>
          <p:cNvSpPr>
            <a:spLocks noChangeArrowheads="1"/>
          </p:cNvSpPr>
          <p:nvPr/>
        </p:nvSpPr>
        <p:spPr bwMode="auto">
          <a:xfrm>
            <a:off x="6248400" y="1127125"/>
            <a:ext cx="1009650" cy="358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>
                <a:solidFill>
                  <a:srgbClr val="0000FF"/>
                </a:solidFill>
              </a:rPr>
              <a:t>2</a:t>
            </a:r>
            <a:r>
              <a:rPr lang="en-US" baseline="30000">
                <a:solidFill>
                  <a:srgbClr val="0000FF"/>
                </a:solidFill>
              </a:rPr>
              <a:t>nd</a:t>
            </a:r>
            <a:r>
              <a:rPr lang="en-US">
                <a:solidFill>
                  <a:srgbClr val="0000FF"/>
                </a:solidFill>
              </a:rPr>
              <a:t> VA </a:t>
            </a:r>
            <a:endParaRPr lang="de-DE">
              <a:solidFill>
                <a:srgbClr val="0000FF"/>
              </a:solidFill>
            </a:endParaRPr>
          </a:p>
        </p:txBody>
      </p:sp>
      <p:sp>
        <p:nvSpPr>
          <p:cNvPr id="72714" name="Rectangle 11"/>
          <p:cNvSpPr>
            <a:spLocks noChangeArrowheads="1"/>
          </p:cNvSpPr>
          <p:nvPr/>
        </p:nvSpPr>
        <p:spPr bwMode="auto">
          <a:xfrm>
            <a:off x="5986463" y="4597400"/>
            <a:ext cx="1009650" cy="358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>
                <a:solidFill>
                  <a:srgbClr val="0000FF"/>
                </a:solidFill>
              </a:rPr>
              <a:t>1</a:t>
            </a:r>
            <a:r>
              <a:rPr lang="en-US" baseline="30000">
                <a:solidFill>
                  <a:srgbClr val="0000FF"/>
                </a:solidFill>
              </a:rPr>
              <a:t>st</a:t>
            </a:r>
            <a:r>
              <a:rPr lang="en-US">
                <a:solidFill>
                  <a:srgbClr val="0000FF"/>
                </a:solidFill>
              </a:rPr>
              <a:t> VA </a:t>
            </a:r>
            <a:endParaRPr lang="de-DE">
              <a:solidFill>
                <a:srgbClr val="0000FF"/>
              </a:solidFill>
            </a:endParaRPr>
          </a:p>
        </p:txBody>
      </p:sp>
      <p:sp>
        <p:nvSpPr>
          <p:cNvPr id="72715" name="Rectangle 12"/>
          <p:cNvSpPr>
            <a:spLocks noChangeArrowheads="1"/>
          </p:cNvSpPr>
          <p:nvPr/>
        </p:nvSpPr>
        <p:spPr bwMode="auto">
          <a:xfrm>
            <a:off x="2009775" y="3365500"/>
            <a:ext cx="1009650" cy="358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>
                <a:solidFill>
                  <a:srgbClr val="0000FF"/>
                </a:solidFill>
              </a:rPr>
              <a:t>UHVD </a:t>
            </a:r>
            <a:endParaRPr lang="de-DE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73731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7373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904038" y="63817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3EA61DB-7822-425A-8BCA-984252AFA0EA}" type="slidenum">
              <a:rPr lang="en-US" sz="1400" smtClean="0"/>
              <a:pPr eaLnBrk="1" hangingPunct="1"/>
              <a:t>56</a:t>
            </a:fld>
            <a:endParaRPr lang="en-US" sz="1400" smtClean="0"/>
          </a:p>
        </p:txBody>
      </p:sp>
      <p:pic>
        <p:nvPicPr>
          <p:cNvPr id="73733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64103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73735" name="Text Box 16"/>
          <p:cNvSpPr txBox="1">
            <a:spLocks noChangeArrowheads="1"/>
          </p:cNvSpPr>
          <p:nvPr/>
        </p:nvSpPr>
        <p:spPr bwMode="auto">
          <a:xfrm>
            <a:off x="1763713" y="76200"/>
            <a:ext cx="5942012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Corona Discharge Test </a:t>
            </a:r>
          </a:p>
        </p:txBody>
      </p:sp>
      <p:grpSp>
        <p:nvGrpSpPr>
          <p:cNvPr id="73736" name="Group 10"/>
          <p:cNvGrpSpPr>
            <a:grpSpLocks/>
          </p:cNvGrpSpPr>
          <p:nvPr/>
        </p:nvGrpSpPr>
        <p:grpSpPr bwMode="auto">
          <a:xfrm>
            <a:off x="241300" y="549275"/>
            <a:ext cx="8478838" cy="5576888"/>
            <a:chOff x="152" y="711"/>
            <a:chExt cx="6069" cy="3992"/>
          </a:xfrm>
        </p:grpSpPr>
        <p:pic>
          <p:nvPicPr>
            <p:cNvPr id="73737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" y="711"/>
              <a:ext cx="2995" cy="3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38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" y="1329"/>
              <a:ext cx="2892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9" name="Oval 13"/>
            <p:cNvSpPr>
              <a:spLocks noChangeArrowheads="1"/>
            </p:cNvSpPr>
            <p:nvPr/>
          </p:nvSpPr>
          <p:spPr bwMode="auto">
            <a:xfrm>
              <a:off x="1242" y="2620"/>
              <a:ext cx="955" cy="955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3740" name="Line 14"/>
            <p:cNvSpPr>
              <a:spLocks noChangeShapeType="1"/>
            </p:cNvSpPr>
            <p:nvPr/>
          </p:nvSpPr>
          <p:spPr bwMode="auto">
            <a:xfrm flipV="1">
              <a:off x="2197" y="2619"/>
              <a:ext cx="1733" cy="39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741" name="Text Box 15"/>
            <p:cNvSpPr txBox="1">
              <a:spLocks noChangeArrowheads="1"/>
            </p:cNvSpPr>
            <p:nvPr/>
          </p:nvSpPr>
          <p:spPr bwMode="auto">
            <a:xfrm>
              <a:off x="4163" y="4196"/>
              <a:ext cx="1894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/>
                <a:t>HV Plug/Receptacle  </a:t>
              </a:r>
            </a:p>
          </p:txBody>
        </p:sp>
        <p:sp>
          <p:nvSpPr>
            <p:cNvPr id="73742" name="Text Box 16"/>
            <p:cNvSpPr txBox="1">
              <a:spLocks noChangeArrowheads="1"/>
            </p:cNvSpPr>
            <p:nvPr/>
          </p:nvSpPr>
          <p:spPr bwMode="auto">
            <a:xfrm>
              <a:off x="4621" y="3863"/>
              <a:ext cx="74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/>
                <a:t> UHVD </a:t>
              </a:r>
            </a:p>
          </p:txBody>
        </p:sp>
        <p:sp>
          <p:nvSpPr>
            <p:cNvPr id="73743" name="Text Box 17"/>
            <p:cNvSpPr txBox="1">
              <a:spLocks noChangeArrowheads="1"/>
            </p:cNvSpPr>
            <p:nvPr/>
          </p:nvSpPr>
          <p:spPr bwMode="auto">
            <a:xfrm>
              <a:off x="5232" y="3764"/>
              <a:ext cx="522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/>
                <a:t> UFE </a:t>
              </a:r>
            </a:p>
          </p:txBody>
        </p:sp>
        <p:sp>
          <p:nvSpPr>
            <p:cNvPr id="73744" name="Line 18"/>
            <p:cNvSpPr>
              <a:spLocks noChangeShapeType="1"/>
            </p:cNvSpPr>
            <p:nvPr/>
          </p:nvSpPr>
          <p:spPr bwMode="auto">
            <a:xfrm flipH="1">
              <a:off x="4018" y="2434"/>
              <a:ext cx="5" cy="201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745" name="Line 19"/>
            <p:cNvSpPr>
              <a:spLocks noChangeShapeType="1"/>
            </p:cNvSpPr>
            <p:nvPr/>
          </p:nvSpPr>
          <p:spPr bwMode="auto">
            <a:xfrm>
              <a:off x="4836" y="2504"/>
              <a:ext cx="1" cy="137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746" name="Line 20"/>
            <p:cNvSpPr>
              <a:spLocks noChangeShapeType="1"/>
            </p:cNvSpPr>
            <p:nvPr/>
          </p:nvSpPr>
          <p:spPr bwMode="auto">
            <a:xfrm>
              <a:off x="5442" y="2687"/>
              <a:ext cx="1" cy="106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747" name="AutoShape 21"/>
            <p:cNvSpPr>
              <a:spLocks noChangeArrowheads="1"/>
            </p:cNvSpPr>
            <p:nvPr/>
          </p:nvSpPr>
          <p:spPr bwMode="auto">
            <a:xfrm>
              <a:off x="3938" y="1344"/>
              <a:ext cx="1758" cy="313"/>
            </a:xfrm>
            <a:prstGeom prst="roundRect">
              <a:avLst>
                <a:gd name="adj" fmla="val 36218"/>
              </a:avLst>
            </a:prstGeom>
            <a:noFill/>
            <a:ln w="3672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3748" name="Text Box 22"/>
            <p:cNvSpPr txBox="1">
              <a:spLocks noChangeArrowheads="1"/>
            </p:cNvSpPr>
            <p:nvPr/>
          </p:nvSpPr>
          <p:spPr bwMode="auto">
            <a:xfrm>
              <a:off x="3726" y="817"/>
              <a:ext cx="2495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/>
                <a:t>TRD 4 layers straw modules</a:t>
              </a:r>
            </a:p>
          </p:txBody>
        </p:sp>
        <p:sp>
          <p:nvSpPr>
            <p:cNvPr id="73749" name="Line 23"/>
            <p:cNvSpPr>
              <a:spLocks noChangeShapeType="1"/>
            </p:cNvSpPr>
            <p:nvPr/>
          </p:nvSpPr>
          <p:spPr bwMode="auto">
            <a:xfrm>
              <a:off x="4842" y="1023"/>
              <a:ext cx="1" cy="347"/>
            </a:xfrm>
            <a:prstGeom prst="line">
              <a:avLst/>
            </a:prstGeom>
            <a:noFill/>
            <a:ln w="36720">
              <a:solidFill>
                <a:srgbClr val="FFFF00"/>
              </a:solidFill>
              <a:round/>
              <a:headEnd type="triangle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750" name="Line 24"/>
            <p:cNvSpPr>
              <a:spLocks noChangeShapeType="1"/>
            </p:cNvSpPr>
            <p:nvPr/>
          </p:nvSpPr>
          <p:spPr bwMode="auto">
            <a:xfrm>
              <a:off x="4599" y="2491"/>
              <a:ext cx="2" cy="172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751" name="Text Box 25"/>
            <p:cNvSpPr txBox="1">
              <a:spLocks noChangeArrowheads="1"/>
            </p:cNvSpPr>
            <p:nvPr/>
          </p:nvSpPr>
          <p:spPr bwMode="auto">
            <a:xfrm>
              <a:off x="3550" y="4439"/>
              <a:ext cx="1127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/>
                <a:t> HV Cables  </a:t>
              </a:r>
            </a:p>
          </p:txBody>
        </p:sp>
        <p:sp>
          <p:nvSpPr>
            <p:cNvPr id="73752" name="Line 26"/>
            <p:cNvSpPr>
              <a:spLocks noChangeShapeType="1"/>
            </p:cNvSpPr>
            <p:nvPr/>
          </p:nvSpPr>
          <p:spPr bwMode="auto">
            <a:xfrm>
              <a:off x="4104" y="2259"/>
              <a:ext cx="1" cy="218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753" name="Line 27"/>
            <p:cNvSpPr>
              <a:spLocks noChangeShapeType="1"/>
            </p:cNvSpPr>
            <p:nvPr/>
          </p:nvSpPr>
          <p:spPr bwMode="auto">
            <a:xfrm>
              <a:off x="4110" y="2295"/>
              <a:ext cx="264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754" name="Line 28"/>
            <p:cNvSpPr>
              <a:spLocks noChangeShapeType="1"/>
            </p:cNvSpPr>
            <p:nvPr/>
          </p:nvSpPr>
          <p:spPr bwMode="auto">
            <a:xfrm flipV="1">
              <a:off x="4360" y="2288"/>
              <a:ext cx="153" cy="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3755" name="Line 29"/>
            <p:cNvSpPr>
              <a:spLocks noChangeShapeType="1"/>
            </p:cNvSpPr>
            <p:nvPr/>
          </p:nvSpPr>
          <p:spPr bwMode="auto">
            <a:xfrm flipV="1">
              <a:off x="4542" y="2288"/>
              <a:ext cx="288" cy="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2081213" y="549275"/>
            <a:ext cx="7092950" cy="5257800"/>
            <a:chOff x="0" y="453"/>
            <a:chExt cx="6350" cy="3965"/>
          </a:xfrm>
        </p:grpSpPr>
        <p:pic>
          <p:nvPicPr>
            <p:cNvPr id="747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3"/>
              <a:ext cx="6350" cy="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32"/>
              <a:ext cx="6350" cy="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5" name="Text Box 5"/>
            <p:cNvSpPr txBox="1">
              <a:spLocks noChangeArrowheads="1"/>
            </p:cNvSpPr>
            <p:nvPr/>
          </p:nvSpPr>
          <p:spPr bwMode="auto">
            <a:xfrm>
              <a:off x="3213" y="848"/>
              <a:ext cx="184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3200">
                  <a:solidFill>
                    <a:srgbClr val="FF0000"/>
                  </a:solidFill>
                </a:rPr>
                <a:t>ArCO</a:t>
              </a:r>
              <a:r>
                <a:rPr lang="en-GB" sz="3200" baseline="-33000">
                  <a:solidFill>
                    <a:srgbClr val="FF0000"/>
                  </a:solidFill>
                </a:rPr>
                <a:t>2</a:t>
              </a:r>
              <a:r>
                <a:rPr lang="en-GB" sz="3200">
                  <a:solidFill>
                    <a:srgbClr val="FF0000"/>
                  </a:solidFill>
                </a:rPr>
                <a:t>, 1 </a:t>
              </a:r>
              <a:r>
                <a:rPr lang="en-GB" sz="3200" i="1">
                  <a:solidFill>
                    <a:srgbClr val="FF0000"/>
                  </a:solidFill>
                </a:rPr>
                <a:t>l/h</a:t>
              </a:r>
            </a:p>
          </p:txBody>
        </p:sp>
      </p:grpSp>
      <p:pic>
        <p:nvPicPr>
          <p:cNvPr id="7475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836613"/>
            <a:ext cx="2403475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74757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7475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904038" y="63817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24E6EE-0A5C-4632-A1DA-4069A66D7B19}" type="slidenum">
              <a:rPr lang="en-US" sz="1400" smtClean="0"/>
              <a:pPr eaLnBrk="1" hangingPunct="1"/>
              <a:t>57</a:t>
            </a:fld>
            <a:endParaRPr lang="en-US" sz="1400" smtClean="0"/>
          </a:p>
        </p:txBody>
      </p:sp>
      <p:pic>
        <p:nvPicPr>
          <p:cNvPr id="74759" name="Picture 5" descr="logo_AMS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92950" y="64103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74761" name="Text Box 16"/>
          <p:cNvSpPr txBox="1">
            <a:spLocks noChangeArrowheads="1"/>
          </p:cNvSpPr>
          <p:nvPr/>
        </p:nvSpPr>
        <p:spPr bwMode="auto">
          <a:xfrm>
            <a:off x="1763713" y="76200"/>
            <a:ext cx="5942012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Corona Discharge Test </a:t>
            </a:r>
          </a:p>
        </p:txBody>
      </p:sp>
      <p:sp>
        <p:nvSpPr>
          <p:cNvPr id="74762" name="Text Box 29"/>
          <p:cNvSpPr txBox="1">
            <a:spLocks noChangeArrowheads="1"/>
          </p:cNvSpPr>
          <p:nvPr/>
        </p:nvSpPr>
        <p:spPr bwMode="auto">
          <a:xfrm>
            <a:off x="827088" y="5924550"/>
            <a:ext cx="7705725" cy="3079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2000">
                <a:solidFill>
                  <a:schemeClr val="accent2"/>
                </a:solidFill>
              </a:rPr>
              <a:t>With Kapton Screening of UTE-boards no Corona discharges observed!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75779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7578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904038" y="63817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3B3E11F-717E-4A55-9A23-BDE7E0476B3A}" type="slidenum">
              <a:rPr lang="en-US" sz="1400" smtClean="0"/>
              <a:pPr eaLnBrk="1" hangingPunct="1"/>
              <a:t>58</a:t>
            </a:fld>
            <a:endParaRPr lang="en-US" sz="1400" smtClean="0"/>
          </a:p>
        </p:txBody>
      </p:sp>
      <p:pic>
        <p:nvPicPr>
          <p:cNvPr id="75781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64103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75783" name="Text Box 16"/>
          <p:cNvSpPr txBox="1">
            <a:spLocks noChangeArrowheads="1"/>
          </p:cNvSpPr>
          <p:nvPr/>
        </p:nvSpPr>
        <p:spPr bwMode="auto">
          <a:xfrm>
            <a:off x="468313" y="76200"/>
            <a:ext cx="7991475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</a:t>
            </a:r>
            <a:r>
              <a:rPr lang="de-DE" sz="2000" b="1" u="sng">
                <a:solidFill>
                  <a:schemeClr val="accent2"/>
                </a:solidFill>
              </a:rPr>
              <a:t>E</a:t>
            </a:r>
            <a:r>
              <a:rPr lang="de-DE" sz="2000" b="1">
                <a:solidFill>
                  <a:schemeClr val="accent2"/>
                </a:solidFill>
              </a:rPr>
              <a:t>lectro</a:t>
            </a:r>
            <a:r>
              <a:rPr lang="de-DE" sz="2000" b="1" u="sng">
                <a:solidFill>
                  <a:schemeClr val="accent2"/>
                </a:solidFill>
              </a:rPr>
              <a:t>M</a:t>
            </a:r>
            <a:r>
              <a:rPr lang="de-DE" sz="2000" b="1">
                <a:solidFill>
                  <a:schemeClr val="accent2"/>
                </a:solidFill>
              </a:rPr>
              <a:t>agnetic </a:t>
            </a:r>
            <a:r>
              <a:rPr lang="de-DE" sz="2000" b="1" u="sng">
                <a:solidFill>
                  <a:schemeClr val="accent2"/>
                </a:solidFill>
              </a:rPr>
              <a:t>I</a:t>
            </a:r>
            <a:r>
              <a:rPr lang="de-DE" sz="2000" b="1">
                <a:solidFill>
                  <a:schemeClr val="accent2"/>
                </a:solidFill>
              </a:rPr>
              <a:t>nterference Test</a:t>
            </a:r>
            <a:r>
              <a:rPr lang="de-DE" sz="200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757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78631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5" name="Text Box 7"/>
          <p:cNvSpPr txBox="1">
            <a:spLocks noChangeArrowheads="1"/>
          </p:cNvSpPr>
          <p:nvPr/>
        </p:nvSpPr>
        <p:spPr bwMode="auto">
          <a:xfrm>
            <a:off x="844550" y="663575"/>
            <a:ext cx="3095625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SzPct val="60000"/>
            </a:pPr>
            <a:r>
              <a:rPr lang="en-GB" sz="1600">
                <a:solidFill>
                  <a:schemeClr val="accent2"/>
                </a:solidFill>
                <a:latin typeface="Times" pitchFamily="18" charset="0"/>
              </a:rPr>
              <a:t>Octagon-Like Housing</a:t>
            </a:r>
          </a:p>
          <a:p>
            <a:pPr algn="ctr">
              <a:buSzPct val="60000"/>
            </a:pPr>
            <a:r>
              <a:rPr lang="en-GB" sz="1600">
                <a:solidFill>
                  <a:schemeClr val="accent2"/>
                </a:solidFill>
                <a:latin typeface="Times" pitchFamily="18" charset="0"/>
              </a:rPr>
              <a:t>4 straw modules + UFE-Readout</a:t>
            </a:r>
          </a:p>
        </p:txBody>
      </p:sp>
      <p:sp>
        <p:nvSpPr>
          <p:cNvPr id="75786" name="Line 14"/>
          <p:cNvSpPr>
            <a:spLocks noChangeShapeType="1"/>
          </p:cNvSpPr>
          <p:nvPr/>
        </p:nvSpPr>
        <p:spPr bwMode="auto">
          <a:xfrm flipH="1">
            <a:off x="900113" y="1152525"/>
            <a:ext cx="1943100" cy="62071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5787" name="Text Box 8"/>
          <p:cNvSpPr txBox="1">
            <a:spLocks noChangeArrowheads="1"/>
          </p:cNvSpPr>
          <p:nvPr/>
        </p:nvSpPr>
        <p:spPr bwMode="auto">
          <a:xfrm>
            <a:off x="1835150" y="2997200"/>
            <a:ext cx="277177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SzPct val="60000"/>
            </a:pPr>
            <a:r>
              <a:rPr lang="en-GB" sz="1600">
                <a:solidFill>
                  <a:schemeClr val="accent2"/>
                </a:solidFill>
                <a:latin typeface="Times" pitchFamily="18" charset="0"/>
              </a:rPr>
              <a:t>Multilayer Insulation Screen</a:t>
            </a:r>
          </a:p>
        </p:txBody>
      </p:sp>
      <p:sp>
        <p:nvSpPr>
          <p:cNvPr id="75788" name="Line 9"/>
          <p:cNvSpPr>
            <a:spLocks noChangeShapeType="1"/>
          </p:cNvSpPr>
          <p:nvPr/>
        </p:nvSpPr>
        <p:spPr bwMode="auto">
          <a:xfrm flipH="1" flipV="1">
            <a:off x="2051050" y="2405063"/>
            <a:ext cx="341313" cy="61436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5789" name="Text Box 4"/>
          <p:cNvSpPr txBox="1">
            <a:spLocks noChangeArrowheads="1"/>
          </p:cNvSpPr>
          <p:nvPr/>
        </p:nvSpPr>
        <p:spPr bwMode="auto">
          <a:xfrm>
            <a:off x="4859338" y="908050"/>
            <a:ext cx="4059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828675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SzPct val="48000"/>
            </a:pPr>
            <a:r>
              <a:rPr lang="en-GB" sz="2000">
                <a:solidFill>
                  <a:srgbClr val="000000"/>
                </a:solidFill>
                <a:latin typeface="Times" pitchFamily="18" charset="0"/>
              </a:rPr>
              <a:t>  	EMI Test @KMW Co. Munich</a:t>
            </a:r>
          </a:p>
        </p:txBody>
      </p:sp>
      <p:sp>
        <p:nvSpPr>
          <p:cNvPr id="75790" name="Text Box 15"/>
          <p:cNvSpPr txBox="1">
            <a:spLocks noChangeArrowheads="1"/>
          </p:cNvSpPr>
          <p:nvPr/>
        </p:nvSpPr>
        <p:spPr bwMode="auto">
          <a:xfrm>
            <a:off x="4932363" y="1376363"/>
            <a:ext cx="40592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828675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1275" algn="l"/>
                <a:tab pos="1968500" algn="l"/>
                <a:tab pos="2625725" algn="l"/>
                <a:tab pos="3281363" algn="l"/>
                <a:tab pos="3940175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  <a:tab pos="8709025" algn="l"/>
                <a:tab pos="9123363" algn="l"/>
                <a:tab pos="95392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SzPct val="48000"/>
            </a:pPr>
            <a:r>
              <a:rPr lang="en-GB" sz="1400">
                <a:solidFill>
                  <a:srgbClr val="000000"/>
                </a:solidFill>
                <a:latin typeface="Times" pitchFamily="18" charset="0"/>
              </a:rPr>
              <a:t>  	According to </a:t>
            </a:r>
          </a:p>
          <a:p>
            <a:pPr algn="ctr">
              <a:buSzPct val="48000"/>
            </a:pPr>
            <a:r>
              <a:rPr lang="en-GB" sz="1400">
                <a:solidFill>
                  <a:srgbClr val="000000"/>
                </a:solidFill>
                <a:latin typeface="Times" pitchFamily="18" charset="0"/>
              </a:rPr>
              <a:t>“Space Station Electromagnetic Emission and Susceptibility Requirements for the Electromagnetic Compatibility” </a:t>
            </a:r>
          </a:p>
          <a:p>
            <a:pPr algn="ctr">
              <a:buSzPct val="48000"/>
            </a:pPr>
            <a:endParaRPr lang="en-GB" sz="1400">
              <a:solidFill>
                <a:srgbClr val="000000"/>
              </a:solidFill>
              <a:latin typeface="Times" pitchFamily="18" charset="0"/>
            </a:endParaRPr>
          </a:p>
          <a:p>
            <a:pPr algn="ctr">
              <a:buSzPct val="48000"/>
            </a:pPr>
            <a:r>
              <a:rPr lang="en-GB" sz="1400">
                <a:solidFill>
                  <a:srgbClr val="000000"/>
                </a:solidFill>
                <a:latin typeface="Times" pitchFamily="18" charset="0"/>
              </a:rPr>
              <a:t>SSP30237 paragraphs RS02, RS03, and RE02</a:t>
            </a:r>
          </a:p>
        </p:txBody>
      </p:sp>
      <p:pic>
        <p:nvPicPr>
          <p:cNvPr id="757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60800"/>
            <a:ext cx="594201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2" name="Text Box 10"/>
          <p:cNvSpPr txBox="1">
            <a:spLocks noChangeArrowheads="1"/>
          </p:cNvSpPr>
          <p:nvPr/>
        </p:nvSpPr>
        <p:spPr bwMode="auto">
          <a:xfrm>
            <a:off x="250825" y="4076700"/>
            <a:ext cx="2190750" cy="244475"/>
          </a:xfrm>
          <a:prstGeom prst="rect">
            <a:avLst/>
          </a:prstGeom>
          <a:solidFill>
            <a:srgbClr val="FFFF00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SzPct val="60000"/>
            </a:pPr>
            <a:r>
              <a:rPr lang="en-GB" sz="1600">
                <a:solidFill>
                  <a:srgbClr val="0000FF"/>
                </a:solidFill>
                <a:latin typeface="Times" pitchFamily="18" charset="0"/>
              </a:rPr>
              <a:t>Electric field sensor</a:t>
            </a:r>
          </a:p>
        </p:txBody>
      </p:sp>
      <p:sp>
        <p:nvSpPr>
          <p:cNvPr id="75793" name="Text Box 11"/>
          <p:cNvSpPr txBox="1">
            <a:spLocks noChangeArrowheads="1"/>
          </p:cNvSpPr>
          <p:nvPr/>
        </p:nvSpPr>
        <p:spPr bwMode="auto">
          <a:xfrm>
            <a:off x="3648075" y="4946650"/>
            <a:ext cx="2273300" cy="244475"/>
          </a:xfrm>
          <a:prstGeom prst="rect">
            <a:avLst/>
          </a:prstGeom>
          <a:solidFill>
            <a:srgbClr val="FFFF00">
              <a:alpha val="788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SzPct val="60000"/>
            </a:pPr>
            <a:r>
              <a:rPr lang="en-GB" sz="1600">
                <a:solidFill>
                  <a:schemeClr val="accent2"/>
                </a:solidFill>
                <a:latin typeface="Times" pitchFamily="18" charset="0"/>
              </a:rPr>
              <a:t>EMI emitter </a:t>
            </a:r>
          </a:p>
        </p:txBody>
      </p:sp>
      <p:sp>
        <p:nvSpPr>
          <p:cNvPr id="75794" name="Text Box 13"/>
          <p:cNvSpPr txBox="1">
            <a:spLocks noChangeArrowheads="1"/>
          </p:cNvSpPr>
          <p:nvPr/>
        </p:nvSpPr>
        <p:spPr bwMode="auto">
          <a:xfrm>
            <a:off x="6084888" y="4649788"/>
            <a:ext cx="2978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SzPct val="66000"/>
            </a:pPr>
            <a:r>
              <a:rPr lang="en-GB" sz="1500" b="1">
                <a:solidFill>
                  <a:srgbClr val="000000"/>
                </a:solidFill>
                <a:latin typeface="Times" pitchFamily="18" charset="0"/>
              </a:rPr>
              <a:t>Wave :  Horizontal / Vertical Polar. </a:t>
            </a:r>
            <a:br>
              <a:rPr lang="en-GB" sz="1500" b="1">
                <a:solidFill>
                  <a:srgbClr val="000000"/>
                </a:solidFill>
                <a:latin typeface="Times" pitchFamily="18" charset="0"/>
              </a:rPr>
            </a:br>
            <a:r>
              <a:rPr lang="en-GB" sz="1500" b="1">
                <a:solidFill>
                  <a:srgbClr val="000000"/>
                </a:solidFill>
                <a:latin typeface="Times" pitchFamily="18" charset="0"/>
              </a:rPr>
              <a:t>Frequency range : 10 kHz ~ 1 GHz</a:t>
            </a:r>
            <a:br>
              <a:rPr lang="en-GB" sz="1500" b="1">
                <a:solidFill>
                  <a:srgbClr val="000000"/>
                </a:solidFill>
                <a:latin typeface="Times" pitchFamily="18" charset="0"/>
              </a:rPr>
            </a:br>
            <a:r>
              <a:rPr lang="en-GB" sz="1500" b="1">
                <a:solidFill>
                  <a:srgbClr val="000000"/>
                </a:solidFill>
                <a:latin typeface="Times" pitchFamily="18" charset="0"/>
              </a:rPr>
              <a:t>Electric Field : 5 ~ 100 [V/ m]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76803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7680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904038" y="63817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BBD55D5-3A7E-4224-A304-DEE5F814D35B}" type="slidenum">
              <a:rPr lang="en-US" sz="1400" smtClean="0"/>
              <a:pPr eaLnBrk="1" hangingPunct="1"/>
              <a:t>59</a:t>
            </a:fld>
            <a:endParaRPr lang="en-US" sz="1400" smtClean="0"/>
          </a:p>
        </p:txBody>
      </p:sp>
      <p:pic>
        <p:nvPicPr>
          <p:cNvPr id="76805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64103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76807" name="Text Box 16"/>
          <p:cNvSpPr txBox="1">
            <a:spLocks noChangeArrowheads="1"/>
          </p:cNvSpPr>
          <p:nvPr/>
        </p:nvSpPr>
        <p:spPr bwMode="auto">
          <a:xfrm>
            <a:off x="468313" y="76200"/>
            <a:ext cx="7991475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</a:t>
            </a:r>
            <a:r>
              <a:rPr lang="de-DE" sz="2000" b="1" u="sng">
                <a:solidFill>
                  <a:schemeClr val="accent2"/>
                </a:solidFill>
              </a:rPr>
              <a:t>E</a:t>
            </a:r>
            <a:r>
              <a:rPr lang="de-DE" sz="2000" b="1">
                <a:solidFill>
                  <a:schemeClr val="accent2"/>
                </a:solidFill>
              </a:rPr>
              <a:t>lectro</a:t>
            </a:r>
            <a:r>
              <a:rPr lang="de-DE" sz="2000" b="1" u="sng">
                <a:solidFill>
                  <a:schemeClr val="accent2"/>
                </a:solidFill>
              </a:rPr>
              <a:t>M</a:t>
            </a:r>
            <a:r>
              <a:rPr lang="de-DE" sz="2000" b="1">
                <a:solidFill>
                  <a:schemeClr val="accent2"/>
                </a:solidFill>
              </a:rPr>
              <a:t>agnetic </a:t>
            </a:r>
            <a:r>
              <a:rPr lang="de-DE" sz="2000" b="1" u="sng">
                <a:solidFill>
                  <a:schemeClr val="accent2"/>
                </a:solidFill>
              </a:rPr>
              <a:t>I</a:t>
            </a:r>
            <a:r>
              <a:rPr lang="de-DE" sz="2000" b="1">
                <a:solidFill>
                  <a:schemeClr val="accent2"/>
                </a:solidFill>
              </a:rPr>
              <a:t>nterference Test</a:t>
            </a:r>
            <a:r>
              <a:rPr lang="de-DE" sz="2000"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76808" name="Group 14"/>
          <p:cNvGrpSpPr>
            <a:grpSpLocks/>
          </p:cNvGrpSpPr>
          <p:nvPr/>
        </p:nvGrpSpPr>
        <p:grpSpPr bwMode="auto">
          <a:xfrm>
            <a:off x="160338" y="561975"/>
            <a:ext cx="8983662" cy="5746750"/>
            <a:chOff x="26" y="715"/>
            <a:chExt cx="6239" cy="3991"/>
          </a:xfrm>
        </p:grpSpPr>
        <p:pic>
          <p:nvPicPr>
            <p:cNvPr id="76809" name="Picture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" y="715"/>
              <a:ext cx="3611" cy="3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6810" name="AutoShape 16"/>
            <p:cNvSpPr>
              <a:spLocks noChangeArrowheads="1"/>
            </p:cNvSpPr>
            <p:nvPr/>
          </p:nvSpPr>
          <p:spPr bwMode="auto">
            <a:xfrm>
              <a:off x="3748" y="781"/>
              <a:ext cx="2497" cy="575"/>
            </a:xfrm>
            <a:prstGeom prst="roundRect">
              <a:avLst>
                <a:gd name="adj" fmla="val 17653"/>
              </a:avLst>
            </a:prstGeom>
            <a:solidFill>
              <a:srgbClr val="E6E6E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>
                  <a:solidFill>
                    <a:srgbClr val="000000"/>
                  </a:solidFill>
                  <a:cs typeface="Lucida Sans" pitchFamily="34" charset="0"/>
                </a:rPr>
                <a:t>Freq. =10 kHz ~ 200MHz</a:t>
              </a:r>
            </a:p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>
                  <a:solidFill>
                    <a:srgbClr val="000000"/>
                  </a:solidFill>
                  <a:cs typeface="Lucida Sans" pitchFamily="34" charset="0"/>
                </a:rPr>
                <a:t>|E|</a:t>
              </a:r>
              <a:r>
                <a:rPr lang="en-GB" sz="1600" baseline="-33000">
                  <a:solidFill>
                    <a:srgbClr val="000000"/>
                  </a:solidFill>
                  <a:cs typeface="Lucida Sans" pitchFamily="34" charset="0"/>
                </a:rPr>
                <a:t>rms</a:t>
              </a:r>
              <a:r>
                <a:rPr lang="en-GB" sz="1600">
                  <a:solidFill>
                    <a:srgbClr val="000000"/>
                  </a:solidFill>
                  <a:cs typeface="Lucida Sans" pitchFamily="34" charset="0"/>
                </a:rPr>
                <a:t> = 5 [V/m] w. V.P.</a:t>
              </a:r>
            </a:p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 b="1">
                  <a:solidFill>
                    <a:srgbClr val="000000"/>
                  </a:solidFill>
                  <a:cs typeface="Lucida Sans" pitchFamily="34" charset="0"/>
                </a:rPr>
                <a:t>Noise </a:t>
              </a:r>
              <a:r>
                <a:rPr lang="en-GB" sz="1600" b="1">
                  <a:solidFill>
                    <a:srgbClr val="00FEDF"/>
                  </a:solidFill>
                  <a:cs typeface="Lucida Sans" pitchFamily="34" charset="0"/>
                </a:rPr>
                <a:t>VP</a:t>
              </a:r>
              <a:r>
                <a:rPr lang="en-GB" sz="1600" b="1">
                  <a:solidFill>
                    <a:srgbClr val="000000"/>
                  </a:solidFill>
                  <a:cs typeface="Lucida Sans" pitchFamily="34" charset="0"/>
                </a:rPr>
                <a:t> = 1.782 +- 0.0159[ADC]</a:t>
              </a:r>
            </a:p>
          </p:txBody>
        </p:sp>
        <p:sp>
          <p:nvSpPr>
            <p:cNvPr id="76811" name="AutoShape 17"/>
            <p:cNvSpPr>
              <a:spLocks noChangeArrowheads="1"/>
            </p:cNvSpPr>
            <p:nvPr/>
          </p:nvSpPr>
          <p:spPr bwMode="auto">
            <a:xfrm>
              <a:off x="3745" y="1551"/>
              <a:ext cx="2487" cy="567"/>
            </a:xfrm>
            <a:prstGeom prst="roundRect">
              <a:avLst>
                <a:gd name="adj" fmla="val 15736"/>
              </a:avLst>
            </a:prstGeom>
            <a:solidFill>
              <a:srgbClr val="E6E6E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>
                  <a:solidFill>
                    <a:srgbClr val="000000"/>
                  </a:solidFill>
                  <a:cs typeface="Lucida Sans" pitchFamily="34" charset="0"/>
                </a:rPr>
                <a:t>200MHz ~ 1GHz, 70 [V/m]</a:t>
              </a:r>
            </a:p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 b="1">
                  <a:solidFill>
                    <a:srgbClr val="FF0000"/>
                  </a:solidFill>
                  <a:cs typeface="Lucida Sans" pitchFamily="34" charset="0"/>
                </a:rPr>
                <a:t>Noise </a:t>
              </a:r>
              <a:r>
                <a:rPr lang="en-GB" sz="1600" b="1" baseline="33000">
                  <a:solidFill>
                    <a:srgbClr val="00FEDF"/>
                  </a:solidFill>
                  <a:cs typeface="Lucida Sans" pitchFamily="34" charset="0"/>
                </a:rPr>
                <a:t>VP</a:t>
              </a:r>
              <a:r>
                <a:rPr lang="en-GB" sz="1600" b="1">
                  <a:solidFill>
                    <a:srgbClr val="FF0000"/>
                  </a:solidFill>
                  <a:cs typeface="Lucida Sans" pitchFamily="34" charset="0"/>
                </a:rPr>
                <a:t> = 1.808 +- 0.0279[ADC]</a:t>
              </a:r>
            </a:p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 b="1">
                  <a:solidFill>
                    <a:srgbClr val="0000FF"/>
                  </a:solidFill>
                  <a:cs typeface="Lucida Sans" pitchFamily="34" charset="0"/>
                </a:rPr>
                <a:t>Noise </a:t>
              </a:r>
              <a:r>
                <a:rPr lang="en-GB" sz="1600" b="1">
                  <a:solidFill>
                    <a:srgbClr val="FFFEDF"/>
                  </a:solidFill>
                  <a:cs typeface="Lucida Sans" pitchFamily="34" charset="0"/>
                </a:rPr>
                <a:t>HP</a:t>
              </a:r>
              <a:r>
                <a:rPr lang="en-GB" sz="1600" b="1">
                  <a:solidFill>
                    <a:srgbClr val="0000FF"/>
                  </a:solidFill>
                  <a:cs typeface="Lucida Sans" pitchFamily="34" charset="0"/>
                </a:rPr>
                <a:t> = 1.781 +- 0.0333[ADC]</a:t>
              </a:r>
            </a:p>
          </p:txBody>
        </p:sp>
        <p:sp>
          <p:nvSpPr>
            <p:cNvPr id="76812" name="AutoShape 18"/>
            <p:cNvSpPr>
              <a:spLocks noChangeArrowheads="1"/>
            </p:cNvSpPr>
            <p:nvPr/>
          </p:nvSpPr>
          <p:spPr bwMode="auto">
            <a:xfrm>
              <a:off x="3740" y="2430"/>
              <a:ext cx="2525" cy="382"/>
            </a:xfrm>
            <a:prstGeom prst="roundRect">
              <a:avLst>
                <a:gd name="adj" fmla="val 16375"/>
              </a:avLst>
            </a:prstGeom>
            <a:solidFill>
              <a:srgbClr val="E6E6E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>
                  <a:solidFill>
                    <a:srgbClr val="000000"/>
                  </a:solidFill>
                  <a:cs typeface="Lucida Sans" pitchFamily="34" charset="0"/>
                </a:rPr>
                <a:t>14kHz ~ 20MHz, 50~100[V/m]</a:t>
              </a:r>
            </a:p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 b="1">
                  <a:solidFill>
                    <a:srgbClr val="000000"/>
                  </a:solidFill>
                  <a:cs typeface="Lucida Sans" pitchFamily="34" charset="0"/>
                </a:rPr>
                <a:t>Noise </a:t>
              </a:r>
              <a:r>
                <a:rPr lang="en-GB" sz="1600" b="1">
                  <a:solidFill>
                    <a:srgbClr val="00FEDF"/>
                  </a:solidFill>
                  <a:cs typeface="Lucida Sans" pitchFamily="34" charset="0"/>
                </a:rPr>
                <a:t>VP</a:t>
              </a:r>
              <a:r>
                <a:rPr lang="en-GB" sz="1600" b="1">
                  <a:solidFill>
                    <a:srgbClr val="000000"/>
                  </a:solidFill>
                  <a:cs typeface="Lucida Sans" pitchFamily="34" charset="0"/>
                </a:rPr>
                <a:t> = 1.82 +- 0.0332[ADC]</a:t>
              </a:r>
            </a:p>
          </p:txBody>
        </p:sp>
        <p:sp>
          <p:nvSpPr>
            <p:cNvPr id="76813" name="AutoShape 19"/>
            <p:cNvSpPr>
              <a:spLocks noChangeArrowheads="1"/>
            </p:cNvSpPr>
            <p:nvPr/>
          </p:nvSpPr>
          <p:spPr bwMode="auto">
            <a:xfrm>
              <a:off x="3755" y="3131"/>
              <a:ext cx="2475" cy="570"/>
            </a:xfrm>
            <a:prstGeom prst="roundRect">
              <a:avLst>
                <a:gd name="adj" fmla="val 16282"/>
              </a:avLst>
            </a:prstGeom>
            <a:solidFill>
              <a:srgbClr val="E6E6E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>
                  <a:solidFill>
                    <a:srgbClr val="FF0000"/>
                  </a:solidFill>
                  <a:cs typeface="Lucida Sans" pitchFamily="34" charset="0"/>
                </a:rPr>
                <a:t>Sweeping</a:t>
              </a:r>
              <a:r>
                <a:rPr lang="en-GB" sz="1600">
                  <a:solidFill>
                    <a:srgbClr val="000000"/>
                  </a:solidFill>
                  <a:cs typeface="Lucida Sans" pitchFamily="34" charset="0"/>
                </a:rPr>
                <a:t> Freq. =14 kHz ~ 30MHz</a:t>
              </a:r>
            </a:p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>
                  <a:solidFill>
                    <a:srgbClr val="000000"/>
                  </a:solidFill>
                  <a:cs typeface="Lucida Sans" pitchFamily="34" charset="0"/>
                </a:rPr>
                <a:t>|E|</a:t>
              </a:r>
              <a:r>
                <a:rPr lang="en-GB" sz="1600" baseline="-33000">
                  <a:solidFill>
                    <a:srgbClr val="000000"/>
                  </a:solidFill>
                  <a:cs typeface="Lucida Sans" pitchFamily="34" charset="0"/>
                </a:rPr>
                <a:t>rms</a:t>
              </a:r>
              <a:r>
                <a:rPr lang="en-GB" sz="1600">
                  <a:solidFill>
                    <a:srgbClr val="000000"/>
                  </a:solidFill>
                  <a:cs typeface="Lucida Sans" pitchFamily="34" charset="0"/>
                </a:rPr>
                <a:t> = 20 ~ 100[V/m] w. V.P.</a:t>
              </a:r>
            </a:p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 b="1">
                  <a:solidFill>
                    <a:srgbClr val="FF0000"/>
                  </a:solidFill>
                  <a:cs typeface="Lucida Sans" pitchFamily="34" charset="0"/>
                </a:rPr>
                <a:t>Noise </a:t>
              </a:r>
              <a:r>
                <a:rPr lang="en-GB" sz="1600" b="1" baseline="33000">
                  <a:solidFill>
                    <a:srgbClr val="00FEDF"/>
                  </a:solidFill>
                  <a:cs typeface="Lucida Sans" pitchFamily="34" charset="0"/>
                </a:rPr>
                <a:t>VP</a:t>
              </a:r>
              <a:r>
                <a:rPr lang="en-GB" sz="1600" b="1">
                  <a:solidFill>
                    <a:srgbClr val="FF0000"/>
                  </a:solidFill>
                  <a:cs typeface="Lucida Sans" pitchFamily="34" charset="0"/>
                </a:rPr>
                <a:t> = 1.839 +- 0.0554[ADC]</a:t>
              </a:r>
            </a:p>
          </p:txBody>
        </p:sp>
        <p:sp>
          <p:nvSpPr>
            <p:cNvPr id="76814" name="AutoShape 20"/>
            <p:cNvSpPr>
              <a:spLocks noChangeArrowheads="1"/>
            </p:cNvSpPr>
            <p:nvPr/>
          </p:nvSpPr>
          <p:spPr bwMode="auto">
            <a:xfrm>
              <a:off x="3739" y="3974"/>
              <a:ext cx="2507" cy="565"/>
            </a:xfrm>
            <a:prstGeom prst="roundRect">
              <a:avLst>
                <a:gd name="adj" fmla="val 14866"/>
              </a:avLst>
            </a:prstGeom>
            <a:solidFill>
              <a:srgbClr val="E6E6E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>
                  <a:solidFill>
                    <a:srgbClr val="0000FF"/>
                  </a:solidFill>
                  <a:cs typeface="Lucida Sans" pitchFamily="34" charset="0"/>
                </a:rPr>
                <a:t>Sweeping</a:t>
              </a:r>
              <a:r>
                <a:rPr lang="en-GB" sz="1600">
                  <a:solidFill>
                    <a:srgbClr val="000000"/>
                  </a:solidFill>
                  <a:cs typeface="Lucida Sans" pitchFamily="34" charset="0"/>
                </a:rPr>
                <a:t> Freq. =30MHz ~ 1GHz</a:t>
              </a:r>
            </a:p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>
                  <a:solidFill>
                    <a:srgbClr val="000000"/>
                  </a:solidFill>
                  <a:cs typeface="Lucida Sans" pitchFamily="34" charset="0"/>
                </a:rPr>
                <a:t>|E|</a:t>
              </a:r>
              <a:r>
                <a:rPr lang="en-GB" sz="1600" baseline="-33000">
                  <a:solidFill>
                    <a:srgbClr val="000000"/>
                  </a:solidFill>
                  <a:cs typeface="Lucida Sans" pitchFamily="34" charset="0"/>
                </a:rPr>
                <a:t>rms</a:t>
              </a:r>
              <a:r>
                <a:rPr lang="en-GB" sz="1600">
                  <a:solidFill>
                    <a:srgbClr val="000000"/>
                  </a:solidFill>
                  <a:cs typeface="Lucida Sans" pitchFamily="34" charset="0"/>
                </a:rPr>
                <a:t> = 20 ~ 100[V/m] w. V(H).P.</a:t>
              </a:r>
            </a:p>
            <a:p>
              <a:pPr algn="ctr" defTabSz="414338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 b="1">
                  <a:solidFill>
                    <a:srgbClr val="0000FF"/>
                  </a:solidFill>
                  <a:cs typeface="Lucida Sans" pitchFamily="34" charset="0"/>
                </a:rPr>
                <a:t>Noise </a:t>
              </a:r>
              <a:r>
                <a:rPr lang="en-GB" sz="1600" b="1">
                  <a:solidFill>
                    <a:srgbClr val="FFFEDF"/>
                  </a:solidFill>
                  <a:cs typeface="Lucida Sans" pitchFamily="34" charset="0"/>
                </a:rPr>
                <a:t>V&amp;H</a:t>
              </a:r>
              <a:r>
                <a:rPr lang="en-GB" sz="1600" b="1">
                  <a:solidFill>
                    <a:srgbClr val="0000FF"/>
                  </a:solidFill>
                  <a:cs typeface="Lucida Sans" pitchFamily="34" charset="0"/>
                </a:rPr>
                <a:t> = 1.804 +- 0.0613[ADC]</a:t>
              </a:r>
            </a:p>
          </p:txBody>
        </p:sp>
        <p:sp>
          <p:nvSpPr>
            <p:cNvPr id="76815" name="Line 21"/>
            <p:cNvSpPr>
              <a:spLocks noChangeShapeType="1"/>
            </p:cNvSpPr>
            <p:nvPr/>
          </p:nvSpPr>
          <p:spPr bwMode="auto">
            <a:xfrm flipV="1">
              <a:off x="3463" y="3416"/>
              <a:ext cx="314" cy="5"/>
            </a:xfrm>
            <a:prstGeom prst="line">
              <a:avLst/>
            </a:prstGeom>
            <a:noFill/>
            <a:ln w="91440">
              <a:solidFill>
                <a:srgbClr val="CCCC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6816" name="Line 22"/>
            <p:cNvSpPr>
              <a:spLocks noChangeShapeType="1"/>
            </p:cNvSpPr>
            <p:nvPr/>
          </p:nvSpPr>
          <p:spPr bwMode="auto">
            <a:xfrm flipV="1">
              <a:off x="3459" y="4270"/>
              <a:ext cx="314" cy="5"/>
            </a:xfrm>
            <a:prstGeom prst="line">
              <a:avLst/>
            </a:prstGeom>
            <a:noFill/>
            <a:ln w="91440">
              <a:solidFill>
                <a:srgbClr val="CCCC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6817" name="Line 23"/>
            <p:cNvSpPr>
              <a:spLocks noChangeShapeType="1"/>
            </p:cNvSpPr>
            <p:nvPr/>
          </p:nvSpPr>
          <p:spPr bwMode="auto">
            <a:xfrm flipV="1">
              <a:off x="3459" y="2624"/>
              <a:ext cx="314" cy="5"/>
            </a:xfrm>
            <a:prstGeom prst="line">
              <a:avLst/>
            </a:prstGeom>
            <a:noFill/>
            <a:ln w="91440">
              <a:solidFill>
                <a:srgbClr val="CCCC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6818" name="Line 24"/>
            <p:cNvSpPr>
              <a:spLocks noChangeShapeType="1"/>
            </p:cNvSpPr>
            <p:nvPr/>
          </p:nvSpPr>
          <p:spPr bwMode="auto">
            <a:xfrm flipV="1">
              <a:off x="3425" y="1844"/>
              <a:ext cx="314" cy="5"/>
            </a:xfrm>
            <a:prstGeom prst="line">
              <a:avLst/>
            </a:prstGeom>
            <a:noFill/>
            <a:ln w="91440">
              <a:solidFill>
                <a:srgbClr val="CCCC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6819" name="Line 25"/>
            <p:cNvSpPr>
              <a:spLocks noChangeShapeType="1"/>
            </p:cNvSpPr>
            <p:nvPr/>
          </p:nvSpPr>
          <p:spPr bwMode="auto">
            <a:xfrm flipV="1">
              <a:off x="3451" y="1090"/>
              <a:ext cx="314" cy="5"/>
            </a:xfrm>
            <a:prstGeom prst="line">
              <a:avLst/>
            </a:prstGeom>
            <a:noFill/>
            <a:ln w="91440">
              <a:solidFill>
                <a:srgbClr val="CCCC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tr_gamm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05263"/>
            <a:ext cx="4354513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225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1821813-6D46-4D63-811B-C92131397CC3}" type="slidenum">
              <a:rPr lang="en-US" sz="1400" smtClean="0"/>
              <a:pPr eaLnBrk="1" hangingPunct="1"/>
              <a:t>6</a:t>
            </a:fld>
            <a:endParaRPr lang="en-US" sz="1400" smtClean="0"/>
          </a:p>
        </p:txBody>
      </p:sp>
      <p:pic>
        <p:nvPicPr>
          <p:cNvPr id="22533" name="Picture 4" descr="ams_trd_prin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60350"/>
            <a:ext cx="3744912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350838" y="44450"/>
            <a:ext cx="3384550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AMS-02 - TRD</a:t>
            </a:r>
            <a:r>
              <a:rPr lang="de-DE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2535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0"/>
            <a:ext cx="4537075" cy="4067175"/>
          </a:xfrm>
          <a:noFill/>
        </p:spPr>
      </p:pic>
      <p:pic>
        <p:nvPicPr>
          <p:cNvPr id="22536" name="Picture 5" descr="logo_AMS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logo_rwth_universit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250" y="6288088"/>
            <a:ext cx="1225550" cy="33178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22538" name="Fußzeilenplatzhalt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77827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7782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904038" y="63817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4DD3E68-01F7-43C1-9999-F231A3EA63BA}" type="slidenum">
              <a:rPr lang="en-US" sz="1400" smtClean="0"/>
              <a:pPr eaLnBrk="1" hangingPunct="1"/>
              <a:t>60</a:t>
            </a:fld>
            <a:endParaRPr lang="en-US" sz="1400" smtClean="0"/>
          </a:p>
        </p:txBody>
      </p:sp>
      <p:pic>
        <p:nvPicPr>
          <p:cNvPr id="77829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64103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77831" name="Text Box 16"/>
          <p:cNvSpPr txBox="1">
            <a:spLocks noChangeArrowheads="1"/>
          </p:cNvSpPr>
          <p:nvPr/>
        </p:nvSpPr>
        <p:spPr bwMode="auto">
          <a:xfrm>
            <a:off x="468313" y="76200"/>
            <a:ext cx="7991475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TRD: </a:t>
            </a:r>
            <a:r>
              <a:rPr lang="de-DE" sz="2000" b="1" u="sng">
                <a:solidFill>
                  <a:schemeClr val="accent2"/>
                </a:solidFill>
              </a:rPr>
              <a:t>E</a:t>
            </a:r>
            <a:r>
              <a:rPr lang="de-DE" sz="2000" b="1">
                <a:solidFill>
                  <a:schemeClr val="accent2"/>
                </a:solidFill>
              </a:rPr>
              <a:t>lectro</a:t>
            </a:r>
            <a:r>
              <a:rPr lang="de-DE" sz="2000" b="1" u="sng">
                <a:solidFill>
                  <a:schemeClr val="accent2"/>
                </a:solidFill>
              </a:rPr>
              <a:t>M</a:t>
            </a:r>
            <a:r>
              <a:rPr lang="de-DE" sz="2000" b="1">
                <a:solidFill>
                  <a:schemeClr val="accent2"/>
                </a:solidFill>
              </a:rPr>
              <a:t>agnetic </a:t>
            </a:r>
            <a:r>
              <a:rPr lang="de-DE" sz="2000" b="1" u="sng">
                <a:solidFill>
                  <a:schemeClr val="accent2"/>
                </a:solidFill>
              </a:rPr>
              <a:t>I</a:t>
            </a:r>
            <a:r>
              <a:rPr lang="de-DE" sz="2000" b="1">
                <a:solidFill>
                  <a:schemeClr val="accent2"/>
                </a:solidFill>
              </a:rPr>
              <a:t>nterference Test</a:t>
            </a:r>
            <a:r>
              <a:rPr lang="de-DE" sz="2000"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77832" name="Group 17"/>
          <p:cNvGrpSpPr>
            <a:grpSpLocks/>
          </p:cNvGrpSpPr>
          <p:nvPr/>
        </p:nvGrpSpPr>
        <p:grpSpPr bwMode="auto">
          <a:xfrm>
            <a:off x="179388" y="573088"/>
            <a:ext cx="8523287" cy="5378450"/>
            <a:chOff x="487" y="903"/>
            <a:chExt cx="5369" cy="3388"/>
          </a:xfrm>
        </p:grpSpPr>
        <p:pic>
          <p:nvPicPr>
            <p:cNvPr id="77833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" y="903"/>
              <a:ext cx="5369" cy="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7834" name="Text Box 19"/>
            <p:cNvSpPr txBox="1">
              <a:spLocks noChangeArrowheads="1"/>
            </p:cNvSpPr>
            <p:nvPr/>
          </p:nvSpPr>
          <p:spPr bwMode="auto">
            <a:xfrm>
              <a:off x="1621" y="2932"/>
              <a:ext cx="13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b="1">
                  <a:solidFill>
                    <a:srgbClr val="FF0000"/>
                  </a:solidFill>
                  <a:cs typeface="Lucida Sans" pitchFamily="34" charset="0"/>
                </a:rPr>
                <a:t>Before shielding</a:t>
              </a:r>
            </a:p>
          </p:txBody>
        </p:sp>
        <p:sp>
          <p:nvSpPr>
            <p:cNvPr id="77835" name="Text Box 20"/>
            <p:cNvSpPr txBox="1">
              <a:spLocks noChangeArrowheads="1"/>
            </p:cNvSpPr>
            <p:nvPr/>
          </p:nvSpPr>
          <p:spPr bwMode="auto">
            <a:xfrm>
              <a:off x="805" y="3427"/>
              <a:ext cx="326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b="1">
                  <a:solidFill>
                    <a:srgbClr val="000000"/>
                  </a:solidFill>
                  <a:cs typeface="Lucida Sans" pitchFamily="34" charset="0"/>
                </a:rPr>
                <a:t>After appropriate shielding of cables</a:t>
              </a:r>
            </a:p>
          </p:txBody>
        </p:sp>
        <p:sp>
          <p:nvSpPr>
            <p:cNvPr id="77836" name="Line 21"/>
            <p:cNvSpPr>
              <a:spLocks noChangeShapeType="1"/>
            </p:cNvSpPr>
            <p:nvPr/>
          </p:nvSpPr>
          <p:spPr bwMode="auto">
            <a:xfrm flipV="1">
              <a:off x="3867" y="3349"/>
              <a:ext cx="521" cy="19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837" name="Line 22"/>
            <p:cNvSpPr>
              <a:spLocks noChangeShapeType="1"/>
            </p:cNvSpPr>
            <p:nvPr/>
          </p:nvSpPr>
          <p:spPr bwMode="auto">
            <a:xfrm>
              <a:off x="2991" y="3060"/>
              <a:ext cx="627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838" name="Line 23"/>
            <p:cNvSpPr>
              <a:spLocks noChangeShapeType="1"/>
            </p:cNvSpPr>
            <p:nvPr/>
          </p:nvSpPr>
          <p:spPr bwMode="auto">
            <a:xfrm>
              <a:off x="957" y="2407"/>
              <a:ext cx="3569" cy="1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839" name="Line 24"/>
            <p:cNvSpPr>
              <a:spLocks noChangeShapeType="1"/>
            </p:cNvSpPr>
            <p:nvPr/>
          </p:nvSpPr>
          <p:spPr bwMode="auto">
            <a:xfrm flipV="1">
              <a:off x="4494" y="2171"/>
              <a:ext cx="1076" cy="236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840" name="Text Box 25"/>
            <p:cNvSpPr txBox="1">
              <a:spLocks noChangeArrowheads="1"/>
            </p:cNvSpPr>
            <p:nvPr/>
          </p:nvSpPr>
          <p:spPr bwMode="auto">
            <a:xfrm>
              <a:off x="1581" y="2160"/>
              <a:ext cx="302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>
                  <a:solidFill>
                    <a:srgbClr val="0000FF"/>
                  </a:solidFill>
                  <a:cs typeface="Lucida Sans" pitchFamily="34" charset="0"/>
                </a:rPr>
                <a:t>Acceptable  Limit Line for Full TRD </a:t>
              </a:r>
            </a:p>
          </p:txBody>
        </p:sp>
        <p:sp>
          <p:nvSpPr>
            <p:cNvPr id="77841" name="Line 26"/>
            <p:cNvSpPr>
              <a:spLocks noChangeShapeType="1"/>
            </p:cNvSpPr>
            <p:nvPr/>
          </p:nvSpPr>
          <p:spPr bwMode="auto">
            <a:xfrm>
              <a:off x="955" y="2854"/>
              <a:ext cx="3569" cy="1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842" name="Line 27"/>
            <p:cNvSpPr>
              <a:spLocks noChangeShapeType="1"/>
            </p:cNvSpPr>
            <p:nvPr/>
          </p:nvSpPr>
          <p:spPr bwMode="auto">
            <a:xfrm flipV="1">
              <a:off x="4511" y="2609"/>
              <a:ext cx="1075" cy="236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843" name="Text Box 28"/>
            <p:cNvSpPr txBox="1">
              <a:spLocks noChangeArrowheads="1"/>
            </p:cNvSpPr>
            <p:nvPr/>
          </p:nvSpPr>
          <p:spPr bwMode="auto">
            <a:xfrm>
              <a:off x="989" y="2626"/>
              <a:ext cx="29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>
                  <a:solidFill>
                    <a:srgbClr val="008000"/>
                  </a:solidFill>
                  <a:cs typeface="Lucida Sans" pitchFamily="34" charset="0"/>
                </a:rPr>
                <a:t> Acceptable  Limit Line for one UFE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78851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78852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BA1A153-5C88-4E7A-84D3-5E12BF7239D3}" type="slidenum">
              <a:rPr lang="en-US" sz="1400" smtClean="0"/>
              <a:pPr eaLnBrk="1" hangingPunct="1"/>
              <a:t>61</a:t>
            </a:fld>
            <a:endParaRPr lang="en-US" sz="1400" smtClean="0"/>
          </a:p>
        </p:txBody>
      </p:sp>
      <p:pic>
        <p:nvPicPr>
          <p:cNvPr id="78853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78855" name="Text Box 16"/>
          <p:cNvSpPr txBox="1">
            <a:spLocks noChangeArrowheads="1"/>
          </p:cNvSpPr>
          <p:nvPr/>
        </p:nvSpPr>
        <p:spPr bwMode="auto">
          <a:xfrm>
            <a:off x="539750" y="2060575"/>
            <a:ext cx="8064500" cy="7080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4000" b="1">
                <a:solidFill>
                  <a:schemeClr val="accent2"/>
                </a:solidFill>
              </a:rPr>
              <a:t>AMS-02  TRD DAQ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5247" r="5905" b="26762"/>
          <a:stretch>
            <a:fillRect/>
          </a:stretch>
        </p:blipFill>
        <p:spPr bwMode="auto">
          <a:xfrm>
            <a:off x="6086475" y="0"/>
            <a:ext cx="30575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15888"/>
            <a:ext cx="4792662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79877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79878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BD3858-4C85-4136-9CBB-CFCED92EFDC5}" type="slidenum">
              <a:rPr lang="en-US" sz="1400" smtClean="0"/>
              <a:pPr eaLnBrk="1" hangingPunct="1"/>
              <a:t>62</a:t>
            </a:fld>
            <a:endParaRPr lang="en-US" sz="1400" smtClean="0"/>
          </a:p>
        </p:txBody>
      </p:sp>
      <p:pic>
        <p:nvPicPr>
          <p:cNvPr id="79879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79881" name="Text Box 16"/>
          <p:cNvSpPr txBox="1">
            <a:spLocks noChangeArrowheads="1"/>
          </p:cNvSpPr>
          <p:nvPr/>
        </p:nvSpPr>
        <p:spPr bwMode="auto">
          <a:xfrm>
            <a:off x="3125788" y="127000"/>
            <a:ext cx="3382962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 DAQ </a:t>
            </a:r>
          </a:p>
        </p:txBody>
      </p:sp>
      <p:pic>
        <p:nvPicPr>
          <p:cNvPr id="79882" name="Picture 17" descr="FM_crates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3"/>
          <a:stretch>
            <a:fillRect/>
          </a:stretch>
        </p:blipFill>
        <p:spPr bwMode="auto">
          <a:xfrm>
            <a:off x="169863" y="3789363"/>
            <a:ext cx="58578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3" descr="trd_gas_slow_contro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89363"/>
            <a:ext cx="23558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49238" y="3341688"/>
            <a:ext cx="4392612" cy="369887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chemeClr val="tx1"/>
                </a:solidFill>
              </a:rPr>
              <a:t>328 Modules → 82 Readout Groups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01700" y="5654675"/>
            <a:ext cx="4392613" cy="369888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chemeClr val="tx1"/>
                </a:solidFill>
              </a:rPr>
              <a:t>2 FM U-Crates, 2 FM UPD-Crates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20692" r="9756" b="7825"/>
          <a:stretch>
            <a:fillRect/>
          </a:stretch>
        </p:blipFill>
        <p:spPr bwMode="auto">
          <a:xfrm>
            <a:off x="65088" y="630238"/>
            <a:ext cx="9078912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80900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8090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3E1A49A-7E52-4211-9A2D-2CCABC376262}" type="slidenum">
              <a:rPr lang="en-US" sz="1400" smtClean="0"/>
              <a:pPr eaLnBrk="1" hangingPunct="1"/>
              <a:t>63</a:t>
            </a:fld>
            <a:endParaRPr lang="en-US" sz="1400" smtClean="0"/>
          </a:p>
        </p:txBody>
      </p:sp>
      <p:pic>
        <p:nvPicPr>
          <p:cNvPr id="8090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80904" name="Text Box 16"/>
          <p:cNvSpPr txBox="1">
            <a:spLocks noChangeArrowheads="1"/>
          </p:cNvSpPr>
          <p:nvPr/>
        </p:nvSpPr>
        <p:spPr bwMode="auto">
          <a:xfrm>
            <a:off x="2843213" y="127000"/>
            <a:ext cx="3382962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 DAQ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260350"/>
            <a:ext cx="4495800" cy="599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81924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81925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72024DF-4DF5-444E-911B-F4B13BCAD9AC}" type="slidenum">
              <a:rPr lang="en-US" sz="1400" smtClean="0"/>
              <a:pPr eaLnBrk="1" hangingPunct="1"/>
              <a:t>64</a:t>
            </a:fld>
            <a:endParaRPr lang="en-US" sz="1400" smtClean="0"/>
          </a:p>
        </p:txBody>
      </p:sp>
      <p:pic>
        <p:nvPicPr>
          <p:cNvPr id="81926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81928" name="Text Box 16"/>
          <p:cNvSpPr txBox="1">
            <a:spLocks noChangeArrowheads="1"/>
          </p:cNvSpPr>
          <p:nvPr/>
        </p:nvSpPr>
        <p:spPr bwMode="auto">
          <a:xfrm>
            <a:off x="2771775" y="49213"/>
            <a:ext cx="33845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 DAQ </a:t>
            </a:r>
          </a:p>
        </p:txBody>
      </p:sp>
      <p:pic>
        <p:nvPicPr>
          <p:cNvPr id="8192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1926" r="1868"/>
          <a:stretch>
            <a:fillRect/>
          </a:stretch>
        </p:blipFill>
        <p:spPr bwMode="auto">
          <a:xfrm>
            <a:off x="3779838" y="590550"/>
            <a:ext cx="5349875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02" t="1926" r="18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0" name="Text Box 14"/>
          <p:cNvSpPr txBox="1">
            <a:spLocks noChangeArrowheads="1"/>
          </p:cNvSpPr>
          <p:nvPr/>
        </p:nvSpPr>
        <p:spPr bwMode="auto">
          <a:xfrm>
            <a:off x="4802188" y="3789363"/>
            <a:ext cx="4146550" cy="1385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 marL="215900" indent="-2159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1800" b="1"/>
              <a:t> </a:t>
            </a:r>
            <a:r>
              <a:rPr lang="en-GB" sz="1800" b="1">
                <a:solidFill>
                  <a:srgbClr val="0000FF"/>
                </a:solidFill>
              </a:rPr>
              <a:t>Space requirements issued by NASA :</a:t>
            </a:r>
          </a:p>
          <a:p>
            <a:pPr eaLnBrk="1"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1800" b="1">
                <a:solidFill>
                  <a:srgbClr val="000000"/>
                </a:solidFill>
              </a:rPr>
              <a:t> 	Electromagnetic Interference</a:t>
            </a:r>
          </a:p>
          <a:p>
            <a:pPr eaLnBrk="1"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1800" b="1">
                <a:solidFill>
                  <a:srgbClr val="000000"/>
                </a:solidFill>
              </a:rPr>
              <a:t> 	Electromagnetic Compatibility </a:t>
            </a:r>
          </a:p>
          <a:p>
            <a:pPr eaLnBrk="1"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1800" b="1">
                <a:solidFill>
                  <a:srgbClr val="000000"/>
                </a:solidFill>
              </a:rPr>
              <a:t> 	Mechanical Vibration</a:t>
            </a:r>
          </a:p>
          <a:p>
            <a:pPr eaLnBrk="1"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1800" b="1">
                <a:solidFill>
                  <a:srgbClr val="000000"/>
                </a:solidFill>
              </a:rPr>
              <a:t> 	Thermal Vacuum Test</a:t>
            </a:r>
          </a:p>
        </p:txBody>
      </p:sp>
      <p:sp>
        <p:nvSpPr>
          <p:cNvPr id="81931" name="AutoShape 12"/>
          <p:cNvSpPr>
            <a:spLocks noChangeArrowheads="1"/>
          </p:cNvSpPr>
          <p:nvPr/>
        </p:nvSpPr>
        <p:spPr bwMode="auto">
          <a:xfrm>
            <a:off x="4356100" y="5300663"/>
            <a:ext cx="4679950" cy="923925"/>
          </a:xfrm>
          <a:prstGeom prst="roundRect">
            <a:avLst>
              <a:gd name="adj" fmla="val 213"/>
            </a:avLst>
          </a:prstGeom>
          <a:solidFill>
            <a:srgbClr val="E6E6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>
                <a:solidFill>
                  <a:srgbClr val="000000"/>
                </a:solidFill>
              </a:rPr>
              <a:t>TRD Power Consumption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/>
              <a:t>UFE (20W) + UCrate (41W) + UPD (36W) 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>
                <a:latin typeface="Symbol" pitchFamily="18" charset="2"/>
              </a:rPr>
              <a:t></a:t>
            </a:r>
            <a:r>
              <a:rPr lang="en-GB" sz="2000"/>
              <a:t> 100W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1" b="7649"/>
          <a:stretch>
            <a:fillRect/>
          </a:stretch>
        </p:blipFill>
        <p:spPr bwMode="auto">
          <a:xfrm>
            <a:off x="0" y="765175"/>
            <a:ext cx="909002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82948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82949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1728020-FAEA-4404-B79A-E0B4F92105FC}" type="slidenum">
              <a:rPr lang="en-US" sz="1400" smtClean="0"/>
              <a:pPr eaLnBrk="1" hangingPunct="1"/>
              <a:t>65</a:t>
            </a:fld>
            <a:endParaRPr lang="en-US" sz="1400" smtClean="0"/>
          </a:p>
        </p:txBody>
      </p:sp>
      <p:pic>
        <p:nvPicPr>
          <p:cNvPr id="82950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82952" name="Text Box 16"/>
          <p:cNvSpPr txBox="1">
            <a:spLocks noChangeArrowheads="1"/>
          </p:cNvSpPr>
          <p:nvPr/>
        </p:nvSpPr>
        <p:spPr bwMode="auto">
          <a:xfrm>
            <a:off x="2771775" y="49213"/>
            <a:ext cx="33845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 DAQ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93713"/>
            <a:ext cx="7926388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83972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8397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5727DB-16BE-42AF-A1C9-C79351FE2BBE}" type="slidenum">
              <a:rPr lang="en-US" sz="1400" smtClean="0"/>
              <a:pPr eaLnBrk="1" hangingPunct="1"/>
              <a:t>66</a:t>
            </a:fld>
            <a:endParaRPr lang="en-US" sz="1400" smtClean="0"/>
          </a:p>
        </p:txBody>
      </p:sp>
      <p:pic>
        <p:nvPicPr>
          <p:cNvPr id="83974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83976" name="Text Box 16"/>
          <p:cNvSpPr txBox="1">
            <a:spLocks noChangeArrowheads="1"/>
          </p:cNvSpPr>
          <p:nvPr/>
        </p:nvSpPr>
        <p:spPr bwMode="auto">
          <a:xfrm>
            <a:off x="2771775" y="49213"/>
            <a:ext cx="33845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 DAQ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-26988"/>
            <a:ext cx="8585200" cy="630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84996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84997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2EC2BAD-C80A-4953-A9C8-DA232831FB6C}" type="slidenum">
              <a:rPr lang="en-US" sz="1400" smtClean="0"/>
              <a:pPr eaLnBrk="1" hangingPunct="1"/>
              <a:t>67</a:t>
            </a:fld>
            <a:endParaRPr lang="en-US" sz="1400" smtClean="0"/>
          </a:p>
        </p:txBody>
      </p:sp>
      <p:pic>
        <p:nvPicPr>
          <p:cNvPr id="84998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85000" name="Text Box 16"/>
          <p:cNvSpPr txBox="1">
            <a:spLocks noChangeArrowheads="1"/>
          </p:cNvSpPr>
          <p:nvPr/>
        </p:nvSpPr>
        <p:spPr bwMode="auto">
          <a:xfrm>
            <a:off x="2771775" y="-26988"/>
            <a:ext cx="3384550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 DAQ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60325"/>
            <a:ext cx="844550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86020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8602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F5FC0ED-D09B-4987-95CA-0D65924B7131}" type="slidenum">
              <a:rPr lang="en-US" sz="1400" smtClean="0"/>
              <a:pPr eaLnBrk="1" hangingPunct="1"/>
              <a:t>68</a:t>
            </a:fld>
            <a:endParaRPr lang="en-US" sz="1400" smtClean="0"/>
          </a:p>
        </p:txBody>
      </p:sp>
      <p:pic>
        <p:nvPicPr>
          <p:cNvPr id="8602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86024" name="Text Box 16"/>
          <p:cNvSpPr txBox="1">
            <a:spLocks noChangeArrowheads="1"/>
          </p:cNvSpPr>
          <p:nvPr/>
        </p:nvSpPr>
        <p:spPr bwMode="auto">
          <a:xfrm>
            <a:off x="2771775" y="-26988"/>
            <a:ext cx="3384550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 DAQ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1750"/>
            <a:ext cx="827087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87044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87045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A9B778-95DF-4E27-8C07-017683133D72}" type="slidenum">
              <a:rPr lang="en-US" sz="1400" smtClean="0"/>
              <a:pPr eaLnBrk="1" hangingPunct="1"/>
              <a:t>69</a:t>
            </a:fld>
            <a:endParaRPr lang="en-US" sz="1400" smtClean="0"/>
          </a:p>
        </p:txBody>
      </p:sp>
      <p:pic>
        <p:nvPicPr>
          <p:cNvPr id="87046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87048" name="Text Box 16"/>
          <p:cNvSpPr txBox="1">
            <a:spLocks noChangeArrowheads="1"/>
          </p:cNvSpPr>
          <p:nvPr/>
        </p:nvSpPr>
        <p:spPr bwMode="auto">
          <a:xfrm>
            <a:off x="2771775" y="-26988"/>
            <a:ext cx="3384550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 DAQ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717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t="25838" r="31142" b="22147"/>
          <a:stretch>
            <a:fillRect/>
          </a:stretch>
        </p:blipFill>
        <p:spPr bwMode="auto">
          <a:xfrm>
            <a:off x="60325" y="620713"/>
            <a:ext cx="437832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23556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23557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BA35FB3-CC76-4AF1-99AE-13CF73962B5E}" type="slidenum">
              <a:rPr lang="en-US" sz="1400" smtClean="0"/>
              <a:pPr eaLnBrk="1" hangingPunct="1"/>
              <a:t>7</a:t>
            </a:fld>
            <a:endParaRPr lang="en-US" sz="1400" smtClean="0"/>
          </a:p>
        </p:txBody>
      </p:sp>
      <p:pic>
        <p:nvPicPr>
          <p:cNvPr id="23558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23560" name="Text Box 16"/>
          <p:cNvSpPr txBox="1">
            <a:spLocks noChangeArrowheads="1"/>
          </p:cNvSpPr>
          <p:nvPr/>
        </p:nvSpPr>
        <p:spPr bwMode="auto">
          <a:xfrm>
            <a:off x="1403350" y="44450"/>
            <a:ext cx="6696075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Transition Radiation Detector (TRD)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23561" name="Picture 3" descr="animatio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625475"/>
            <a:ext cx="36353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8"/>
          <p:cNvSpPr txBox="1">
            <a:spLocks noChangeArrowheads="1"/>
          </p:cNvSpPr>
          <p:nvPr/>
        </p:nvSpPr>
        <p:spPr bwMode="auto">
          <a:xfrm>
            <a:off x="5280025" y="2986088"/>
            <a:ext cx="3419475" cy="3794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Straw Modules in layer 1 and 2</a:t>
            </a:r>
            <a:endParaRPr lang="en-US" sz="1800">
              <a:solidFill>
                <a:schemeClr val="accent2"/>
              </a:solidFill>
              <a:cs typeface="Arial" pitchFamily="34" charset="0"/>
            </a:endParaRPr>
          </a:p>
        </p:txBody>
      </p:sp>
      <p:pic>
        <p:nvPicPr>
          <p:cNvPr id="23563" name="Picture 4" descr="oct_layer20_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3475038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Text Box 10"/>
          <p:cNvSpPr txBox="1">
            <a:spLocks noChangeArrowheads="1"/>
          </p:cNvSpPr>
          <p:nvPr/>
        </p:nvSpPr>
        <p:spPr bwMode="auto">
          <a:xfrm>
            <a:off x="5495925" y="3573463"/>
            <a:ext cx="2879725" cy="3794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Straw Modules in layer 20</a:t>
            </a:r>
            <a:endParaRPr lang="en-US" sz="1800">
              <a:solidFill>
                <a:schemeClr val="accent2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69850"/>
            <a:ext cx="8562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88068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88069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804BA9-87CA-4599-8165-2A6124EECE4C}" type="slidenum">
              <a:rPr lang="en-US" sz="1400" smtClean="0"/>
              <a:pPr eaLnBrk="1" hangingPunct="1"/>
              <a:t>70</a:t>
            </a:fld>
            <a:endParaRPr lang="en-US" sz="1400" smtClean="0"/>
          </a:p>
        </p:txBody>
      </p:sp>
      <p:pic>
        <p:nvPicPr>
          <p:cNvPr id="88070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88072" name="Text Box 16"/>
          <p:cNvSpPr txBox="1">
            <a:spLocks noChangeArrowheads="1"/>
          </p:cNvSpPr>
          <p:nvPr/>
        </p:nvSpPr>
        <p:spPr bwMode="auto">
          <a:xfrm>
            <a:off x="2771775" y="49213"/>
            <a:ext cx="33845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 DAQ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8900"/>
            <a:ext cx="84963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89092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8909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499C253-7A77-4AB0-8629-89CE5C80B146}" type="slidenum">
              <a:rPr lang="en-US" sz="1400" smtClean="0"/>
              <a:pPr eaLnBrk="1" hangingPunct="1"/>
              <a:t>71</a:t>
            </a:fld>
            <a:endParaRPr lang="en-US" sz="1400" smtClean="0"/>
          </a:p>
        </p:txBody>
      </p:sp>
      <p:pic>
        <p:nvPicPr>
          <p:cNvPr id="89094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89096" name="Text Box 16"/>
          <p:cNvSpPr txBox="1">
            <a:spLocks noChangeArrowheads="1"/>
          </p:cNvSpPr>
          <p:nvPr/>
        </p:nvSpPr>
        <p:spPr bwMode="auto">
          <a:xfrm>
            <a:off x="2771775" y="49213"/>
            <a:ext cx="33845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 DAQ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80988"/>
            <a:ext cx="8218487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90116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90117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2683AC5-3BB8-4CE3-A7B6-C73321AE0CAD}" type="slidenum">
              <a:rPr lang="en-US" sz="1400" smtClean="0"/>
              <a:pPr eaLnBrk="1" hangingPunct="1"/>
              <a:t>72</a:t>
            </a:fld>
            <a:endParaRPr lang="en-US" sz="1400" smtClean="0"/>
          </a:p>
        </p:txBody>
      </p:sp>
      <p:pic>
        <p:nvPicPr>
          <p:cNvPr id="90118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90120" name="Text Box 16"/>
          <p:cNvSpPr txBox="1">
            <a:spLocks noChangeArrowheads="1"/>
          </p:cNvSpPr>
          <p:nvPr/>
        </p:nvSpPr>
        <p:spPr bwMode="auto">
          <a:xfrm>
            <a:off x="2771775" y="49213"/>
            <a:ext cx="33845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 DAQ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91139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91140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D848437-0CBD-49C1-A9AB-F980A6E7DB6D}" type="slidenum">
              <a:rPr lang="en-US" sz="1400" smtClean="0"/>
              <a:pPr eaLnBrk="1" hangingPunct="1"/>
              <a:t>73</a:t>
            </a:fld>
            <a:endParaRPr lang="en-US" sz="1400" smtClean="0"/>
          </a:p>
        </p:txBody>
      </p:sp>
      <p:pic>
        <p:nvPicPr>
          <p:cNvPr id="91141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91143" name="Text Box 16"/>
          <p:cNvSpPr txBox="1">
            <a:spLocks noChangeArrowheads="1"/>
          </p:cNvSpPr>
          <p:nvPr/>
        </p:nvSpPr>
        <p:spPr bwMode="auto">
          <a:xfrm>
            <a:off x="2771775" y="49213"/>
            <a:ext cx="33845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TRD DAQ </a:t>
            </a:r>
          </a:p>
        </p:txBody>
      </p:sp>
      <p:pic>
        <p:nvPicPr>
          <p:cNvPr id="91144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196975"/>
            <a:ext cx="7923213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92163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92164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535599-EDAB-4453-85A8-F5DAA1F430D7}" type="slidenum">
              <a:rPr lang="en-US" sz="1400" smtClean="0"/>
              <a:pPr eaLnBrk="1" hangingPunct="1"/>
              <a:t>74</a:t>
            </a:fld>
            <a:endParaRPr lang="en-US" sz="1400" smtClean="0"/>
          </a:p>
        </p:txBody>
      </p:sp>
      <p:pic>
        <p:nvPicPr>
          <p:cNvPr id="92165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92167" name="Text Box 16"/>
          <p:cNvSpPr txBox="1">
            <a:spLocks noChangeArrowheads="1"/>
          </p:cNvSpPr>
          <p:nvPr/>
        </p:nvSpPr>
        <p:spPr bwMode="auto">
          <a:xfrm>
            <a:off x="971550" y="2492375"/>
            <a:ext cx="7129463" cy="585788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>
                <a:solidFill>
                  <a:schemeClr val="accent2"/>
                </a:solidFill>
              </a:rPr>
              <a:t>AMS-02 – TRD M-Structure, Heating</a:t>
            </a:r>
            <a:endParaRPr lang="de-DE" sz="32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93187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93188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8E6504B-6467-4903-9BD0-3C610F477488}" type="slidenum">
              <a:rPr lang="en-US" sz="1400" smtClean="0"/>
              <a:pPr eaLnBrk="1" hangingPunct="1"/>
              <a:t>75</a:t>
            </a:fld>
            <a:endParaRPr lang="en-US" sz="1400" smtClean="0"/>
          </a:p>
        </p:txBody>
      </p:sp>
      <p:pic>
        <p:nvPicPr>
          <p:cNvPr id="93189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93191" name="Text Box 16"/>
          <p:cNvSpPr txBox="1">
            <a:spLocks noChangeArrowheads="1"/>
          </p:cNvSpPr>
          <p:nvPr/>
        </p:nvSpPr>
        <p:spPr bwMode="auto">
          <a:xfrm>
            <a:off x="2016125" y="188913"/>
            <a:ext cx="521970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M-Structure Heating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93192" name="Picture 3" descr="trd_tabelle_temp_ran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68338"/>
            <a:ext cx="8278813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F:\Institut\AMS\ADP\Zusammenstellung\Heating\M-Structure-heating_Seite_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52400"/>
            <a:ext cx="8316913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94212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9421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94E38C0-D266-4C22-8CC8-739DC790549B}" type="slidenum">
              <a:rPr lang="en-US" sz="1400" smtClean="0"/>
              <a:pPr eaLnBrk="1" hangingPunct="1"/>
              <a:t>76</a:t>
            </a:fld>
            <a:endParaRPr lang="en-US" sz="1400" smtClean="0"/>
          </a:p>
        </p:txBody>
      </p:sp>
      <p:pic>
        <p:nvPicPr>
          <p:cNvPr id="94214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94216" name="Text Box 16"/>
          <p:cNvSpPr txBox="1">
            <a:spLocks noChangeArrowheads="1"/>
          </p:cNvSpPr>
          <p:nvPr/>
        </p:nvSpPr>
        <p:spPr bwMode="auto">
          <a:xfrm>
            <a:off x="2016125" y="188913"/>
            <a:ext cx="5292725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M-Structure,  Heating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9" descr="100_35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95236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95237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61C4E54-3EAF-44FA-90DB-2BC7AB323D12}" type="slidenum">
              <a:rPr lang="en-US" sz="1400" smtClean="0"/>
              <a:pPr eaLnBrk="1" hangingPunct="1"/>
              <a:t>77</a:t>
            </a:fld>
            <a:endParaRPr lang="en-US" sz="1400" smtClean="0"/>
          </a:p>
        </p:txBody>
      </p:sp>
      <p:pic>
        <p:nvPicPr>
          <p:cNvPr id="95238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95240" name="Text Box 16"/>
          <p:cNvSpPr txBox="1">
            <a:spLocks noChangeArrowheads="1"/>
          </p:cNvSpPr>
          <p:nvPr/>
        </p:nvSpPr>
        <p:spPr bwMode="auto">
          <a:xfrm>
            <a:off x="1223963" y="188913"/>
            <a:ext cx="698500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M-Structure Heating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6" descr="100_35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96260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9626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2F0183-D537-40F1-BF00-5603ECBDDC78}" type="slidenum">
              <a:rPr lang="en-US" sz="1400" smtClean="0"/>
              <a:pPr eaLnBrk="1" hangingPunct="1"/>
              <a:t>78</a:t>
            </a:fld>
            <a:endParaRPr lang="en-US" sz="1400" smtClean="0"/>
          </a:p>
        </p:txBody>
      </p:sp>
      <p:pic>
        <p:nvPicPr>
          <p:cNvPr id="9626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96264" name="Text Box 16"/>
          <p:cNvSpPr txBox="1">
            <a:spLocks noChangeArrowheads="1"/>
          </p:cNvSpPr>
          <p:nvPr/>
        </p:nvSpPr>
        <p:spPr bwMode="auto">
          <a:xfrm>
            <a:off x="1223963" y="188913"/>
            <a:ext cx="698500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M-Structure Heating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F:\Institut\AMS\ADP\Zusammenstellung\Heating\M-Structure-heating_Seite_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95300"/>
            <a:ext cx="8021637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97284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97285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659228-E7E0-4BA1-9FC3-C028DA6AB74E}" type="slidenum">
              <a:rPr lang="en-US" sz="1400" smtClean="0"/>
              <a:pPr eaLnBrk="1" hangingPunct="1"/>
              <a:t>79</a:t>
            </a:fld>
            <a:endParaRPr lang="en-US" sz="1400" smtClean="0"/>
          </a:p>
        </p:txBody>
      </p:sp>
      <p:pic>
        <p:nvPicPr>
          <p:cNvPr id="97286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97288" name="Text Box 16"/>
          <p:cNvSpPr txBox="1">
            <a:spLocks noChangeArrowheads="1"/>
          </p:cNvSpPr>
          <p:nvPr/>
        </p:nvSpPr>
        <p:spPr bwMode="auto">
          <a:xfrm>
            <a:off x="1223963" y="188913"/>
            <a:ext cx="698500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M-Structure Heating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oct_stat_oc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74638"/>
            <a:ext cx="4506912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7" descr="oct_lay20_inside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825500"/>
            <a:ext cx="4119562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oct_lay20_in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656013"/>
            <a:ext cx="3535362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24582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2458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00205E3-FCF8-4854-A153-75132C5D9B76}" type="slidenum">
              <a:rPr lang="en-US" sz="1400" smtClean="0"/>
              <a:pPr eaLnBrk="1" hangingPunct="1"/>
              <a:t>8</a:t>
            </a:fld>
            <a:endParaRPr lang="en-US" sz="1400" smtClean="0"/>
          </a:p>
        </p:txBody>
      </p:sp>
      <p:pic>
        <p:nvPicPr>
          <p:cNvPr id="24584" name="Picture 5" descr="logo_AMS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24586" name="Text Box 16"/>
          <p:cNvSpPr txBox="1">
            <a:spLocks noChangeArrowheads="1"/>
          </p:cNvSpPr>
          <p:nvPr/>
        </p:nvSpPr>
        <p:spPr bwMode="auto">
          <a:xfrm>
            <a:off x="1403350" y="44450"/>
            <a:ext cx="6696075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Transition Radiation Detector (TRD)</a:t>
            </a:r>
            <a:endParaRPr lang="de-DE">
              <a:solidFill>
                <a:schemeClr val="accent2"/>
              </a:solidFill>
            </a:endParaRPr>
          </a:p>
        </p:txBody>
      </p:sp>
      <p:sp>
        <p:nvSpPr>
          <p:cNvPr id="24587" name="Text Box 9"/>
          <p:cNvSpPr txBox="1">
            <a:spLocks noChangeArrowheads="1"/>
          </p:cNvSpPr>
          <p:nvPr/>
        </p:nvSpPr>
        <p:spPr bwMode="auto">
          <a:xfrm>
            <a:off x="180975" y="549275"/>
            <a:ext cx="3167063" cy="2762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Layer 20 with </a:t>
            </a:r>
            <a:r>
              <a:rPr lang="de-DE" sz="2000">
                <a:solidFill>
                  <a:schemeClr val="accent2"/>
                </a:solidFill>
              </a:rPr>
              <a:t>radiator on top</a:t>
            </a:r>
            <a:endParaRPr lang="en-US" sz="2000">
              <a:solidFill>
                <a:schemeClr val="accent2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F:\Institut\AMS\ADP\Zusammenstellung\Heating\M-Structure-heating_Seite_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8970962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98308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98309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CC37C14-A21D-4FFE-8346-53DE5106636D}" type="slidenum">
              <a:rPr lang="en-US" sz="1400" smtClean="0"/>
              <a:pPr eaLnBrk="1" hangingPunct="1"/>
              <a:t>80</a:t>
            </a:fld>
            <a:endParaRPr lang="en-US" sz="1400" smtClean="0"/>
          </a:p>
        </p:txBody>
      </p:sp>
      <p:pic>
        <p:nvPicPr>
          <p:cNvPr id="98310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98312" name="Text Box 16"/>
          <p:cNvSpPr txBox="1">
            <a:spLocks noChangeArrowheads="1"/>
          </p:cNvSpPr>
          <p:nvPr/>
        </p:nvSpPr>
        <p:spPr bwMode="auto">
          <a:xfrm>
            <a:off x="1908175" y="188913"/>
            <a:ext cx="5291138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M-Structure Heating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:\Institut\AMS\ADP\Zusammenstellung\Heating\M-Structure-heating_Seite_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501650"/>
            <a:ext cx="8320087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99332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9933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8B74281-F961-410F-998A-8F3F33B22570}" type="slidenum">
              <a:rPr lang="en-US" sz="1400" smtClean="0"/>
              <a:pPr eaLnBrk="1" hangingPunct="1"/>
              <a:t>81</a:t>
            </a:fld>
            <a:endParaRPr lang="en-US" sz="1400" smtClean="0"/>
          </a:p>
        </p:txBody>
      </p:sp>
      <p:pic>
        <p:nvPicPr>
          <p:cNvPr id="99334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99336" name="Text Box 16"/>
          <p:cNvSpPr txBox="1">
            <a:spLocks noChangeArrowheads="1"/>
          </p:cNvSpPr>
          <p:nvPr/>
        </p:nvSpPr>
        <p:spPr bwMode="auto">
          <a:xfrm>
            <a:off x="1908175" y="188913"/>
            <a:ext cx="5291138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M-Structure Heating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:\Institut\AMS\ADP\Zusammenstellung\Heating\M-Structure-heating_Seite_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0"/>
            <a:ext cx="8320087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00356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00357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C71E626-52CB-4607-AC41-ABF1356DADAB}" type="slidenum">
              <a:rPr lang="en-US" sz="1400" smtClean="0"/>
              <a:pPr eaLnBrk="1" hangingPunct="1"/>
              <a:t>82</a:t>
            </a:fld>
            <a:endParaRPr lang="en-US" sz="1400" smtClean="0"/>
          </a:p>
        </p:txBody>
      </p:sp>
      <p:pic>
        <p:nvPicPr>
          <p:cNvPr id="100358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00360" name="Text Box 16"/>
          <p:cNvSpPr txBox="1">
            <a:spLocks noChangeArrowheads="1"/>
          </p:cNvSpPr>
          <p:nvPr/>
        </p:nvSpPr>
        <p:spPr bwMode="auto">
          <a:xfrm>
            <a:off x="1908175" y="188913"/>
            <a:ext cx="5291138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M-Structure Heating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100_35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01380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0138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D26AFE1-8C21-4E63-8E0F-8D8079E2FC93}" type="slidenum">
              <a:rPr lang="en-US" sz="1400" smtClean="0"/>
              <a:pPr eaLnBrk="1" hangingPunct="1"/>
              <a:t>83</a:t>
            </a:fld>
            <a:endParaRPr lang="en-US" sz="1400" smtClean="0"/>
          </a:p>
        </p:txBody>
      </p:sp>
      <p:pic>
        <p:nvPicPr>
          <p:cNvPr id="10138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01384" name="Text Box 16"/>
          <p:cNvSpPr txBox="1">
            <a:spLocks noChangeArrowheads="1"/>
          </p:cNvSpPr>
          <p:nvPr/>
        </p:nvSpPr>
        <p:spPr bwMode="auto">
          <a:xfrm>
            <a:off x="1908175" y="188913"/>
            <a:ext cx="5291138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M-Structure Heating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02404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02405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66E2526-A42F-4D34-88B7-FF3188CC6510}" type="slidenum">
              <a:rPr lang="en-US" sz="1400" smtClean="0"/>
              <a:pPr eaLnBrk="1" hangingPunct="1"/>
              <a:t>84</a:t>
            </a:fld>
            <a:endParaRPr lang="en-US" sz="1400" smtClean="0"/>
          </a:p>
        </p:txBody>
      </p:sp>
      <p:pic>
        <p:nvPicPr>
          <p:cNvPr id="102406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02408" name="Text Box 16"/>
          <p:cNvSpPr txBox="1">
            <a:spLocks noChangeArrowheads="1"/>
          </p:cNvSpPr>
          <p:nvPr/>
        </p:nvSpPr>
        <p:spPr bwMode="auto">
          <a:xfrm>
            <a:off x="1908175" y="188913"/>
            <a:ext cx="5291138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M-Structure Heating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F:\Institut\AMS\ADP\Zusammenstellung\Heating\M-Structure-heating_Seite_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8320087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03428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03429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088C55-B688-46AC-9EF7-43BE28CF73AC}" type="slidenum">
              <a:rPr lang="en-US" sz="1400" smtClean="0"/>
              <a:pPr eaLnBrk="1" hangingPunct="1"/>
              <a:t>85</a:t>
            </a:fld>
            <a:endParaRPr lang="en-US" sz="1400" smtClean="0"/>
          </a:p>
        </p:txBody>
      </p:sp>
      <p:pic>
        <p:nvPicPr>
          <p:cNvPr id="103430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03432" name="Text Box 16"/>
          <p:cNvSpPr txBox="1">
            <a:spLocks noChangeArrowheads="1"/>
          </p:cNvSpPr>
          <p:nvPr/>
        </p:nvSpPr>
        <p:spPr bwMode="auto">
          <a:xfrm>
            <a:off x="1908175" y="188913"/>
            <a:ext cx="5291138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M-Structure Heating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:\Institut\AMS\ADP\Zusammenstellung\Heating\Thermostat Box 04_Seite_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11781" r="3653" b="18788"/>
          <a:stretch>
            <a:fillRect/>
          </a:stretch>
        </p:blipFill>
        <p:spPr bwMode="auto">
          <a:xfrm>
            <a:off x="4238625" y="563563"/>
            <a:ext cx="4986338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 descr="F:\Institut\AMS\ADP\Zusammenstellung\Heating\Thermostat Box 02_Seite_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t="50458" r="33302" b="23370"/>
          <a:stretch>
            <a:fillRect/>
          </a:stretch>
        </p:blipFill>
        <p:spPr bwMode="auto">
          <a:xfrm>
            <a:off x="85725" y="549275"/>
            <a:ext cx="36004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04453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04454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A9FD937-D635-4A39-9C69-1B120CF367C3}" type="slidenum">
              <a:rPr lang="en-US" sz="1400" smtClean="0"/>
              <a:pPr eaLnBrk="1" hangingPunct="1"/>
              <a:t>86</a:t>
            </a:fld>
            <a:endParaRPr lang="en-US" sz="1400" smtClean="0"/>
          </a:p>
        </p:txBody>
      </p:sp>
      <p:pic>
        <p:nvPicPr>
          <p:cNvPr id="104455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04457" name="Text Box 16"/>
          <p:cNvSpPr txBox="1">
            <a:spLocks noChangeArrowheads="1"/>
          </p:cNvSpPr>
          <p:nvPr/>
        </p:nvSpPr>
        <p:spPr bwMode="auto">
          <a:xfrm>
            <a:off x="1022350" y="44450"/>
            <a:ext cx="6645275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Thermostats Space Qualification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104458" name="Picture 2" descr="F:\Institut\AMS\ADP\Zusammenstellung\Heating\Thermostat Box 02_Seite_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6" t="16824" r="13586" b="44719"/>
          <a:stretch>
            <a:fillRect/>
          </a:stretch>
        </p:blipFill>
        <p:spPr bwMode="auto">
          <a:xfrm>
            <a:off x="34925" y="3141663"/>
            <a:ext cx="39608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5" descr="100_25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7150"/>
            <a:ext cx="8240712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05476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05477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0949E7-6A39-43CB-A83A-8AA61E1A0890}" type="slidenum">
              <a:rPr lang="en-US" sz="1400" smtClean="0"/>
              <a:pPr eaLnBrk="1" hangingPunct="1"/>
              <a:t>87</a:t>
            </a:fld>
            <a:endParaRPr lang="en-US" sz="1400" smtClean="0"/>
          </a:p>
        </p:txBody>
      </p:sp>
      <p:pic>
        <p:nvPicPr>
          <p:cNvPr id="105478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05480" name="Text Box 16"/>
          <p:cNvSpPr txBox="1">
            <a:spLocks noChangeArrowheads="1"/>
          </p:cNvSpPr>
          <p:nvPr/>
        </p:nvSpPr>
        <p:spPr bwMode="auto">
          <a:xfrm>
            <a:off x="1223963" y="188913"/>
            <a:ext cx="698500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 Flight Integration, System Test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trd140807_p_t_f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61214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06500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0650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5E9768D-7ABD-47EA-8FF0-AB4A3B9C670B}" type="slidenum">
              <a:rPr lang="en-US" sz="1400" smtClean="0"/>
              <a:pPr eaLnBrk="1" hangingPunct="1"/>
              <a:t>88</a:t>
            </a:fld>
            <a:endParaRPr lang="en-US" sz="1400" smtClean="0"/>
          </a:p>
        </p:txBody>
      </p:sp>
      <p:pic>
        <p:nvPicPr>
          <p:cNvPr id="10650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06504" name="Text Box 16"/>
          <p:cNvSpPr txBox="1">
            <a:spLocks noChangeArrowheads="1"/>
          </p:cNvSpPr>
          <p:nvPr/>
        </p:nvSpPr>
        <p:spPr bwMode="auto">
          <a:xfrm>
            <a:off x="1476375" y="44450"/>
            <a:ext cx="6408738" cy="8318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– TRD Flight Integration, </a:t>
            </a:r>
          </a:p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Gastightness @ RWTH Aachen Cleanroom</a:t>
            </a:r>
            <a:endParaRPr lang="de-DE">
              <a:solidFill>
                <a:schemeClr val="accent2"/>
              </a:solidFill>
            </a:endParaRPr>
          </a:p>
        </p:txBody>
      </p:sp>
      <p:sp>
        <p:nvSpPr>
          <p:cNvPr id="106505" name="Text Box 5"/>
          <p:cNvSpPr txBox="1">
            <a:spLocks noChangeArrowheads="1"/>
          </p:cNvSpPr>
          <p:nvPr/>
        </p:nvSpPr>
        <p:spPr bwMode="auto">
          <a:xfrm>
            <a:off x="5829300" y="1196975"/>
            <a:ext cx="3135313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/>
              <a:t>He-dp/dt-Measurements of </a:t>
            </a:r>
          </a:p>
          <a:p>
            <a:pPr eaLnBrk="1" hangingPunct="1"/>
            <a:r>
              <a:rPr lang="de-DE" sz="1800"/>
              <a:t>individual straw modules </a:t>
            </a:r>
          </a:p>
          <a:p>
            <a:pPr eaLnBrk="1" hangingPunct="1"/>
            <a:r>
              <a:rPr lang="de-DE" sz="1800"/>
              <a:t>during production:</a:t>
            </a:r>
          </a:p>
          <a:p>
            <a:pPr eaLnBrk="1" hangingPunct="1"/>
            <a:endParaRPr lang="de-DE" sz="1800"/>
          </a:p>
          <a:p>
            <a:pPr eaLnBrk="1" hangingPunct="1"/>
            <a:r>
              <a:rPr lang="de-DE" sz="1800"/>
              <a:t>q</a:t>
            </a:r>
            <a:r>
              <a:rPr lang="de-DE" sz="1400" baseline="-25000"/>
              <a:t>Wall 7</a:t>
            </a:r>
            <a:r>
              <a:rPr lang="de-DE" sz="1800"/>
              <a:t> = 1.56*10</a:t>
            </a:r>
            <a:r>
              <a:rPr lang="de-DE" sz="1800" baseline="30000"/>
              <a:t>-2</a:t>
            </a:r>
            <a:r>
              <a:rPr lang="de-DE" sz="1800"/>
              <a:t> l mbar/s</a:t>
            </a:r>
          </a:p>
          <a:p>
            <a:pPr eaLnBrk="1" hangingPunct="1"/>
            <a:endParaRPr lang="de-DE" sz="1800"/>
          </a:p>
          <a:p>
            <a:pPr eaLnBrk="1" hangingPunct="1"/>
            <a:r>
              <a:rPr lang="de-DE" sz="1800"/>
              <a:t>q</a:t>
            </a:r>
            <a:r>
              <a:rPr lang="de-DE" sz="1600" baseline="-25000"/>
              <a:t>Wall 3</a:t>
            </a:r>
            <a:r>
              <a:rPr lang="de-DE" sz="1800"/>
              <a:t>= 1.53 * 10</a:t>
            </a:r>
            <a:r>
              <a:rPr lang="de-DE" sz="1800" baseline="30000"/>
              <a:t>-2</a:t>
            </a:r>
            <a:r>
              <a:rPr lang="de-DE" sz="1800"/>
              <a:t> l mbar/s</a:t>
            </a:r>
          </a:p>
          <a:p>
            <a:pPr eaLnBrk="1" hangingPunct="1"/>
            <a:endParaRPr lang="de-DE" sz="1800"/>
          </a:p>
          <a:p>
            <a:pPr eaLnBrk="1" hangingPunct="1"/>
            <a:endParaRPr lang="de-DE" sz="1800"/>
          </a:p>
          <a:p>
            <a:pPr eaLnBrk="1" hangingPunct="1"/>
            <a:r>
              <a:rPr lang="de-DE" b="1">
                <a:cs typeface="Arial" pitchFamily="34" charset="0"/>
              </a:rPr>
              <a:t>→ </a:t>
            </a:r>
            <a:r>
              <a:rPr lang="de-DE">
                <a:cs typeface="Arial" pitchFamily="34" charset="0"/>
              </a:rPr>
              <a:t>Safety Factor 8 for CO</a:t>
            </a:r>
            <a:r>
              <a:rPr lang="de-DE" baseline="-25000">
                <a:cs typeface="Arial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07523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07524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2CD55B5-4C1F-4320-AF3A-89E4E4D61DE5}" type="slidenum">
              <a:rPr lang="en-US" sz="1400" smtClean="0"/>
              <a:pPr eaLnBrk="1" hangingPunct="1"/>
              <a:t>89</a:t>
            </a:fld>
            <a:endParaRPr lang="en-US" sz="1400" smtClean="0"/>
          </a:p>
        </p:txBody>
      </p:sp>
      <p:pic>
        <p:nvPicPr>
          <p:cNvPr id="107525" name="Picture 5" descr="logo_AMS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07527" name="Text Box 16"/>
          <p:cNvSpPr txBox="1">
            <a:spLocks noChangeArrowheads="1"/>
          </p:cNvSpPr>
          <p:nvPr/>
        </p:nvSpPr>
        <p:spPr bwMode="auto">
          <a:xfrm>
            <a:off x="3635375" y="87313"/>
            <a:ext cx="23050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107528" name="Picture 5" descr="IMG_08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37563" r="13943"/>
          <a:stretch>
            <a:fillRect/>
          </a:stretch>
        </p:blipFill>
        <p:spPr bwMode="auto">
          <a:xfrm>
            <a:off x="0" y="549275"/>
            <a:ext cx="90582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9" name="Text Box 17"/>
          <p:cNvSpPr txBox="1">
            <a:spLocks noChangeArrowheads="1"/>
          </p:cNvSpPr>
          <p:nvPr/>
        </p:nvSpPr>
        <p:spPr bwMode="auto">
          <a:xfrm>
            <a:off x="2268538" y="5589588"/>
            <a:ext cx="4318000" cy="361950"/>
          </a:xfrm>
          <a:prstGeom prst="rect">
            <a:avLst/>
          </a:prstGeom>
          <a:solidFill>
            <a:srgbClr val="FFFF00">
              <a:alpha val="7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3274" tIns="41637" rIns="83274" bIns="41637">
            <a:spAutoFit/>
          </a:bodyPr>
          <a:lstStyle>
            <a:lvl1pPr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3A07B9"/>
                </a:solidFill>
                <a:latin typeface="Helvetica" pitchFamily="34" charset="0"/>
              </a:rPr>
              <a:t>TRD Delivery to CERN October 2007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Grafik 14" descr="100_25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0" r="11790" b="20961"/>
          <a:stretch>
            <a:fillRect/>
          </a:stretch>
        </p:blipFill>
        <p:spPr bwMode="auto">
          <a:xfrm>
            <a:off x="0" y="0"/>
            <a:ext cx="58832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25604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25605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7297D21-CAB1-4378-8335-9517F7E2C0AF}" type="slidenum">
              <a:rPr lang="en-US" sz="1400" smtClean="0"/>
              <a:pPr eaLnBrk="1" hangingPunct="1"/>
              <a:t>9</a:t>
            </a:fld>
            <a:endParaRPr lang="en-US" sz="1400" smtClean="0"/>
          </a:p>
        </p:txBody>
      </p:sp>
      <p:pic>
        <p:nvPicPr>
          <p:cNvPr id="25606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25608" name="Text Box 16"/>
          <p:cNvSpPr txBox="1">
            <a:spLocks noChangeArrowheads="1"/>
          </p:cNvSpPr>
          <p:nvPr/>
        </p:nvSpPr>
        <p:spPr bwMode="auto">
          <a:xfrm>
            <a:off x="1835150" y="0"/>
            <a:ext cx="2592388" cy="4000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 TRD </a:t>
            </a:r>
          </a:p>
        </p:txBody>
      </p:sp>
      <p:pic>
        <p:nvPicPr>
          <p:cNvPr id="25609" name="Grafik 15" descr="100_253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1" t="5240" r="23581" b="26201"/>
          <a:stretch>
            <a:fillRect/>
          </a:stretch>
        </p:blipFill>
        <p:spPr bwMode="auto">
          <a:xfrm>
            <a:off x="5030788" y="1484313"/>
            <a:ext cx="4113212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751388" y="0"/>
            <a:ext cx="4392612" cy="784225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chemeClr val="tx1"/>
                </a:solidFill>
              </a:rPr>
              <a:t>4 Straw Modules → 1 Readout Group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chemeClr val="tx1"/>
                </a:solidFill>
              </a:rPr>
              <a:t>328 Modules → 82 Readout Groups</a:t>
            </a:r>
          </a:p>
        </p:txBody>
      </p:sp>
      <p:pic>
        <p:nvPicPr>
          <p:cNvPr id="256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8" b="47531"/>
          <a:stretch>
            <a:fillRect/>
          </a:stretch>
        </p:blipFill>
        <p:spPr bwMode="auto">
          <a:xfrm>
            <a:off x="-107950" y="3644900"/>
            <a:ext cx="31035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5" t="54321"/>
          <a:stretch>
            <a:fillRect/>
          </a:stretch>
        </p:blipFill>
        <p:spPr bwMode="auto">
          <a:xfrm>
            <a:off x="3059113" y="3860800"/>
            <a:ext cx="19367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6" descr="cern27_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20713"/>
            <a:ext cx="4427537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5" descr="100_34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4581525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08549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08550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09D552-F373-43BC-BF96-D58B938AAFF3}" type="slidenum">
              <a:rPr lang="en-US" sz="1400" smtClean="0"/>
              <a:pPr eaLnBrk="1" hangingPunct="1"/>
              <a:t>90</a:t>
            </a:fld>
            <a:endParaRPr lang="en-US" sz="1400" smtClean="0"/>
          </a:p>
        </p:txBody>
      </p:sp>
      <p:pic>
        <p:nvPicPr>
          <p:cNvPr id="108551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08553" name="Text Box 16"/>
          <p:cNvSpPr txBox="1">
            <a:spLocks noChangeArrowheads="1"/>
          </p:cNvSpPr>
          <p:nvPr/>
        </p:nvSpPr>
        <p:spPr bwMode="auto">
          <a:xfrm>
            <a:off x="2051050" y="44450"/>
            <a:ext cx="5113338" cy="7080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– TRD Flight Integration, </a:t>
            </a:r>
          </a:p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Gastightness @ AMS Cleanroom CERN</a:t>
            </a:r>
            <a:endParaRPr lang="de-DE" sz="2000">
              <a:solidFill>
                <a:schemeClr val="accent2"/>
              </a:solidFill>
            </a:endParaRPr>
          </a:p>
        </p:txBody>
      </p:sp>
      <p:sp>
        <p:nvSpPr>
          <p:cNvPr id="108554" name="Text Box 4"/>
          <p:cNvSpPr txBox="1">
            <a:spLocks noChangeArrowheads="1"/>
          </p:cNvSpPr>
          <p:nvPr/>
        </p:nvSpPr>
        <p:spPr bwMode="auto">
          <a:xfrm>
            <a:off x="49213" y="2852738"/>
            <a:ext cx="4451350" cy="343058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/>
              <a:t>Ar/CO2- (80%/20%) dp/dt-Measurements </a:t>
            </a:r>
          </a:p>
          <a:p>
            <a:pPr eaLnBrk="1" hangingPunct="1"/>
            <a:r>
              <a:rPr lang="de-DE" sz="1800"/>
              <a:t>of whole TRD after delivery to CERN </a:t>
            </a:r>
          </a:p>
          <a:p>
            <a:pPr eaLnBrk="1" hangingPunct="1"/>
            <a:r>
              <a:rPr lang="de-DE" sz="1800"/>
              <a:t>end of 2007:</a:t>
            </a:r>
          </a:p>
          <a:p>
            <a:pPr eaLnBrk="1" hangingPunct="1"/>
            <a:r>
              <a:rPr lang="de-DE" sz="1800"/>
              <a:t>q</a:t>
            </a:r>
            <a:r>
              <a:rPr lang="de-DE" sz="1600" baseline="-25000"/>
              <a:t>CO2</a:t>
            </a:r>
            <a:r>
              <a:rPr lang="de-DE" sz="1800"/>
              <a:t>= 0.29 * 10</a:t>
            </a:r>
            <a:r>
              <a:rPr lang="de-DE" sz="1800" baseline="30000"/>
              <a:t>-2</a:t>
            </a:r>
            <a:r>
              <a:rPr lang="de-DE" sz="1800"/>
              <a:t> l mbar/s</a:t>
            </a:r>
          </a:p>
          <a:p>
            <a:pPr eaLnBrk="1" hangingPunct="1"/>
            <a:endParaRPr lang="de-DE" sz="1800"/>
          </a:p>
          <a:p>
            <a:pPr eaLnBrk="1" hangingPunct="1">
              <a:buFontTx/>
              <a:buChar char="•"/>
            </a:pPr>
            <a:r>
              <a:rPr lang="de-DE" sz="1800"/>
              <a:t> Comparison Measurement dp/dt in air:</a:t>
            </a:r>
          </a:p>
          <a:p>
            <a:pPr eaLnBrk="1" hangingPunct="1"/>
            <a:r>
              <a:rPr lang="de-DE" sz="1800"/>
              <a:t>He </a:t>
            </a:r>
            <a:r>
              <a:rPr lang="de-DE" sz="1800">
                <a:cs typeface="Arial" pitchFamily="34" charset="0"/>
              </a:rPr>
              <a:t>↔ CO2 Factor of 2</a:t>
            </a:r>
          </a:p>
          <a:p>
            <a:pPr eaLnBrk="1" hangingPunct="1">
              <a:buFontTx/>
              <a:buChar char="•"/>
            </a:pPr>
            <a:r>
              <a:rPr lang="de-DE" sz="1800">
                <a:cs typeface="Arial" pitchFamily="34" charset="0"/>
              </a:rPr>
              <a:t> Factor 5 20% to 100 % CO2</a:t>
            </a:r>
          </a:p>
          <a:p>
            <a:pPr eaLnBrk="1" hangingPunct="1"/>
            <a:endParaRPr lang="de-DE" sz="1800"/>
          </a:p>
          <a:p>
            <a:pPr eaLnBrk="1" hangingPunct="1">
              <a:buFont typeface="Wingdings 3" pitchFamily="18" charset="2"/>
              <a:buChar char="9"/>
            </a:pPr>
            <a:r>
              <a:rPr lang="de-DE" sz="1800"/>
              <a:t> q</a:t>
            </a:r>
            <a:r>
              <a:rPr lang="de-DE" sz="1400" baseline="-25000"/>
              <a:t>He</a:t>
            </a:r>
            <a:r>
              <a:rPr lang="de-DE" sz="1800"/>
              <a:t> = 3.09*10</a:t>
            </a:r>
            <a:r>
              <a:rPr lang="de-DE" sz="1800" baseline="30000"/>
              <a:t>-2</a:t>
            </a:r>
            <a:r>
              <a:rPr lang="de-DE" sz="1800"/>
              <a:t> l mbar/s</a:t>
            </a:r>
          </a:p>
          <a:p>
            <a:pPr eaLnBrk="1" hangingPunct="1">
              <a:buFont typeface="Wingdings 3" pitchFamily="18" charset="2"/>
              <a:buChar char="9"/>
            </a:pPr>
            <a:endParaRPr lang="de-DE" sz="1800"/>
          </a:p>
          <a:p>
            <a:pPr eaLnBrk="1" hangingPunct="1"/>
            <a:r>
              <a:rPr lang="de-DE" b="1">
                <a:cs typeface="Arial" pitchFamily="34" charset="0"/>
              </a:rPr>
              <a:t>→ </a:t>
            </a:r>
            <a:r>
              <a:rPr lang="de-DE">
                <a:cs typeface="Arial" pitchFamily="34" charset="0"/>
              </a:rPr>
              <a:t>TRD gastight</a:t>
            </a:r>
            <a:endParaRPr lang="de-DE" baseline="-2500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100_34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4581525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09572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0957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340CC5-BC61-4E52-85FE-59817DCDFA25}" type="slidenum">
              <a:rPr lang="en-US" sz="1400" smtClean="0"/>
              <a:pPr eaLnBrk="1" hangingPunct="1"/>
              <a:t>91</a:t>
            </a:fld>
            <a:endParaRPr lang="en-US" sz="1400" smtClean="0"/>
          </a:p>
        </p:txBody>
      </p:sp>
      <p:pic>
        <p:nvPicPr>
          <p:cNvPr id="109574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09576" name="Text Box 16"/>
          <p:cNvSpPr txBox="1">
            <a:spLocks noChangeArrowheads="1"/>
          </p:cNvSpPr>
          <p:nvPr/>
        </p:nvSpPr>
        <p:spPr bwMode="auto">
          <a:xfrm>
            <a:off x="2051050" y="44450"/>
            <a:ext cx="5113338" cy="7080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AMS-02 – TRD Flight Integration, </a:t>
            </a:r>
          </a:p>
          <a:p>
            <a:pPr algn="ctr" eaLnBrk="1" hangingPunct="1"/>
            <a:r>
              <a:rPr lang="de-DE" sz="2000" b="1">
                <a:solidFill>
                  <a:schemeClr val="accent2"/>
                </a:solidFill>
              </a:rPr>
              <a:t>Gastightness @ AMS Cleanroom CERN</a:t>
            </a:r>
            <a:endParaRPr lang="de-DE" sz="2000">
              <a:solidFill>
                <a:schemeClr val="accent2"/>
              </a:solidFill>
            </a:endParaRPr>
          </a:p>
        </p:txBody>
      </p:sp>
      <p:pic>
        <p:nvPicPr>
          <p:cNvPr id="109577" name="Picture 7" descr="cern1612a_p_t_f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765175"/>
            <a:ext cx="47879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8" name="Text Box 5"/>
          <p:cNvSpPr txBox="1">
            <a:spLocks noChangeArrowheads="1"/>
          </p:cNvSpPr>
          <p:nvPr/>
        </p:nvSpPr>
        <p:spPr bwMode="auto">
          <a:xfrm>
            <a:off x="49213" y="2852738"/>
            <a:ext cx="4451350" cy="343058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/>
              <a:t>Ar/CO2- (80%/20%) dp/dt-Measurements </a:t>
            </a:r>
          </a:p>
          <a:p>
            <a:pPr eaLnBrk="1" hangingPunct="1"/>
            <a:r>
              <a:rPr lang="de-DE" sz="1800"/>
              <a:t>of whole TRD after pre- &amp; de-integration</a:t>
            </a:r>
          </a:p>
          <a:p>
            <a:pPr eaLnBrk="1" hangingPunct="1"/>
            <a:r>
              <a:rPr lang="de-DE" sz="1800"/>
              <a:t>End of 2008:</a:t>
            </a:r>
          </a:p>
          <a:p>
            <a:pPr eaLnBrk="1" hangingPunct="1"/>
            <a:r>
              <a:rPr lang="de-DE" sz="1800"/>
              <a:t>q</a:t>
            </a:r>
            <a:r>
              <a:rPr lang="de-DE" sz="1600" baseline="-25000"/>
              <a:t>CO2</a:t>
            </a:r>
            <a:r>
              <a:rPr lang="de-DE" sz="1800"/>
              <a:t>= 0.29 * 10</a:t>
            </a:r>
            <a:r>
              <a:rPr lang="de-DE" sz="1800" baseline="30000"/>
              <a:t>-2</a:t>
            </a:r>
            <a:r>
              <a:rPr lang="de-DE" sz="1800"/>
              <a:t> l mbar/s</a:t>
            </a:r>
          </a:p>
          <a:p>
            <a:pPr eaLnBrk="1" hangingPunct="1"/>
            <a:endParaRPr lang="de-DE" sz="1800"/>
          </a:p>
          <a:p>
            <a:pPr eaLnBrk="1" hangingPunct="1">
              <a:buFontTx/>
              <a:buChar char="•"/>
            </a:pPr>
            <a:r>
              <a:rPr lang="de-DE" sz="1800"/>
              <a:t> Comparison Measurement dp/dt in air:</a:t>
            </a:r>
          </a:p>
          <a:p>
            <a:pPr eaLnBrk="1" hangingPunct="1"/>
            <a:r>
              <a:rPr lang="de-DE" sz="1800"/>
              <a:t>He </a:t>
            </a:r>
            <a:r>
              <a:rPr lang="de-DE" sz="1800">
                <a:cs typeface="Arial" pitchFamily="34" charset="0"/>
              </a:rPr>
              <a:t>↔ CO2 Factor of 2</a:t>
            </a:r>
          </a:p>
          <a:p>
            <a:pPr eaLnBrk="1" hangingPunct="1">
              <a:buFontTx/>
              <a:buChar char="•"/>
            </a:pPr>
            <a:r>
              <a:rPr lang="de-DE" sz="1800">
                <a:cs typeface="Arial" pitchFamily="34" charset="0"/>
              </a:rPr>
              <a:t> Factor 5 20% to 100 % CO2</a:t>
            </a:r>
          </a:p>
          <a:p>
            <a:pPr eaLnBrk="1" hangingPunct="1"/>
            <a:endParaRPr lang="de-DE" sz="1800"/>
          </a:p>
          <a:p>
            <a:pPr eaLnBrk="1" hangingPunct="1">
              <a:buFont typeface="Wingdings 3" pitchFamily="18" charset="2"/>
              <a:buChar char="9"/>
            </a:pPr>
            <a:r>
              <a:rPr lang="de-DE" sz="1800"/>
              <a:t>  q</a:t>
            </a:r>
            <a:r>
              <a:rPr lang="de-DE" sz="1400" baseline="-25000"/>
              <a:t>He</a:t>
            </a:r>
            <a:r>
              <a:rPr lang="de-DE" sz="1800"/>
              <a:t> = 3.09*10</a:t>
            </a:r>
            <a:r>
              <a:rPr lang="de-DE" sz="1800" baseline="30000"/>
              <a:t>-2</a:t>
            </a:r>
            <a:r>
              <a:rPr lang="de-DE" sz="1800"/>
              <a:t> l mbar/s</a:t>
            </a:r>
          </a:p>
          <a:p>
            <a:pPr eaLnBrk="1" hangingPunct="1">
              <a:buFont typeface="Wingdings 3" pitchFamily="18" charset="2"/>
              <a:buChar char="9"/>
            </a:pPr>
            <a:endParaRPr lang="de-DE" sz="1800"/>
          </a:p>
          <a:p>
            <a:pPr eaLnBrk="1" hangingPunct="1"/>
            <a:r>
              <a:rPr lang="de-DE" b="1">
                <a:cs typeface="Arial" pitchFamily="34" charset="0"/>
              </a:rPr>
              <a:t>→ </a:t>
            </a:r>
            <a:r>
              <a:rPr lang="de-DE">
                <a:cs typeface="Arial" pitchFamily="34" charset="0"/>
              </a:rPr>
              <a:t>TRD gastight</a:t>
            </a:r>
            <a:endParaRPr lang="de-DE" baseline="-2500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Grafik 19" descr="100_46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10596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10597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B55BE5D-461A-4CCE-ABDD-0BFA05A1CFEE}" type="slidenum">
              <a:rPr lang="en-US" sz="1400" smtClean="0"/>
              <a:pPr eaLnBrk="1" hangingPunct="1"/>
              <a:t>92</a:t>
            </a:fld>
            <a:endParaRPr lang="en-US" sz="1400" smtClean="0"/>
          </a:p>
        </p:txBody>
      </p:sp>
      <p:pic>
        <p:nvPicPr>
          <p:cNvPr id="110598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10600" name="Text Box 16"/>
          <p:cNvSpPr txBox="1">
            <a:spLocks noChangeArrowheads="1"/>
          </p:cNvSpPr>
          <p:nvPr/>
        </p:nvSpPr>
        <p:spPr bwMode="auto">
          <a:xfrm>
            <a:off x="3635375" y="87313"/>
            <a:ext cx="23050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TRD</a:t>
            </a:r>
            <a:endParaRPr lang="de-DE">
              <a:solidFill>
                <a:schemeClr val="accent2"/>
              </a:solidFill>
            </a:endParaRPr>
          </a:p>
        </p:txBody>
      </p:sp>
      <p:sp>
        <p:nvSpPr>
          <p:cNvPr id="110601" name="Text Box 17"/>
          <p:cNvSpPr txBox="1">
            <a:spLocks noChangeArrowheads="1"/>
          </p:cNvSpPr>
          <p:nvPr/>
        </p:nvSpPr>
        <p:spPr bwMode="auto">
          <a:xfrm>
            <a:off x="2700338" y="5732463"/>
            <a:ext cx="3743325" cy="3619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3274" tIns="41637" rIns="83274" bIns="41637">
            <a:spAutoFit/>
          </a:bodyPr>
          <a:lstStyle>
            <a:lvl1pPr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334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33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3A07B9"/>
                </a:solidFill>
                <a:latin typeface="Helvetica" pitchFamily="34" charset="0"/>
              </a:rPr>
              <a:t>TRD Flight Integration July 2010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5088"/>
            <a:ext cx="6626225" cy="627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11620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1162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FA4EC96-0E86-4DA8-B8E7-EC2393FC6C80}" type="slidenum">
              <a:rPr lang="en-US" sz="1400" smtClean="0"/>
              <a:pPr eaLnBrk="1" hangingPunct="1"/>
              <a:t>93</a:t>
            </a:fld>
            <a:endParaRPr lang="en-US" sz="1400" smtClean="0"/>
          </a:p>
        </p:txBody>
      </p:sp>
      <p:pic>
        <p:nvPicPr>
          <p:cNvPr id="11162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11624" name="Text Box 16"/>
          <p:cNvSpPr txBox="1">
            <a:spLocks noChangeArrowheads="1"/>
          </p:cNvSpPr>
          <p:nvPr/>
        </p:nvSpPr>
        <p:spPr bwMode="auto">
          <a:xfrm>
            <a:off x="2555875" y="128588"/>
            <a:ext cx="4248150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@ CERN Cleanroom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6"/>
          <a:stretch>
            <a:fillRect/>
          </a:stretch>
        </p:blipFill>
        <p:spPr bwMode="auto">
          <a:xfrm>
            <a:off x="0" y="0"/>
            <a:ext cx="91440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6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65525"/>
            <a:ext cx="5248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44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12645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1264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1D17606-A599-470F-8287-E256246672DC}" type="slidenum">
              <a:rPr lang="en-US" sz="1400" smtClean="0"/>
              <a:pPr eaLnBrk="1" hangingPunct="1"/>
              <a:t>94</a:t>
            </a:fld>
            <a:endParaRPr lang="en-US" sz="1400" smtClean="0"/>
          </a:p>
        </p:txBody>
      </p:sp>
      <p:pic>
        <p:nvPicPr>
          <p:cNvPr id="112647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12649" name="Text Box 16"/>
          <p:cNvSpPr txBox="1">
            <a:spLocks noChangeArrowheads="1"/>
          </p:cNvSpPr>
          <p:nvPr/>
        </p:nvSpPr>
        <p:spPr bwMode="auto">
          <a:xfrm>
            <a:off x="2700338" y="44450"/>
            <a:ext cx="4679950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@ ESTEC, Noordwijk </a:t>
            </a:r>
            <a:endParaRPr lang="de-DE">
              <a:solidFill>
                <a:schemeClr val="accent2"/>
              </a:solidFill>
            </a:endParaRPr>
          </a:p>
        </p:txBody>
      </p:sp>
      <p:sp>
        <p:nvSpPr>
          <p:cNvPr id="112650" name="Text Box 3"/>
          <p:cNvSpPr txBox="1">
            <a:spLocks noChangeArrowheads="1"/>
          </p:cNvSpPr>
          <p:nvPr/>
        </p:nvSpPr>
        <p:spPr bwMode="auto">
          <a:xfrm>
            <a:off x="5291138" y="549275"/>
            <a:ext cx="3852862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chemeClr val="accent2"/>
                </a:solidFill>
                <a:latin typeface="Arial" pitchFamily="34" charset="0"/>
                <a:ea typeface="ＭＳ Ｐゴシック" pitchFamily="1" charset="-128"/>
              </a:rPr>
              <a:t>AMS-02 inThermal Vacuum Chamber</a:t>
            </a:r>
          </a:p>
        </p:txBody>
      </p:sp>
      <p:sp>
        <p:nvSpPr>
          <p:cNvPr id="112651" name="Text Box 3"/>
          <p:cNvSpPr txBox="1">
            <a:spLocks noChangeArrowheads="1"/>
          </p:cNvSpPr>
          <p:nvPr/>
        </p:nvSpPr>
        <p:spPr bwMode="auto">
          <a:xfrm>
            <a:off x="6948488" y="4652963"/>
            <a:ext cx="1944687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chemeClr val="accent2"/>
                </a:solidFill>
                <a:latin typeface="Arial" pitchFamily="34" charset="0"/>
                <a:ea typeface="ＭＳ Ｐゴシック" pitchFamily="1" charset="-128"/>
              </a:rPr>
              <a:t>No major 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6762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3141663"/>
            <a:ext cx="46720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3668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13669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13670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F5E0E3B-471D-4B23-84AB-2584894BD2F4}" type="slidenum">
              <a:rPr lang="en-US" sz="1400" smtClean="0"/>
              <a:pPr eaLnBrk="1" hangingPunct="1"/>
              <a:t>95</a:t>
            </a:fld>
            <a:endParaRPr lang="en-US" sz="1400" smtClean="0"/>
          </a:p>
        </p:txBody>
      </p:sp>
      <p:pic>
        <p:nvPicPr>
          <p:cNvPr id="113671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13673" name="Text Box 16"/>
          <p:cNvSpPr txBox="1">
            <a:spLocks noChangeArrowheads="1"/>
          </p:cNvSpPr>
          <p:nvPr/>
        </p:nvSpPr>
        <p:spPr bwMode="auto">
          <a:xfrm>
            <a:off x="2700338" y="44450"/>
            <a:ext cx="4679950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@ ESTEC, Noordwijk </a:t>
            </a:r>
            <a:endParaRPr lang="de-DE">
              <a:solidFill>
                <a:schemeClr val="accent2"/>
              </a:solidFill>
            </a:endParaRPr>
          </a:p>
        </p:txBody>
      </p:sp>
      <p:sp>
        <p:nvSpPr>
          <p:cNvPr id="113674" name="Text Box 3"/>
          <p:cNvSpPr txBox="1">
            <a:spLocks noChangeArrowheads="1"/>
          </p:cNvSpPr>
          <p:nvPr/>
        </p:nvSpPr>
        <p:spPr bwMode="auto">
          <a:xfrm>
            <a:off x="179388" y="620713"/>
            <a:ext cx="259397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chemeClr val="accent2"/>
                </a:solidFill>
                <a:latin typeface="Arial" pitchFamily="34" charset="0"/>
                <a:ea typeface="ＭＳ Ｐゴシック" pitchFamily="1" charset="-128"/>
              </a:rPr>
              <a:t>AMS-02 in EMI Chamber</a:t>
            </a:r>
          </a:p>
        </p:txBody>
      </p:sp>
      <p:sp>
        <p:nvSpPr>
          <p:cNvPr id="113675" name="Text Box 4"/>
          <p:cNvSpPr txBox="1">
            <a:spLocks noChangeArrowheads="1"/>
          </p:cNvSpPr>
          <p:nvPr/>
        </p:nvSpPr>
        <p:spPr bwMode="auto">
          <a:xfrm>
            <a:off x="0" y="3644900"/>
            <a:ext cx="48006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32" rIns="90000" bIns="450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31800" indent="-2159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600">
                <a:solidFill>
                  <a:srgbClr val="000000"/>
                </a:solidFill>
              </a:rPr>
              <a:t>EMI emission profile:</a:t>
            </a:r>
          </a:p>
          <a:p>
            <a:pPr lvl="1" eaLnBrk="1" hangingPunct="1">
              <a:buSzPct val="45000"/>
              <a:buFont typeface="Wingdings" pitchFamily="2" charset="2"/>
              <a:buChar char=""/>
            </a:pPr>
            <a:r>
              <a:rPr lang="en-US" sz="2100">
                <a:solidFill>
                  <a:srgbClr val="000000"/>
                </a:solidFill>
              </a:rPr>
              <a:t>Range 30 Hz – 50 MHz</a:t>
            </a:r>
          </a:p>
          <a:p>
            <a:pPr lvl="1" eaLnBrk="1" hangingPunct="1">
              <a:buSzPct val="45000"/>
              <a:buFont typeface="Wingdings" pitchFamily="2" charset="2"/>
              <a:buChar char=""/>
            </a:pPr>
            <a:r>
              <a:rPr lang="en-US" sz="2100">
                <a:solidFill>
                  <a:srgbClr val="000000"/>
                </a:solidFill>
                <a:cs typeface="Arial" pitchFamily="34" charset="0"/>
              </a:rPr>
              <a:t>Limit set by Nasa not exceeded</a:t>
            </a:r>
          </a:p>
          <a:p>
            <a:pPr lvl="1" eaLnBrk="1" hangingPunct="1">
              <a:buSzPct val="45000"/>
              <a:buFont typeface="Wingdings" pitchFamily="2" charset="2"/>
              <a:buNone/>
            </a:pPr>
            <a:endParaRPr lang="en-US" sz="21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/>
            <a:r>
              <a:rPr lang="en-US" sz="2600">
                <a:solidFill>
                  <a:srgbClr val="000000"/>
                </a:solidFill>
                <a:cs typeface="Arial" pitchFamily="34" charset="0"/>
              </a:rPr>
              <a:t>EMI susceptibility (not shown):</a:t>
            </a:r>
          </a:p>
          <a:p>
            <a:pPr lvl="1" eaLnBrk="1" hangingPunct="1">
              <a:buSzPct val="45000"/>
              <a:buFont typeface="Wingdings" pitchFamily="2" charset="2"/>
              <a:buChar char=""/>
            </a:pPr>
            <a:r>
              <a:rPr lang="en-US" sz="2100">
                <a:solidFill>
                  <a:srgbClr val="000000"/>
                </a:solidFill>
                <a:cs typeface="Arial" pitchFamily="34" charset="0"/>
              </a:rPr>
              <a:t>Interference at 80 MHz (TDCs)</a:t>
            </a:r>
          </a:p>
          <a:p>
            <a:pPr lvl="1" eaLnBrk="1" hangingPunct="1">
              <a:buSzPct val="45000"/>
              <a:buFont typeface="Wingdings" pitchFamily="2" charset="2"/>
              <a:buChar char=""/>
            </a:pPr>
            <a:r>
              <a:rPr lang="en-US" sz="2100">
                <a:solidFill>
                  <a:srgbClr val="000000"/>
                </a:solidFill>
                <a:cs typeface="Arial" pitchFamily="34" charset="0"/>
              </a:rPr>
              <a:t>No major issues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716463" y="476250"/>
            <a:ext cx="2951162" cy="1296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7932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sz="1800" dirty="0">
                <a:solidFill>
                  <a:schemeClr val="accent3"/>
                </a:solidFill>
              </a:rPr>
              <a:t>Electromagnetic Interference Test:</a:t>
            </a:r>
          </a:p>
          <a:p>
            <a:pPr marL="431800" lvl="1" indent="-215900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sz="1800" dirty="0">
                <a:solidFill>
                  <a:schemeClr val="accent3"/>
                </a:solidFill>
              </a:rPr>
              <a:t>Emission </a:t>
            </a:r>
          </a:p>
          <a:p>
            <a:pPr marL="431800" lvl="1" indent="-215900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sz="1800" dirty="0">
                <a:solidFill>
                  <a:schemeClr val="accent3"/>
                </a:solidFill>
              </a:rPr>
              <a:t>Susceptibility/Immunity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Documents and Settings\capell.CERN\Desktop\test_beam_aug_2010\IMG_56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38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Bild 2" descr="Seiten aus PRESS at STS134(8).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8" t="58269"/>
          <a:stretch>
            <a:fillRect/>
          </a:stretch>
        </p:blipFill>
        <p:spPr bwMode="auto">
          <a:xfrm>
            <a:off x="250825" y="3536950"/>
            <a:ext cx="41195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8629" r="7620" b="6013"/>
          <a:stretch>
            <a:fillRect/>
          </a:stretch>
        </p:blipFill>
        <p:spPr bwMode="auto">
          <a:xfrm>
            <a:off x="4967288" y="3213100"/>
            <a:ext cx="4176712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4693" name="Bild 2" descr="Seiten aus PRESS at STS134(8).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3" t="7349" b="41995"/>
          <a:stretch>
            <a:fillRect/>
          </a:stretch>
        </p:blipFill>
        <p:spPr bwMode="auto">
          <a:xfrm>
            <a:off x="5003800" y="0"/>
            <a:ext cx="41402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14695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1469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3B7EFF0-7EC0-4B55-9CB1-4A9E8DB1C772}" type="slidenum">
              <a:rPr lang="en-US" sz="1400" smtClean="0"/>
              <a:pPr eaLnBrk="1" hangingPunct="1"/>
              <a:t>96</a:t>
            </a:fld>
            <a:endParaRPr lang="en-US" sz="1400" smtClean="0"/>
          </a:p>
        </p:txBody>
      </p:sp>
      <p:pic>
        <p:nvPicPr>
          <p:cNvPr id="114697" name="Picture 5" descr="logo_AMS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14699" name="Text Box 16"/>
          <p:cNvSpPr txBox="1">
            <a:spLocks noChangeArrowheads="1"/>
          </p:cNvSpPr>
          <p:nvPr/>
        </p:nvSpPr>
        <p:spPr bwMode="auto">
          <a:xfrm>
            <a:off x="323850" y="0"/>
            <a:ext cx="4392613" cy="4619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– Test Beam H8 CERN </a:t>
            </a:r>
            <a:endParaRPr lang="de-DE">
              <a:solidFill>
                <a:schemeClr val="accent2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2924175"/>
            <a:ext cx="2520950" cy="50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2932" rIns="0" bIns="0"/>
          <a:lstStyle/>
          <a:p>
            <a:pPr marL="431800" indent="-323850" defTabSz="457200" hangingPunct="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sz="2600" kern="0" dirty="0">
                <a:solidFill>
                  <a:schemeClr val="accent3"/>
                </a:solidFill>
                <a:latin typeface="Arial"/>
                <a:cs typeface="DejaVu Sans"/>
              </a:rPr>
              <a:t>8-20 Aug 2010</a:t>
            </a:r>
            <a:endParaRPr lang="en-US" kern="0" dirty="0">
              <a:solidFill>
                <a:schemeClr val="accent3"/>
              </a:solidFill>
              <a:latin typeface="Arial"/>
              <a:cs typeface="DejaVu Sans"/>
            </a:endParaRPr>
          </a:p>
          <a:p>
            <a:pPr marL="431800" indent="-323850" defTabSz="457200" hangingPunct="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endParaRPr lang="en-US" sz="2600" kern="0" dirty="0">
              <a:solidFill>
                <a:schemeClr val="accent3"/>
              </a:solidFill>
              <a:latin typeface="Arial"/>
              <a:cs typeface="DejaVu Sans"/>
            </a:endParaRPr>
          </a:p>
        </p:txBody>
      </p:sp>
      <p:sp>
        <p:nvSpPr>
          <p:cNvPr id="114701" name="Text Box 6"/>
          <p:cNvSpPr txBox="1">
            <a:spLocks noChangeArrowheads="1"/>
          </p:cNvSpPr>
          <p:nvPr/>
        </p:nvSpPr>
        <p:spPr bwMode="auto">
          <a:xfrm>
            <a:off x="5724525" y="3213100"/>
            <a:ext cx="24479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750"/>
              </a:spcBef>
            </a:pPr>
            <a:r>
              <a:rPr lang="en-US" sz="1400" b="1">
                <a:solidFill>
                  <a:srgbClr val="339966"/>
                </a:solidFill>
              </a:rPr>
              <a:t>e</a:t>
            </a:r>
            <a:r>
              <a:rPr lang="en-US" sz="1400" b="1" baseline="30000">
                <a:solidFill>
                  <a:srgbClr val="339966"/>
                </a:solidFill>
              </a:rPr>
              <a:t>±</a:t>
            </a:r>
            <a:r>
              <a:rPr lang="en-US" sz="1400" b="1">
                <a:solidFill>
                  <a:srgbClr val="339966"/>
                </a:solidFill>
              </a:rPr>
              <a:t> Energy Resolution: 2.5-3%</a:t>
            </a:r>
          </a:p>
        </p:txBody>
      </p:sp>
      <p:sp>
        <p:nvSpPr>
          <p:cNvPr id="114702" name="Text Box 7"/>
          <p:cNvSpPr txBox="1">
            <a:spLocks noChangeArrowheads="1"/>
          </p:cNvSpPr>
          <p:nvPr/>
        </p:nvSpPr>
        <p:spPr bwMode="auto">
          <a:xfrm>
            <a:off x="8201025" y="5445125"/>
            <a:ext cx="942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en-US" sz="1600" b="1">
                <a:solidFill>
                  <a:srgbClr val="000000"/>
                </a:solidFill>
              </a:rPr>
              <a:t>Energy</a:t>
            </a:r>
          </a:p>
        </p:txBody>
      </p:sp>
      <p:sp>
        <p:nvSpPr>
          <p:cNvPr id="114703" name="Rechteck 17"/>
          <p:cNvSpPr>
            <a:spLocks noChangeArrowheads="1"/>
          </p:cNvSpPr>
          <p:nvPr/>
        </p:nvSpPr>
        <p:spPr bwMode="auto">
          <a:xfrm>
            <a:off x="5003800" y="2420938"/>
            <a:ext cx="144463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14704" name="Rechteck 18"/>
          <p:cNvSpPr>
            <a:spLocks noChangeArrowheads="1"/>
          </p:cNvSpPr>
          <p:nvPr/>
        </p:nvSpPr>
        <p:spPr bwMode="auto">
          <a:xfrm>
            <a:off x="5867400" y="2997200"/>
            <a:ext cx="21590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5" descr="dsc_45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5716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15717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15718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DC17DF-0606-45C6-8FBB-849BF99C13FA}" type="slidenum">
              <a:rPr lang="en-US" sz="1400" smtClean="0"/>
              <a:pPr eaLnBrk="1" hangingPunct="1"/>
              <a:t>97</a:t>
            </a:fld>
            <a:endParaRPr lang="en-US" sz="1400" smtClean="0"/>
          </a:p>
        </p:txBody>
      </p:sp>
      <p:pic>
        <p:nvPicPr>
          <p:cNvPr id="115719" name="Picture 5" descr="logo_AMS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15721" name="Text Box 16"/>
          <p:cNvSpPr txBox="1">
            <a:spLocks noChangeArrowheads="1"/>
          </p:cNvSpPr>
          <p:nvPr/>
        </p:nvSpPr>
        <p:spPr bwMode="auto">
          <a:xfrm>
            <a:off x="1979613" y="87313"/>
            <a:ext cx="4752975" cy="46196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accent2"/>
                </a:solidFill>
              </a:rPr>
              <a:t>AMS-02 Transport CERN to KSC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1157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65475"/>
            <a:ext cx="4643437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71438" y="3789363"/>
            <a:ext cx="4284662" cy="193833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dirty="0" smtClean="0">
                <a:solidFill>
                  <a:schemeClr val="accent2"/>
                </a:solidFill>
              </a:rPr>
              <a:t>AMS-02 in the Space Station Processing Facility (SSPF), ready for installation into the Space Shuttle</a:t>
            </a:r>
          </a:p>
          <a:p>
            <a:pPr eaLnBrk="0" hangingPunct="0">
              <a:defRPr/>
            </a:pPr>
            <a:r>
              <a:rPr lang="en-US" sz="2000" dirty="0" smtClean="0">
                <a:solidFill>
                  <a:schemeClr val="accent2"/>
                </a:solidFill>
              </a:rPr>
              <a:t>Extended </a:t>
            </a:r>
            <a:r>
              <a:rPr lang="en-US" sz="2000" kern="0" dirty="0" smtClean="0">
                <a:solidFill>
                  <a:schemeClr val="accent2"/>
                </a:solidFill>
                <a:latin typeface="Arial"/>
                <a:ea typeface="+mn-ea"/>
                <a:cs typeface="DejaVu Sans"/>
              </a:rPr>
              <a:t>data taking periods to verify detector performance</a:t>
            </a:r>
            <a:endParaRPr lang="en-US" sz="2000" dirty="0" smtClean="0">
              <a:solidFill>
                <a:schemeClr val="accent2"/>
              </a:solidFill>
            </a:endParaRPr>
          </a:p>
        </p:txBody>
      </p:sp>
      <p:sp>
        <p:nvSpPr>
          <p:cNvPr id="115724" name="Text Box 7"/>
          <p:cNvSpPr txBox="1">
            <a:spLocks noChangeArrowheads="1"/>
          </p:cNvSpPr>
          <p:nvPr/>
        </p:nvSpPr>
        <p:spPr bwMode="auto">
          <a:xfrm>
            <a:off x="4572000" y="3141663"/>
            <a:ext cx="20875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0876" rIns="90000" bIns="45000"/>
          <a:lstStyle>
            <a:lvl1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February 2011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9388" y="2492375"/>
            <a:ext cx="4105275" cy="78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2pPr>
            <a:lvl3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3pPr>
            <a:lvl4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4pPr>
            <a:lvl5pPr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C0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accent3"/>
                </a:solidFill>
              </a:rPr>
              <a:t>Arrival of </a:t>
            </a:r>
            <a:r>
              <a:rPr lang="en-US" sz="1800" dirty="0" smtClean="0">
                <a:solidFill>
                  <a:schemeClr val="accent3"/>
                </a:solidFill>
              </a:rPr>
              <a:t>US Air Force C5 Galaxy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dirty="0" smtClean="0">
                <a:solidFill>
                  <a:schemeClr val="accent3"/>
                </a:solidFill>
              </a:rPr>
              <a:t>at </a:t>
            </a:r>
            <a:r>
              <a:rPr lang="en-US" sz="1800" dirty="0">
                <a:solidFill>
                  <a:schemeClr val="accent3"/>
                </a:solidFill>
              </a:rPr>
              <a:t>Geneva – 25 Aug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16740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16741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D7D11CE-1D50-4611-8447-DE05A1977DD1}" type="slidenum">
              <a:rPr lang="en-US" sz="1400" smtClean="0"/>
              <a:pPr eaLnBrk="1" hangingPunct="1"/>
              <a:t>98</a:t>
            </a:fld>
            <a:endParaRPr lang="en-US" sz="1400" smtClean="0"/>
          </a:p>
        </p:txBody>
      </p:sp>
      <p:pic>
        <p:nvPicPr>
          <p:cNvPr id="116742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16744" name="Text Box 16"/>
          <p:cNvSpPr txBox="1">
            <a:spLocks noChangeArrowheads="1"/>
          </p:cNvSpPr>
          <p:nvPr/>
        </p:nvSpPr>
        <p:spPr bwMode="auto">
          <a:xfrm>
            <a:off x="1979613" y="0"/>
            <a:ext cx="4895850" cy="8302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in Endeavour Payload Bay, Closing of Doors 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Grafik 8" descr="29971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Datumsplatzhalt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smtClean="0"/>
              <a:t>Th. Kirn</a:t>
            </a:r>
            <a:endParaRPr lang="en-US" sz="1400" smtClean="0"/>
          </a:p>
        </p:txBody>
      </p:sp>
      <p:sp>
        <p:nvSpPr>
          <p:cNvPr id="117764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AMS-02 TRD</a:t>
            </a:r>
          </a:p>
        </p:txBody>
      </p:sp>
      <p:sp>
        <p:nvSpPr>
          <p:cNvPr id="117765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C948355-8350-4199-A4FC-C2F735406A90}" type="slidenum">
              <a:rPr lang="en-US" sz="1400" smtClean="0"/>
              <a:pPr eaLnBrk="1" hangingPunct="1"/>
              <a:t>99</a:t>
            </a:fld>
            <a:endParaRPr lang="en-US" sz="1400" smtClean="0"/>
          </a:p>
        </p:txBody>
      </p:sp>
      <p:pic>
        <p:nvPicPr>
          <p:cNvPr id="117766" name="Picture 5" descr="logo_AMS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021388"/>
            <a:ext cx="6191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7" descr="logo_rwth_univers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6308725"/>
            <a:ext cx="1225550" cy="33178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117768" name="Text Box 16"/>
          <p:cNvSpPr txBox="1">
            <a:spLocks noChangeArrowheads="1"/>
          </p:cNvSpPr>
          <p:nvPr/>
        </p:nvSpPr>
        <p:spPr bwMode="auto">
          <a:xfrm>
            <a:off x="1331913" y="44450"/>
            <a:ext cx="6408737" cy="8302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AMS-02  - STS 134 Launch </a:t>
            </a:r>
          </a:p>
          <a:p>
            <a:pPr algn="ctr" eaLnBrk="1" hangingPunct="1"/>
            <a:r>
              <a:rPr lang="de-DE" b="1">
                <a:solidFill>
                  <a:schemeClr val="accent2"/>
                </a:solidFill>
              </a:rPr>
              <a:t>16th of May </a:t>
            </a:r>
            <a:endParaRPr lang="de-DE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Office\Templates\Presentation Designs\Aufsteigend.pot</Template>
  <TotalTime>0</TotalTime>
  <Words>4614</Words>
  <Application>Microsoft Office PowerPoint</Application>
  <PresentationFormat>Bildschirmpräsentation (4:3)</PresentationFormat>
  <Paragraphs>1377</Paragraphs>
  <Slides>166</Slides>
  <Notes>38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166</vt:i4>
      </vt:variant>
    </vt:vector>
  </HeadingPairs>
  <TitlesOfParts>
    <vt:vector size="167" baseType="lpstr">
      <vt:lpstr>Standarddesign</vt:lpstr>
      <vt:lpstr>AMS-02 TRD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TRD-DTS Monitor – TRDDTS-M</vt:lpstr>
      <vt:lpstr>PowerPoint-Präsentation</vt:lpstr>
      <vt:lpstr>Usage: TRD-DTS Monitor– TRDDTS-M</vt:lpstr>
      <vt:lpstr>GainMonitor</vt:lpstr>
      <vt:lpstr>GainMonitor</vt:lpstr>
      <vt:lpstr>GainMonitor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TRD-Gas Monitor Program: TRDGAS-M</vt:lpstr>
      <vt:lpstr>TRD-Gas Monitor Program: TRDGAS-M</vt:lpstr>
      <vt:lpstr>TRD-Gas Monitor Program: TRDGAS-M</vt:lpstr>
      <vt:lpstr>TRD-Gas Monitor Program: TRDGAS-M</vt:lpstr>
      <vt:lpstr>TRD-Gas Monitor Program: TRDGAS-M</vt:lpstr>
      <vt:lpstr>TRD-Gas Monitor Program: TRDGAS-M</vt:lpstr>
      <vt:lpstr>TRD-Gas Monitor Program: TRDGAS-M</vt:lpstr>
      <vt:lpstr>TRD-Gas Monitor Program: TRDGAS-M</vt:lpstr>
      <vt:lpstr>TRD-Gas Monitor Program: PressureMonitor</vt:lpstr>
      <vt:lpstr>PowerPoint-Präsentation</vt:lpstr>
    </vt:vector>
  </TitlesOfParts>
  <Company>RWTH Aachen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schael</dc:creator>
  <cp:lastModifiedBy>kirn</cp:lastModifiedBy>
  <cp:revision>682</cp:revision>
  <dcterms:created xsi:type="dcterms:W3CDTF">2000-11-08T11:46:42Z</dcterms:created>
  <dcterms:modified xsi:type="dcterms:W3CDTF">2013-11-25T15:53:20Z</dcterms:modified>
</cp:coreProperties>
</file>