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81000" y="7368840"/>
            <a:ext cx="7119000" cy="16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FF"/>
                </a:solidFill>
                <a:latin typeface="Arial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576000" y="7335360"/>
            <a:ext cx="467640" cy="144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69A9A7D-F200-4B75-B1A1-CCBEE1B4BB83}" type="slidenum">
              <a:rPr lang="en-US" sz="1800" b="0" strike="noStrike" spc="-1">
                <a:solidFill>
                  <a:srgbClr val="0000FF"/>
                </a:solidFill>
                <a:latin typeface="Arial"/>
              </a:rPr>
              <a:t>‹Nr.›</a:t>
            </a:fld>
            <a:endParaRPr lang="en-US" sz="1800" b="0" strike="noStrike" spc="-1">
              <a:solidFill>
                <a:srgbClr val="0000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/>
          <p:nvPr/>
        </p:nvPicPr>
        <p:blipFill>
          <a:blip r:embed="rId2"/>
          <a:stretch/>
        </p:blipFill>
        <p:spPr>
          <a:xfrm>
            <a:off x="0" y="1944000"/>
            <a:ext cx="10135440" cy="4969080"/>
          </a:xfrm>
          <a:prstGeom prst="rect">
            <a:avLst/>
          </a:prstGeom>
          <a:ln>
            <a:noFill/>
          </a:ln>
        </p:spPr>
      </p:pic>
      <p:sp>
        <p:nvSpPr>
          <p:cNvPr id="41" name="TextShape 1"/>
          <p:cNvSpPr txBox="1"/>
          <p:nvPr/>
        </p:nvSpPr>
        <p:spPr>
          <a:xfrm>
            <a:off x="2880000" y="126000"/>
            <a:ext cx="4535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Operations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3996000" y="2016000"/>
            <a:ext cx="21787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T. Siedenburg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3096000" y="828000"/>
            <a:ext cx="416304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AMS DOE Review  Sep-2013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65520" y="2088000"/>
            <a:ext cx="2911320" cy="7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rafik 179"/>
          <p:cNvPicPr/>
          <p:nvPr/>
        </p:nvPicPr>
        <p:blipFill>
          <a:blip r:embed="rId2"/>
          <a:stretch/>
        </p:blipFill>
        <p:spPr>
          <a:xfrm>
            <a:off x="0" y="816120"/>
            <a:ext cx="10080000" cy="632124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0" y="-85320"/>
            <a:ext cx="1008000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5112000" y="1152000"/>
            <a:ext cx="3823200" cy="144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For European night shift</a:t>
            </a:r>
            <a:r>
              <a:t/>
            </a:r>
            <a:br/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TRD monitoring covered </a:t>
            </a:r>
            <a:endParaRPr lang="en-US" sz="24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             by ASIA POCC</a:t>
            </a:r>
            <a:r>
              <a:t/>
            </a:r>
            <a:br/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             since Aug-2012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83" name="Rectangle 3"/>
          <p:cNvSpPr/>
          <p:nvPr/>
        </p:nvSpPr>
        <p:spPr>
          <a:xfrm>
            <a:off x="5328000" y="4140000"/>
            <a:ext cx="1296000" cy="7812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</p:sp>
      <p:sp>
        <p:nvSpPr>
          <p:cNvPr id="184" name="TextShape 4"/>
          <p:cNvSpPr txBox="1"/>
          <p:nvPr/>
        </p:nvSpPr>
        <p:spPr>
          <a:xfrm>
            <a:off x="5148000" y="3744360"/>
            <a:ext cx="38185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TRD Post at CERN POCC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2000" y="887760"/>
            <a:ext cx="7188840" cy="51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>
                <a:solidFill>
                  <a:srgbClr val="0000FF"/>
                </a:solidFill>
                <a:latin typeface="Arial"/>
              </a:rPr>
              <a:t>Primary Shift Objective:  </a:t>
            </a:r>
            <a:r>
              <a:rPr lang="en-US" sz="1000" b="1" strike="noStrike" spc="-1">
                <a:solidFill>
                  <a:srgbClr val="0000FF"/>
                </a:solidFill>
                <a:latin typeface="Arial"/>
              </a:rPr>
              <a:t>   </a:t>
            </a:r>
            <a:r>
              <a:rPr lang="en-US" sz="3600" b="1" strike="noStrike" spc="-1">
                <a:solidFill>
                  <a:srgbClr val="0000FF"/>
                </a:solidFill>
                <a:latin typeface="Arial"/>
              </a:rPr>
              <a:t> Safety</a:t>
            </a:r>
            <a:endParaRPr lang="en-US" sz="36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9720" y="1584000"/>
            <a:ext cx="9822960" cy="553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u="heavy" strike="noStrike" spc="-1">
                <a:solidFill>
                  <a:srgbClr val="0000FF"/>
                </a:solidFill>
                <a:uFillTx/>
                <a:latin typeface="Arial"/>
              </a:rPr>
              <a:t>Keep the TRD within safe operation limits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-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24/7 monitoring of pressure and temperature sensors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   High pressure supply vessels / mixing vessel / TRD straw tubes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-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Prompt action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in case of problems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   Operate TRD heaters / valves / pumps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- Initiate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preventive actions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for expected low temperature environment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 Dependent on ISS orbit beta, attitude and radiator/solar-array config.</a:t>
            </a:r>
            <a:r>
              <a:rPr lang="en-US" sz="2400" b="0" strike="noStrike" spc="-1">
                <a:latin typeface="Arial"/>
              </a:rPr>
              <a:t>  </a:t>
            </a:r>
            <a:r>
              <a:t/>
            </a:r>
            <a:br/>
            <a:r>
              <a:rPr lang="en-US" sz="2400" b="0" strike="noStrike" spc="-1">
                <a:latin typeface="Arial"/>
              </a:rPr>
              <a:t> 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in coordination with AMS Thermal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group (MIT, Burger)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   Operate TRD heaters / valves / pumps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   Request ISS solar-array / radiator operations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187" name="Object 3"/>
          <p:cNvGraphicFramePr/>
          <p:nvPr/>
        </p:nvGraphicFramePr>
        <p:xfrm>
          <a:off x="-377280" y="3292200"/>
          <a:ext cx="7560" cy="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0" imgH="0" progId="Word.Document.12">
                  <p:embed/>
                </p:oleObj>
              </mc:Choice>
              <mc:Fallback>
                <p:oleObj r:id="rId3" imgW="0" imgH="0" progId="Word.Document.12">
                  <p:embed/>
                  <p:pic>
                    <p:nvPicPr>
                      <p:cNvPr id="188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-377280" y="3292200"/>
                        <a:ext cx="7560" cy="75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TextShape 4"/>
          <p:cNvSpPr txBox="1"/>
          <p:nvPr/>
        </p:nvSpPr>
        <p:spPr>
          <a:xfrm>
            <a:off x="7920" y="-12996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fik 189"/>
          <p:cNvPicPr/>
          <p:nvPr/>
        </p:nvPicPr>
        <p:blipFill>
          <a:blip r:embed="rId2"/>
          <a:srcRect l="42913" t="8816" r="20276" b="21417"/>
          <a:stretch/>
        </p:blipFill>
        <p:spPr>
          <a:xfrm>
            <a:off x="3635640" y="510480"/>
            <a:ext cx="6398280" cy="602424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9223560" y="3888000"/>
            <a:ext cx="773640" cy="429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18</a:t>
            </a:r>
            <a:r>
              <a:rPr lang="en-US" sz="2758" b="1" strike="noStrike" spc="-1" baseline="40000">
                <a:solidFill>
                  <a:srgbClr val="FF0000"/>
                </a:solidFill>
                <a:latin typeface="Arial"/>
              </a:rPr>
              <a:t>o</a:t>
            </a:r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C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568000" y="6156000"/>
            <a:ext cx="773640" cy="429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10</a:t>
            </a:r>
            <a:r>
              <a:rPr lang="en-US" sz="2758" b="1" strike="noStrike" spc="-1" baseline="40000">
                <a:solidFill>
                  <a:srgbClr val="0000FF"/>
                </a:solidFill>
                <a:latin typeface="Arial"/>
              </a:rPr>
              <a:t>o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C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72000" y="2016000"/>
            <a:ext cx="3705840" cy="519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Verify functionality 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of TRD Heaters</a:t>
            </a:r>
            <a:endParaRPr lang="en-US" sz="2400" b="0" strike="noStrike" spc="-1">
              <a:latin typeface="Arial"/>
            </a:endParaRPr>
          </a:p>
          <a:p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Thermostat switching 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points 10/20 </a:t>
            </a:r>
            <a:r>
              <a:rPr lang="en-US" sz="3310" b="0" strike="noStrike" spc="-1" baseline="101000">
                <a:solidFill>
                  <a:srgbClr val="0000FF"/>
                </a:solidFill>
                <a:latin typeface="Arial"/>
              </a:rPr>
              <a:t>o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C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Correlate with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AMS Thermal 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(MIT, Burger)</a:t>
            </a:r>
            <a:r>
              <a:t/>
            </a:r>
            <a:br/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Offline data analysis: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temperature(density) 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dependent gain correction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4" name="TextShape 4"/>
          <p:cNvSpPr txBox="1"/>
          <p:nvPr/>
        </p:nvSpPr>
        <p:spPr>
          <a:xfrm>
            <a:off x="7200000" y="6552000"/>
            <a:ext cx="2081160" cy="85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Relative Signal   S</a:t>
            </a:r>
            <a:r>
              <a:t/>
            </a:r>
            <a:br/>
            <a:r>
              <a:rPr lang="en-US" sz="1800" b="0" strike="noStrike" spc="-1">
                <a:latin typeface="Arial"/>
              </a:rPr>
              <a:t>Relative Density D</a:t>
            </a:r>
            <a:r>
              <a:t/>
            </a:r>
            <a:br/>
            <a:r>
              <a:rPr lang="en-US" sz="1800" b="0" strike="noStrike" spc="-1">
                <a:latin typeface="Arial"/>
              </a:rPr>
              <a:t>Ionis.:  </a:t>
            </a:r>
            <a:r>
              <a:rPr lang="en-US" sz="1800" b="0" strike="noStrike" spc="-1">
                <a:latin typeface="Arial"/>
                <a:ea typeface="Arial"/>
              </a:rPr>
              <a:t>ΔS = -5·ΔD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TextShape 5"/>
          <p:cNvSpPr txBox="1"/>
          <p:nvPr/>
        </p:nvSpPr>
        <p:spPr>
          <a:xfrm>
            <a:off x="7920" y="-12888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96" name="TextShape 6"/>
          <p:cNvSpPr txBox="1"/>
          <p:nvPr/>
        </p:nvSpPr>
        <p:spPr>
          <a:xfrm>
            <a:off x="5124600" y="504000"/>
            <a:ext cx="27838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latin typeface="Arial"/>
              </a:rPr>
              <a:t>GMT 2011-06-11 16:42</a:t>
            </a:r>
          </a:p>
        </p:txBody>
      </p:sp>
      <p:sp>
        <p:nvSpPr>
          <p:cNvPr id="197" name="Rectangle 7"/>
          <p:cNvSpPr/>
          <p:nvPr/>
        </p:nvSpPr>
        <p:spPr>
          <a:xfrm>
            <a:off x="3560040" y="874800"/>
            <a:ext cx="207000" cy="7621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8" name="TextShape 8"/>
          <p:cNvSpPr txBox="1"/>
          <p:nvPr/>
        </p:nvSpPr>
        <p:spPr>
          <a:xfrm>
            <a:off x="108000" y="794160"/>
            <a:ext cx="3960000" cy="91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FF"/>
                </a:solidFill>
                <a:latin typeface="Arial"/>
              </a:rPr>
              <a:t>Temperature Sensors</a:t>
            </a:r>
            <a:r>
              <a:t/>
            </a:r>
            <a:br/>
            <a:r>
              <a:rPr lang="en-US" sz="3200" b="0" strike="noStrike" spc="-1">
                <a:solidFill>
                  <a:srgbClr val="0000FF"/>
                </a:solidFill>
                <a:latin typeface="Arial"/>
              </a:rPr>
              <a:t>on TRD Modules</a:t>
            </a:r>
          </a:p>
        </p:txBody>
      </p:sp>
      <p:sp>
        <p:nvSpPr>
          <p:cNvPr id="199" name="Rectangle 9"/>
          <p:cNvSpPr/>
          <p:nvPr/>
        </p:nvSpPr>
        <p:spPr>
          <a:xfrm>
            <a:off x="9680760" y="4332600"/>
            <a:ext cx="334080" cy="21650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0" name="TextShape 10"/>
          <p:cNvSpPr txBox="1"/>
          <p:nvPr/>
        </p:nvSpPr>
        <p:spPr>
          <a:xfrm>
            <a:off x="4440960" y="3240000"/>
            <a:ext cx="111636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latin typeface="Arial"/>
              </a:rPr>
              <a:t>TRD</a:t>
            </a:r>
            <a:r>
              <a:t/>
            </a:r>
            <a:br/>
            <a:r>
              <a:rPr lang="en-US" sz="2000" b="0" strike="noStrike" spc="-1">
                <a:latin typeface="Arial"/>
              </a:rPr>
              <a:t>top view</a:t>
            </a:r>
          </a:p>
        </p:txBody>
      </p:sp>
      <p:grpSp>
        <p:nvGrpSpPr>
          <p:cNvPr id="201" name="Group 11"/>
          <p:cNvGrpSpPr/>
          <p:nvPr/>
        </p:nvGrpSpPr>
        <p:grpSpPr>
          <a:xfrm>
            <a:off x="3596400" y="5227560"/>
            <a:ext cx="3614040" cy="2138400"/>
            <a:chOff x="3596400" y="5227560"/>
            <a:chExt cx="3614040" cy="2138400"/>
          </a:xfrm>
        </p:grpSpPr>
        <p:sp>
          <p:nvSpPr>
            <p:cNvPr id="202" name="Rectangle 12"/>
            <p:cNvSpPr/>
            <p:nvPr/>
          </p:nvSpPr>
          <p:spPr>
            <a:xfrm>
              <a:off x="3596400" y="5915160"/>
              <a:ext cx="207000" cy="762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pic>
          <p:nvPicPr>
            <p:cNvPr id="203" name="Grafik 202"/>
            <p:cNvPicPr/>
            <p:nvPr/>
          </p:nvPicPr>
          <p:blipFill>
            <a:blip r:embed="rId3"/>
            <a:srcRect t="35016"/>
            <a:stretch/>
          </p:blipFill>
          <p:spPr>
            <a:xfrm>
              <a:off x="3733560" y="5246280"/>
              <a:ext cx="3476880" cy="2102760"/>
            </a:xfrm>
            <a:prstGeom prst="rect">
              <a:avLst/>
            </a:prstGeom>
            <a:ln w="18000">
              <a:solidFill>
                <a:srgbClr val="000000"/>
              </a:solidFill>
              <a:round/>
            </a:ln>
          </p:spPr>
        </p:pic>
        <p:sp>
          <p:nvSpPr>
            <p:cNvPr id="204" name="TextShape 13"/>
            <p:cNvSpPr txBox="1"/>
            <p:nvPr/>
          </p:nvSpPr>
          <p:spPr>
            <a:xfrm>
              <a:off x="3745080" y="5544000"/>
              <a:ext cx="3348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S</a:t>
              </a:r>
            </a:p>
          </p:txBody>
        </p:sp>
        <p:sp>
          <p:nvSpPr>
            <p:cNvPr id="205" name="TextShape 14"/>
            <p:cNvSpPr txBox="1"/>
            <p:nvPr/>
          </p:nvSpPr>
          <p:spPr>
            <a:xfrm>
              <a:off x="3737160" y="6197040"/>
              <a:ext cx="2826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600" b="0" strike="noStrike" spc="-1">
                  <a:latin typeface="Arial"/>
                </a:rPr>
                <a:t>1.0</a:t>
              </a:r>
            </a:p>
          </p:txBody>
        </p:sp>
        <p:sp>
          <p:nvSpPr>
            <p:cNvPr id="206" name="TextShape 15"/>
            <p:cNvSpPr txBox="1"/>
            <p:nvPr/>
          </p:nvSpPr>
          <p:spPr>
            <a:xfrm>
              <a:off x="4453200" y="5227560"/>
              <a:ext cx="2589840" cy="2563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latin typeface="Arial"/>
                </a:rPr>
                <a:t>TRD Prototype BeamTest</a:t>
              </a:r>
            </a:p>
          </p:txBody>
        </p:sp>
        <p:sp>
          <p:nvSpPr>
            <p:cNvPr id="207" name="TextShape 16"/>
            <p:cNvSpPr txBox="1"/>
            <p:nvPr/>
          </p:nvSpPr>
          <p:spPr>
            <a:xfrm>
              <a:off x="5425200" y="6588000"/>
              <a:ext cx="610200" cy="514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144000" rIns="0" bIns="144000"/>
            <a:lstStyle/>
            <a:p>
              <a:r>
                <a:rPr lang="en-US" sz="1600" b="0" strike="noStrike" spc="-1">
                  <a:latin typeface="Arial"/>
                </a:rPr>
                <a:t>muons</a:t>
              </a:r>
            </a:p>
          </p:txBody>
        </p:sp>
        <p:sp>
          <p:nvSpPr>
            <p:cNvPr id="208" name="Rectangle 17"/>
            <p:cNvSpPr/>
            <p:nvPr/>
          </p:nvSpPr>
          <p:spPr>
            <a:xfrm>
              <a:off x="5328000" y="7128000"/>
              <a:ext cx="360000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209" name="TextShape 18"/>
            <p:cNvSpPr txBox="1"/>
            <p:nvPr/>
          </p:nvSpPr>
          <p:spPr>
            <a:xfrm>
              <a:off x="5426280" y="7113960"/>
              <a:ext cx="3816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sz="1600" b="0" strike="noStrike" spc="-1">
                  <a:latin typeface="Arial"/>
                </a:rPr>
                <a:t>1.00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08000" y="864000"/>
            <a:ext cx="9841680" cy="51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strike="noStrike" spc="-1">
                <a:solidFill>
                  <a:srgbClr val="0000FF"/>
                </a:solidFill>
                <a:latin typeface="Arial"/>
              </a:rPr>
              <a:t>AMS Physics Shift Objective: Signal Quality</a:t>
            </a:r>
            <a:endParaRPr lang="en-US" sz="36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" y="1404000"/>
            <a:ext cx="9737640" cy="554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u="heavy" strike="noStrike" spc="-1">
                <a:solidFill>
                  <a:srgbClr val="0000FF"/>
                </a:solidFill>
                <a:uFillTx/>
                <a:latin typeface="Arial"/>
              </a:rPr>
              <a:t>Keep the TRD signal response at optimal working point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- 24/7 monitoring of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5248 straw tube signals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Verification of signal baseline calibrations    and   signal homogeneity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  Check TRD event size, which regularly increases in the South Atlantic Anomaly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  Request AMS-LEAD to re-calibrate or re-initialize in case of problems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- 24/7 monitoring of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82 high voltage channels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 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Prompt reset of tripped HV channels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  Switch off HV in case of severe data rate problems (e.g. high solar activity)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de-DE" sz="2000" b="0" strike="noStrike" spc="-1">
                <a:solidFill>
                  <a:srgbClr val="0000FF"/>
                </a:solidFill>
                <a:latin typeface="Arial"/>
              </a:rPr>
              <a:t>    Daily adjustment of HV – coordinated with LEAD</a:t>
            </a:r>
            <a:r>
              <a:t/>
            </a:r>
            <a:br/>
            <a:endParaRPr lang="en-US" sz="2000" b="0" strike="noStrike" spc="-1">
              <a:latin typeface="Arial"/>
            </a:endParaRPr>
          </a:p>
          <a:p>
            <a:r>
              <a:rPr lang="de-DE" sz="2400" b="0" strike="noStrike" spc="-1">
                <a:solidFill>
                  <a:srgbClr val="0000FF"/>
                </a:solidFill>
                <a:latin typeface="Arial"/>
              </a:rPr>
              <a:t>- 24/7 monitoring of </a:t>
            </a:r>
            <a:r>
              <a:rPr lang="de-DE" sz="2400" b="1" strike="noStrike" spc="-1">
                <a:solidFill>
                  <a:srgbClr val="FF0000"/>
                </a:solidFill>
                <a:latin typeface="Arial"/>
              </a:rPr>
              <a:t>TRD gas tightness and gas composition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 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Prompt isolation of potentially leaky gas sections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 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Monthly refill of Xenon / CO</a:t>
            </a:r>
            <a:r>
              <a:rPr lang="en-US" sz="2758" b="0" strike="noStrike" spc="-1" baseline="-200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mixture </a:t>
            </a:r>
            <a:r>
              <a:rPr lang="de-DE" sz="2000" b="0" strike="noStrike" spc="-1">
                <a:solidFill>
                  <a:srgbClr val="0000FF"/>
                </a:solidFill>
                <a:latin typeface="Arial"/>
              </a:rPr>
              <a:t>– coordinated with LEAD and Thermal Group</a:t>
            </a:r>
            <a:endParaRPr lang="en-US" sz="2000" b="0" strike="noStrike" spc="-1">
              <a:latin typeface="Arial"/>
            </a:endParaRPr>
          </a:p>
        </p:txBody>
      </p:sp>
      <p:graphicFrame>
        <p:nvGraphicFramePr>
          <p:cNvPr id="212" name="Object 3"/>
          <p:cNvGraphicFramePr/>
          <p:nvPr/>
        </p:nvGraphicFramePr>
        <p:xfrm>
          <a:off x="-377280" y="3292200"/>
          <a:ext cx="7560" cy="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0" imgH="0" progId="Word.Document.12">
                  <p:embed/>
                </p:oleObj>
              </mc:Choice>
              <mc:Fallback>
                <p:oleObj r:id="rId3" imgW="0" imgH="0" progId="Word.Document.12">
                  <p:embed/>
                  <p:pic>
                    <p:nvPicPr>
                      <p:cNvPr id="213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-377280" y="3292200"/>
                        <a:ext cx="7560" cy="75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TextShape 4"/>
          <p:cNvSpPr txBox="1"/>
          <p:nvPr/>
        </p:nvSpPr>
        <p:spPr>
          <a:xfrm>
            <a:off x="7920" y="-12816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72000" y="612000"/>
            <a:ext cx="6840000" cy="39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b="1" strike="noStrike" spc="-1">
                <a:solidFill>
                  <a:srgbClr val="0000FF"/>
                </a:solidFill>
                <a:latin typeface="Arial"/>
              </a:rPr>
              <a:t>Daily TRD HV adjustment by TRD expert</a:t>
            </a:r>
            <a:endParaRPr lang="en-US" sz="28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0" y="1000800"/>
            <a:ext cx="1010808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Steady increase of TRD signal height due to gas-gain increase from diffusion gas losses</a:t>
            </a:r>
            <a:r>
              <a:t/>
            </a:r>
            <a:br/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Compensate with HV adjustment</a:t>
            </a:r>
            <a:r>
              <a:rPr lang="en-US" sz="2000" b="0" strike="noStrike" spc="-1">
                <a:latin typeface="Arial"/>
              </a:rPr>
              <a:t> </a:t>
            </a:r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adapted to signal response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since previous adjust</a:t>
            </a:r>
            <a:r>
              <a:t/>
            </a:r>
            <a:br/>
            <a:endParaRPr lang="en-US" sz="2000" b="0" strike="noStrike" spc="-1">
              <a:latin typeface="Arial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108000" y="4176000"/>
            <a:ext cx="9167400" cy="788040"/>
          </a:xfrm>
          <a:prstGeom prst="rect">
            <a:avLst/>
          </a:prstGeom>
          <a:noFill/>
          <a:ln w="18000">
            <a:solidFill>
              <a:srgbClr val="FF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400" b="0" strike="noStrike" spc="-1">
                <a:solidFill>
                  <a:srgbClr val="FF0000"/>
                </a:solidFill>
                <a:latin typeface="Arial"/>
              </a:rPr>
              <a:t>Complex multi-step procedure that occasionally fails  – 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solidFill>
                  <a:srgbClr val="FF0000"/>
                </a:solidFill>
                <a:latin typeface="Arial"/>
              </a:rPr>
              <a:t>Requires prompt recovery depending on reason and step of failure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8" name="TextShape 4"/>
          <p:cNvSpPr txBox="1"/>
          <p:nvPr/>
        </p:nvSpPr>
        <p:spPr>
          <a:xfrm>
            <a:off x="732960" y="5189400"/>
            <a:ext cx="61930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Stable TRD Signal height since Nov-2011: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219" name="Group 5"/>
          <p:cNvGrpSpPr/>
          <p:nvPr/>
        </p:nvGrpSpPr>
        <p:grpSpPr>
          <a:xfrm>
            <a:off x="95400" y="1654560"/>
            <a:ext cx="9895680" cy="1657440"/>
            <a:chOff x="95400" y="1654560"/>
            <a:chExt cx="9895680" cy="1657440"/>
          </a:xfrm>
        </p:grpSpPr>
        <p:pic>
          <p:nvPicPr>
            <p:cNvPr id="220" name="Grafik 219"/>
            <p:cNvPicPr/>
            <p:nvPr/>
          </p:nvPicPr>
          <p:blipFill>
            <a:blip r:embed="rId2"/>
            <a:srcRect l="8673" t="27884" r="8673" b="18826"/>
            <a:stretch/>
          </p:blipFill>
          <p:spPr>
            <a:xfrm>
              <a:off x="879120" y="1816920"/>
              <a:ext cx="8660880" cy="1251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1" name="TextShape 6"/>
            <p:cNvSpPr txBox="1"/>
            <p:nvPr/>
          </p:nvSpPr>
          <p:spPr>
            <a:xfrm rot="16200000">
              <a:off x="-546120" y="2296440"/>
              <a:ext cx="1657440" cy="37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000" b="0" strike="noStrike" spc="-1">
                  <a:latin typeface="Arial"/>
                </a:rPr>
                <a:t>Signal height</a:t>
              </a:r>
            </a:p>
          </p:txBody>
        </p:sp>
        <p:sp>
          <p:nvSpPr>
            <p:cNvPr id="222" name="TextShape 7"/>
            <p:cNvSpPr txBox="1"/>
            <p:nvPr/>
          </p:nvSpPr>
          <p:spPr>
            <a:xfrm>
              <a:off x="7056000" y="2772000"/>
              <a:ext cx="4352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21</a:t>
              </a:r>
            </a:p>
          </p:txBody>
        </p:sp>
        <p:sp>
          <p:nvSpPr>
            <p:cNvPr id="223" name="TextShape 8"/>
            <p:cNvSpPr txBox="1"/>
            <p:nvPr/>
          </p:nvSpPr>
          <p:spPr>
            <a:xfrm>
              <a:off x="7416360" y="1915920"/>
              <a:ext cx="2574720" cy="28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2000" b="1" strike="noStrike" spc="-1">
                  <a:solidFill>
                    <a:srgbClr val="FF0000"/>
                  </a:solidFill>
                  <a:latin typeface="Arial"/>
                </a:rPr>
                <a:t>Proposed HV adj. -3V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24" name="Line 9"/>
            <p:cNvSpPr/>
            <p:nvPr/>
          </p:nvSpPr>
          <p:spPr>
            <a:xfrm flipV="1">
              <a:off x="8325000" y="2241360"/>
              <a:ext cx="1177200" cy="43812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Line 10"/>
            <p:cNvSpPr/>
            <p:nvPr/>
          </p:nvSpPr>
          <p:spPr>
            <a:xfrm>
              <a:off x="900000" y="2459520"/>
              <a:ext cx="8640000" cy="0"/>
            </a:xfrm>
            <a:prstGeom prst="line">
              <a:avLst/>
            </a:prstGeom>
            <a:ln w="252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TextShape 11"/>
            <p:cNvSpPr txBox="1"/>
            <p:nvPr/>
          </p:nvSpPr>
          <p:spPr>
            <a:xfrm>
              <a:off x="540000" y="2330640"/>
              <a:ext cx="328680" cy="29232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round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60</a:t>
              </a:r>
            </a:p>
          </p:txBody>
        </p:sp>
        <p:sp>
          <p:nvSpPr>
            <p:cNvPr id="227" name="TextShape 12"/>
            <p:cNvSpPr txBox="1"/>
            <p:nvPr/>
          </p:nvSpPr>
          <p:spPr>
            <a:xfrm>
              <a:off x="540360" y="1745280"/>
              <a:ext cx="328680" cy="29232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62</a:t>
              </a:r>
            </a:p>
          </p:txBody>
        </p:sp>
        <p:sp>
          <p:nvSpPr>
            <p:cNvPr id="228" name="TextShape 13"/>
            <p:cNvSpPr txBox="1"/>
            <p:nvPr/>
          </p:nvSpPr>
          <p:spPr>
            <a:xfrm>
              <a:off x="540720" y="2883960"/>
              <a:ext cx="328680" cy="29232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58</a:t>
              </a:r>
            </a:p>
          </p:txBody>
        </p:sp>
        <p:sp>
          <p:nvSpPr>
            <p:cNvPr id="229" name="TextShape 14"/>
            <p:cNvSpPr txBox="1"/>
            <p:nvPr/>
          </p:nvSpPr>
          <p:spPr>
            <a:xfrm>
              <a:off x="9492480" y="2026440"/>
              <a:ext cx="29952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400" b="1" strike="noStrike" spc="-1">
                  <a:solidFill>
                    <a:srgbClr val="FF0000"/>
                  </a:solidFill>
                  <a:latin typeface="Arial"/>
                </a:rPr>
                <a:t>*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230" name="TextShape 15"/>
            <p:cNvSpPr txBox="1"/>
            <p:nvPr/>
          </p:nvSpPr>
          <p:spPr>
            <a:xfrm>
              <a:off x="9492480" y="2566800"/>
              <a:ext cx="29952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400" b="1" strike="noStrike" spc="-1">
                  <a:solidFill>
                    <a:srgbClr val="FF0000"/>
                  </a:solidFill>
                  <a:latin typeface="Arial"/>
                </a:rPr>
                <a:t>*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231" name="TextShape 16"/>
            <p:cNvSpPr txBox="1"/>
            <p:nvPr/>
          </p:nvSpPr>
          <p:spPr>
            <a:xfrm>
              <a:off x="5832360" y="2772000"/>
              <a:ext cx="4366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20</a:t>
              </a:r>
            </a:p>
          </p:txBody>
        </p:sp>
        <p:sp>
          <p:nvSpPr>
            <p:cNvPr id="232" name="TextShape 17"/>
            <p:cNvSpPr txBox="1"/>
            <p:nvPr/>
          </p:nvSpPr>
          <p:spPr>
            <a:xfrm>
              <a:off x="4572720" y="2772000"/>
              <a:ext cx="4338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19</a:t>
              </a:r>
            </a:p>
          </p:txBody>
        </p:sp>
        <p:sp>
          <p:nvSpPr>
            <p:cNvPr id="233" name="TextShape 18"/>
            <p:cNvSpPr txBox="1"/>
            <p:nvPr/>
          </p:nvSpPr>
          <p:spPr>
            <a:xfrm>
              <a:off x="3349080" y="2772000"/>
              <a:ext cx="4352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18</a:t>
              </a:r>
            </a:p>
          </p:txBody>
        </p:sp>
        <p:sp>
          <p:nvSpPr>
            <p:cNvPr id="234" name="TextShape 19"/>
            <p:cNvSpPr txBox="1"/>
            <p:nvPr/>
          </p:nvSpPr>
          <p:spPr>
            <a:xfrm>
              <a:off x="2089440" y="2772000"/>
              <a:ext cx="4352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17</a:t>
              </a:r>
            </a:p>
          </p:txBody>
        </p:sp>
        <p:sp>
          <p:nvSpPr>
            <p:cNvPr id="235" name="TextShape 20"/>
            <p:cNvSpPr txBox="1"/>
            <p:nvPr/>
          </p:nvSpPr>
          <p:spPr>
            <a:xfrm>
              <a:off x="8420040" y="2819520"/>
              <a:ext cx="1351080" cy="2563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latin typeface="Arial"/>
                </a:rPr>
                <a:t>22-May-2013</a:t>
              </a:r>
            </a:p>
          </p:txBody>
        </p:sp>
        <p:sp>
          <p:nvSpPr>
            <p:cNvPr id="236" name="TextShape 21"/>
            <p:cNvSpPr txBox="1"/>
            <p:nvPr/>
          </p:nvSpPr>
          <p:spPr>
            <a:xfrm>
              <a:off x="2232360" y="1915920"/>
              <a:ext cx="3312360" cy="28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2000" b="1" strike="noStrike" spc="-1">
                  <a:solidFill>
                    <a:srgbClr val="000000"/>
                  </a:solidFill>
                  <a:latin typeface="Arial"/>
                </a:rPr>
                <a:t>From science data analysis</a:t>
              </a:r>
              <a:endParaRPr lang="en-US" sz="2000" b="0" strike="noStrike" spc="-1">
                <a:latin typeface="Arial"/>
              </a:endParaRPr>
            </a:p>
          </p:txBody>
        </p:sp>
      </p:grpSp>
      <p:grpSp>
        <p:nvGrpSpPr>
          <p:cNvPr id="237" name="Group 22"/>
          <p:cNvGrpSpPr/>
          <p:nvPr/>
        </p:nvGrpSpPr>
        <p:grpSpPr>
          <a:xfrm>
            <a:off x="95760" y="5544000"/>
            <a:ext cx="9444240" cy="1844280"/>
            <a:chOff x="95760" y="5544000"/>
            <a:chExt cx="9444240" cy="1844280"/>
          </a:xfrm>
        </p:grpSpPr>
        <p:pic>
          <p:nvPicPr>
            <p:cNvPr id="238" name="Grafik 237"/>
            <p:cNvPicPr/>
            <p:nvPr/>
          </p:nvPicPr>
          <p:blipFill>
            <a:blip r:embed="rId3"/>
            <a:srcRect l="8673" t="29948" r="8673" b="20219"/>
            <a:stretch/>
          </p:blipFill>
          <p:spPr>
            <a:xfrm>
              <a:off x="900000" y="5616000"/>
              <a:ext cx="8640000" cy="1646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9" name="TextShape 23"/>
            <p:cNvSpPr txBox="1"/>
            <p:nvPr/>
          </p:nvSpPr>
          <p:spPr>
            <a:xfrm rot="16200000">
              <a:off x="-601560" y="6279840"/>
              <a:ext cx="1797840" cy="402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200" b="0" strike="noStrike" spc="-1">
                  <a:latin typeface="Arial"/>
                </a:rPr>
                <a:t>Signal height</a:t>
              </a:r>
            </a:p>
          </p:txBody>
        </p:sp>
        <p:sp>
          <p:nvSpPr>
            <p:cNvPr id="240" name="TextShape 24"/>
            <p:cNvSpPr txBox="1"/>
            <p:nvPr/>
          </p:nvSpPr>
          <p:spPr>
            <a:xfrm>
              <a:off x="576360" y="6374160"/>
              <a:ext cx="328680" cy="29232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round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60</a:t>
              </a:r>
            </a:p>
          </p:txBody>
        </p:sp>
        <p:sp>
          <p:nvSpPr>
            <p:cNvPr id="241" name="TextShape 25"/>
            <p:cNvSpPr txBox="1"/>
            <p:nvPr/>
          </p:nvSpPr>
          <p:spPr>
            <a:xfrm>
              <a:off x="468720" y="5655960"/>
              <a:ext cx="455400" cy="29232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120</a:t>
              </a:r>
            </a:p>
          </p:txBody>
        </p:sp>
        <p:sp>
          <p:nvSpPr>
            <p:cNvPr id="242" name="TextShape 26"/>
            <p:cNvSpPr txBox="1"/>
            <p:nvPr/>
          </p:nvSpPr>
          <p:spPr>
            <a:xfrm>
              <a:off x="721080" y="7095960"/>
              <a:ext cx="200880" cy="29232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18000" rIns="36000" bIns="18000"/>
            <a:lstStyle/>
            <a:p>
              <a:r>
                <a:rPr lang="en-US" sz="1800" b="0" strike="noStrike" spc="-1">
                  <a:latin typeface="Arial"/>
                </a:rPr>
                <a:t>0</a:t>
              </a:r>
            </a:p>
          </p:txBody>
        </p:sp>
        <p:sp>
          <p:nvSpPr>
            <p:cNvPr id="243" name="TextShape 27"/>
            <p:cNvSpPr txBox="1"/>
            <p:nvPr/>
          </p:nvSpPr>
          <p:spPr>
            <a:xfrm>
              <a:off x="8095680" y="6912000"/>
              <a:ext cx="134784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latin typeface="Arial"/>
                </a:rPr>
                <a:t>May-19-2013</a:t>
              </a:r>
            </a:p>
          </p:txBody>
        </p:sp>
        <p:sp>
          <p:nvSpPr>
            <p:cNvPr id="244" name="TextShape 28"/>
            <p:cNvSpPr txBox="1"/>
            <p:nvPr/>
          </p:nvSpPr>
          <p:spPr>
            <a:xfrm>
              <a:off x="968040" y="6912000"/>
              <a:ext cx="133128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latin typeface="Arial"/>
                </a:rPr>
                <a:t>May-19-2011</a:t>
              </a:r>
            </a:p>
          </p:txBody>
        </p:sp>
        <p:sp>
          <p:nvSpPr>
            <p:cNvPr id="245" name="Line 29"/>
            <p:cNvSpPr/>
            <p:nvPr/>
          </p:nvSpPr>
          <p:spPr>
            <a:xfrm flipV="1">
              <a:off x="1604160" y="7168320"/>
              <a:ext cx="0" cy="8316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Line 30"/>
            <p:cNvSpPr/>
            <p:nvPr/>
          </p:nvSpPr>
          <p:spPr>
            <a:xfrm flipV="1">
              <a:off x="8732160" y="7168680"/>
              <a:ext cx="0" cy="8316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Freeform 31"/>
            <p:cNvSpPr/>
            <p:nvPr/>
          </p:nvSpPr>
          <p:spPr>
            <a:xfrm>
              <a:off x="3240000" y="5544000"/>
              <a:ext cx="2160360" cy="720360"/>
            </a:xfrm>
            <a:custGeom>
              <a:avLst/>
              <a:gdLst/>
              <a:ahLst/>
              <a:cxnLst/>
              <a:rect l="0" t="0" r="r" b="b"/>
              <a:pathLst>
                <a:path w="6001" h="2001">
                  <a:moveTo>
                    <a:pt x="6000" y="0"/>
                  </a:moveTo>
                  <a:lnTo>
                    <a:pt x="6000" y="1000"/>
                  </a:lnTo>
                  <a:lnTo>
                    <a:pt x="0" y="1000"/>
                  </a:lnTo>
                  <a:lnTo>
                    <a:pt x="0" y="2000"/>
                  </a:lnTo>
                </a:path>
              </a:pathLst>
            </a:custGeom>
            <a:solidFill>
              <a:srgbClr val="99CCFF"/>
            </a:solidFill>
            <a:ln w="36000">
              <a:solidFill>
                <a:srgbClr val="0000FF"/>
              </a:solidFill>
              <a:round/>
              <a:tailEnd type="triangle" w="med" len="med"/>
            </a:ln>
          </p:spPr>
        </p:sp>
      </p:grpSp>
      <p:sp>
        <p:nvSpPr>
          <p:cNvPr id="248" name="TextShape 32"/>
          <p:cNvSpPr txBox="1"/>
          <p:nvPr/>
        </p:nvSpPr>
        <p:spPr>
          <a:xfrm>
            <a:off x="7920" y="-13500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49" name="TextShape 33"/>
          <p:cNvSpPr txBox="1"/>
          <p:nvPr/>
        </p:nvSpPr>
        <p:spPr>
          <a:xfrm>
            <a:off x="0" y="3412800"/>
            <a:ext cx="9702720" cy="74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Procedure involves </a:t>
            </a:r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manual AMS DAQ Stop and Restart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with new TRD HV settings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Improved in Oct-2011 to take less than 5 minutes – since then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performed daily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324000" y="597960"/>
            <a:ext cx="2160000" cy="91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FF"/>
                </a:solidFill>
                <a:latin typeface="Arial"/>
              </a:rPr>
              <a:t>Gas Refill</a:t>
            </a:r>
            <a:r>
              <a:t/>
            </a:r>
            <a:br/>
            <a:r>
              <a:rPr lang="en-US" sz="3200" b="0" strike="noStrike" spc="-1">
                <a:solidFill>
                  <a:srgbClr val="0000FF"/>
                </a:solidFill>
                <a:latin typeface="Arial"/>
              </a:rPr>
              <a:t>Objectives</a:t>
            </a:r>
          </a:p>
        </p:txBody>
      </p:sp>
      <p:sp>
        <p:nvSpPr>
          <p:cNvPr id="251" name="TextShape 2"/>
          <p:cNvSpPr txBox="1"/>
          <p:nvPr/>
        </p:nvSpPr>
        <p:spPr>
          <a:xfrm>
            <a:off x="216000" y="5508000"/>
            <a:ext cx="9656640" cy="164952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TRD Gas losses: 4.5 mbar / day  * 230 l      (1.0 mbar/d CO</a:t>
            </a:r>
            <a:r>
              <a:rPr lang="en-US" sz="2758" b="0" strike="noStrike" spc="-1" baseline="-1010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+ 3.5 mbar/d Xenon)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Xenon   CO</a:t>
            </a:r>
            <a:r>
              <a:rPr lang="en-US" sz="2758" b="0" strike="noStrike" spc="-1" baseline="-101000">
                <a:solidFill>
                  <a:srgbClr val="0000FF"/>
                </a:solidFill>
                <a:latin typeface="Arial"/>
              </a:rPr>
              <a:t>2                                                                           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Diffusion                      Leak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8680 l   2630 l     initial supply at 10</a:t>
            </a:r>
            <a:r>
              <a:rPr lang="en-US" sz="2758" b="0" strike="noStrike" spc="-1" baseline="101000">
                <a:solidFill>
                  <a:srgbClr val="0000FF"/>
                </a:solidFill>
                <a:latin typeface="Arial"/>
              </a:rPr>
              <a:t>o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C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465 l     200 l     refills 5/11 – 5/13                           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monthly refill: 20 l Xe + 6 l CO</a:t>
            </a:r>
            <a:r>
              <a:rPr lang="en-US" sz="2758" b="1" strike="noStrike" spc="-1" baseline="-101000">
                <a:solidFill>
                  <a:srgbClr val="0000FF"/>
                </a:solidFill>
                <a:latin typeface="Arial"/>
              </a:rPr>
              <a:t>2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   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34 y      34 y    lifetime with standard refills              standard since June 2012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2808000" y="677160"/>
            <a:ext cx="71532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Operate TRD at optimal conservative working point 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Keep sufficient margins for gas supply resources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3" name="TextShape 4"/>
          <p:cNvSpPr txBox="1"/>
          <p:nvPr/>
        </p:nvSpPr>
        <p:spPr>
          <a:xfrm>
            <a:off x="7920" y="-12708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  <p:grpSp>
        <p:nvGrpSpPr>
          <p:cNvPr id="254" name="Group 5"/>
          <p:cNvGrpSpPr/>
          <p:nvPr/>
        </p:nvGrpSpPr>
        <p:grpSpPr>
          <a:xfrm>
            <a:off x="-12600" y="1512000"/>
            <a:ext cx="10092600" cy="3790800"/>
            <a:chOff x="-12600" y="1512000"/>
            <a:chExt cx="10092600" cy="3790800"/>
          </a:xfrm>
        </p:grpSpPr>
        <p:pic>
          <p:nvPicPr>
            <p:cNvPr id="255" name="Grafik 254"/>
            <p:cNvPicPr/>
            <p:nvPr/>
          </p:nvPicPr>
          <p:blipFill>
            <a:blip r:embed="rId2"/>
            <a:srcRect l="8890" t="37366" r="11430" b="35219"/>
            <a:stretch/>
          </p:blipFill>
          <p:spPr>
            <a:xfrm>
              <a:off x="265320" y="1764000"/>
              <a:ext cx="9814680" cy="1686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6" name="TextShape 6"/>
            <p:cNvSpPr txBox="1"/>
            <p:nvPr/>
          </p:nvSpPr>
          <p:spPr>
            <a:xfrm rot="16200000">
              <a:off x="-712800" y="2435760"/>
              <a:ext cx="1684800" cy="2836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sz="2000" b="1" strike="noStrike" spc="-1">
                  <a:latin typeface="Arial"/>
                </a:rPr>
                <a:t>TRD Pressure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57" name="TextShape 7"/>
            <p:cNvSpPr txBox="1"/>
            <p:nvPr/>
          </p:nvSpPr>
          <p:spPr>
            <a:xfrm>
              <a:off x="767160" y="1668960"/>
              <a:ext cx="51120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1200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258" name="Grafik 257"/>
            <p:cNvPicPr/>
            <p:nvPr/>
          </p:nvPicPr>
          <p:blipFill>
            <a:blip r:embed="rId3"/>
            <a:srcRect l="20669" t="61417" r="7677" b="5666"/>
            <a:stretch/>
          </p:blipFill>
          <p:spPr>
            <a:xfrm>
              <a:off x="324000" y="3697920"/>
              <a:ext cx="9718200" cy="1519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9" name="TextShape 8"/>
            <p:cNvSpPr txBox="1"/>
            <p:nvPr/>
          </p:nvSpPr>
          <p:spPr>
            <a:xfrm rot="16200000">
              <a:off x="-391680" y="4219920"/>
              <a:ext cx="1752120" cy="413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000" b="1" strike="noStrike" spc="-1">
                  <a:latin typeface="Arial"/>
                </a:rPr>
                <a:t>CO</a:t>
              </a:r>
              <a:r>
                <a:rPr lang="en-US" sz="2758" b="1" strike="noStrike" spc="-1" baseline="-101000">
                  <a:latin typeface="Arial"/>
                </a:rPr>
                <a:t>2</a:t>
              </a:r>
              <a:r>
                <a:rPr lang="en-US" sz="2000" b="1" strike="noStrike" spc="-1">
                  <a:latin typeface="Arial"/>
                </a:rPr>
                <a:t> Fraction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60" name="Line 9"/>
            <p:cNvSpPr/>
            <p:nvPr/>
          </p:nvSpPr>
          <p:spPr>
            <a:xfrm>
              <a:off x="740160" y="3058920"/>
              <a:ext cx="11160" cy="968760"/>
            </a:xfrm>
            <a:prstGeom prst="line">
              <a:avLst/>
            </a:prstGeom>
            <a:ln w="28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Line 10"/>
            <p:cNvSpPr/>
            <p:nvPr/>
          </p:nvSpPr>
          <p:spPr>
            <a:xfrm>
              <a:off x="9972000" y="3096000"/>
              <a:ext cx="0" cy="900000"/>
            </a:xfrm>
            <a:prstGeom prst="line">
              <a:avLst/>
            </a:prstGeom>
            <a:ln w="28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TextShape 11"/>
            <p:cNvSpPr txBox="1"/>
            <p:nvPr/>
          </p:nvSpPr>
          <p:spPr>
            <a:xfrm>
              <a:off x="648000" y="3348000"/>
              <a:ext cx="9367560" cy="37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45000" rIns="0" bIns="45000"/>
            <a:lstStyle/>
            <a:p>
              <a:r>
                <a:rPr lang="en-US" sz="2000" b="1" strike="noStrike" spc="-1">
                  <a:latin typeface="Arial"/>
                </a:rPr>
                <a:t>May-19-2011</a:t>
              </a:r>
              <a:r>
                <a:rPr lang="en-US" sz="1800" b="0" strike="noStrike" spc="-1">
                  <a:latin typeface="Arial"/>
                </a:rPr>
                <a:t>                                          </a:t>
              </a:r>
              <a:r>
                <a:rPr lang="en-US" sz="2000" b="1" strike="noStrike" spc="-1">
                  <a:latin typeface="Arial"/>
                </a:rPr>
                <a:t>Date</a:t>
              </a:r>
              <a:r>
                <a:rPr lang="en-US" sz="2000" b="0" strike="noStrike" spc="-1">
                  <a:latin typeface="Arial"/>
                </a:rPr>
                <a:t> </a:t>
              </a:r>
              <a:r>
                <a:rPr lang="en-US" sz="1800" b="0" strike="noStrike" spc="-1">
                  <a:latin typeface="Arial"/>
                </a:rPr>
                <a:t>                              </a:t>
              </a:r>
              <a:r>
                <a:rPr lang="en-US" sz="600" b="0" strike="noStrike" spc="-1">
                  <a:latin typeface="Arial"/>
                </a:rPr>
                <a:t> </a:t>
              </a:r>
              <a:r>
                <a:rPr lang="en-US" sz="1800" b="0" strike="noStrike" spc="-1">
                  <a:latin typeface="Arial"/>
                </a:rPr>
                <a:t>                 </a:t>
              </a:r>
              <a:r>
                <a:rPr lang="en-US" sz="2000" b="1" strike="noStrike" spc="-1">
                  <a:latin typeface="Arial"/>
                </a:rPr>
                <a:t>May-19-2013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63" name="TextShape 12"/>
            <p:cNvSpPr txBox="1"/>
            <p:nvPr/>
          </p:nvSpPr>
          <p:spPr>
            <a:xfrm>
              <a:off x="1379880" y="3720960"/>
              <a:ext cx="45936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20%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64" name="TextShape 13"/>
            <p:cNvSpPr txBox="1"/>
            <p:nvPr/>
          </p:nvSpPr>
          <p:spPr>
            <a:xfrm>
              <a:off x="1379880" y="4674240"/>
              <a:ext cx="45792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10%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65" name="Line 14"/>
            <p:cNvSpPr/>
            <p:nvPr/>
          </p:nvSpPr>
          <p:spPr>
            <a:xfrm>
              <a:off x="1980000" y="3841200"/>
              <a:ext cx="774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Line 15"/>
            <p:cNvSpPr/>
            <p:nvPr/>
          </p:nvSpPr>
          <p:spPr>
            <a:xfrm>
              <a:off x="1980000" y="4802040"/>
              <a:ext cx="774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TextShape 16"/>
            <p:cNvSpPr txBox="1"/>
            <p:nvPr/>
          </p:nvSpPr>
          <p:spPr>
            <a:xfrm>
              <a:off x="5436000" y="3850200"/>
              <a:ext cx="4230000" cy="759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200" b="1" strike="noStrike" spc="-1">
                  <a:solidFill>
                    <a:srgbClr val="0000FF"/>
                  </a:solidFill>
                  <a:latin typeface="Arial"/>
                </a:rPr>
                <a:t>Stable 90/10 Xe/CO</a:t>
              </a:r>
              <a:r>
                <a:rPr lang="en-US" sz="3034" b="1" strike="noStrike" spc="-1" baseline="-101000">
                  <a:solidFill>
                    <a:srgbClr val="0000FF"/>
                  </a:solidFill>
                  <a:latin typeface="Arial"/>
                </a:rPr>
                <a:t>2</a:t>
              </a:r>
              <a:r>
                <a:rPr lang="en-US" sz="2200" b="1" strike="noStrike" spc="-1">
                  <a:solidFill>
                    <a:srgbClr val="0000FF"/>
                  </a:solidFill>
                  <a:latin typeface="Arial"/>
                </a:rPr>
                <a:t> Operation</a:t>
              </a:r>
              <a:r>
                <a:t/>
              </a:r>
              <a:br/>
              <a:r>
                <a:rPr lang="en-US" sz="2200" b="1" strike="noStrike" spc="-1">
                  <a:solidFill>
                    <a:srgbClr val="0000FF"/>
                  </a:solidFill>
                  <a:latin typeface="Arial"/>
                </a:rPr>
                <a:t>             since June 2012</a:t>
              </a:r>
              <a:endParaRPr lang="en-US" sz="2200" b="0" strike="noStrike" spc="-1">
                <a:latin typeface="Arial"/>
              </a:endParaRPr>
            </a:p>
          </p:txBody>
        </p:sp>
        <p:sp>
          <p:nvSpPr>
            <p:cNvPr id="268" name="TextShape 17"/>
            <p:cNvSpPr txBox="1"/>
            <p:nvPr/>
          </p:nvSpPr>
          <p:spPr>
            <a:xfrm>
              <a:off x="1307160" y="1668960"/>
              <a:ext cx="52056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mbar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69" name="TextShape 18"/>
            <p:cNvSpPr txBox="1"/>
            <p:nvPr/>
          </p:nvSpPr>
          <p:spPr>
            <a:xfrm>
              <a:off x="875520" y="3163680"/>
              <a:ext cx="38484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800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70" name="TextShape 19"/>
            <p:cNvSpPr txBox="1"/>
            <p:nvPr/>
          </p:nvSpPr>
          <p:spPr>
            <a:xfrm>
              <a:off x="767160" y="2424960"/>
              <a:ext cx="51120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00"/>
                  </a:solidFill>
                  <a:latin typeface="Arial"/>
                </a:rPr>
                <a:t>1000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71" name="Freeform 20"/>
            <p:cNvSpPr/>
            <p:nvPr/>
          </p:nvSpPr>
          <p:spPr>
            <a:xfrm>
              <a:off x="5580000" y="4428000"/>
              <a:ext cx="900360" cy="360360"/>
            </a:xfrm>
            <a:custGeom>
              <a:avLst/>
              <a:gdLst/>
              <a:ahLst/>
              <a:cxnLst/>
              <a:rect l="0" t="0" r="r" b="b"/>
              <a:pathLst>
                <a:path w="2501" h="1001">
                  <a:moveTo>
                    <a:pt x="2500" y="0"/>
                  </a:moveTo>
                  <a:lnTo>
                    <a:pt x="0" y="0"/>
                  </a:lnTo>
                  <a:lnTo>
                    <a:pt x="0" y="1000"/>
                  </a:lnTo>
                </a:path>
              </a:pathLst>
            </a:custGeom>
            <a:solidFill>
              <a:srgbClr val="99CCFF"/>
            </a:solidFill>
            <a:ln w="36000">
              <a:solidFill>
                <a:srgbClr val="0000FF"/>
              </a:solidFill>
              <a:round/>
              <a:tailEnd type="triangle" w="med" len="med"/>
            </a:ln>
          </p:spPr>
        </p:sp>
        <p:sp>
          <p:nvSpPr>
            <p:cNvPr id="272" name="TextShape 21"/>
            <p:cNvSpPr txBox="1"/>
            <p:nvPr/>
          </p:nvSpPr>
          <p:spPr>
            <a:xfrm>
              <a:off x="1980000" y="1512000"/>
              <a:ext cx="2801880" cy="850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2000" b="1" strike="noStrike" spc="-1">
                  <a:solidFill>
                    <a:srgbClr val="FF0000"/>
                  </a:solidFill>
                  <a:latin typeface="Arial"/>
                </a:rPr>
                <a:t>small gas leak</a:t>
              </a:r>
              <a:r>
                <a:t/>
              </a:r>
              <a:br/>
              <a:r>
                <a:rPr lang="en-US" sz="2000" b="1" strike="noStrike" spc="-1">
                  <a:solidFill>
                    <a:srgbClr val="FF0000"/>
                  </a:solidFill>
                  <a:latin typeface="Arial"/>
                </a:rPr>
                <a:t>observed    identified &amp;</a:t>
              </a:r>
              <a:r>
                <a:t/>
              </a:r>
              <a:br/>
              <a:r>
                <a:rPr lang="en-US" sz="2000" b="1" strike="noStrike" spc="-1">
                  <a:solidFill>
                    <a:srgbClr val="FF0000"/>
                  </a:solidFill>
                  <a:latin typeface="Arial"/>
                </a:rPr>
                <a:t>                      quantified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73" name="Line 22"/>
            <p:cNvSpPr/>
            <p:nvPr/>
          </p:nvSpPr>
          <p:spPr>
            <a:xfrm flipH="1">
              <a:off x="1728000" y="2160000"/>
              <a:ext cx="360000" cy="36000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Line 23"/>
            <p:cNvSpPr/>
            <p:nvPr/>
          </p:nvSpPr>
          <p:spPr>
            <a:xfrm flipH="1">
              <a:off x="3240000" y="2052000"/>
              <a:ext cx="180000" cy="79200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08000" y="562680"/>
            <a:ext cx="252000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Summary</a:t>
            </a:r>
            <a:endParaRPr lang="en-US" sz="4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-36000" y="684000"/>
            <a:ext cx="10009080" cy="36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AE00"/>
                </a:solidFill>
                <a:latin typeface="Arial"/>
              </a:rPr>
              <a:t>Stable TRD operation since launch with no major failure</a:t>
            </a:r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  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Daily HV adjustment to keep TRD signal constant   since Nov-2011 </a:t>
            </a:r>
            <a:r>
              <a:t/>
            </a:r>
            <a:br/>
            <a:endParaRPr lang="en-US" sz="24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Monthly TRD gas refill for stable 90/10 Xenon/CO</a:t>
            </a:r>
            <a:r>
              <a:rPr lang="en-US" sz="3310" b="1" strike="noStrike" spc="-1" baseline="-1010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  since Jun-2012</a:t>
            </a:r>
            <a:endParaRPr lang="en-US" sz="24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Adaptation of refill command sequences – valve opening times and actuations</a:t>
            </a:r>
            <a:endParaRPr lang="en-US" sz="2000" b="0" strike="noStrike" spc="-1">
              <a:latin typeface="Arial"/>
            </a:endParaRPr>
          </a:p>
          <a:p>
            <a:r>
              <a:t/>
            </a:r>
            <a:br/>
            <a:endParaRPr lang="en-US" sz="20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To keep TRD fully operational at optimal performance requires </a:t>
            </a:r>
            <a:endParaRPr lang="en-US" sz="24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careful monitoring and adjustments from shift personel and experts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7920" y="-12636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Two Years of Operation Experience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72000" y="507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Transition Radiation Detector (TRD)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180000" y="5256000"/>
            <a:ext cx="4215960" cy="110484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Particle		  Momentum          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TR</a:t>
            </a:r>
            <a:r>
              <a:t/>
            </a:r>
            <a:br/>
            <a:endParaRPr lang="en-US" sz="2000" b="0" strike="noStrike" spc="-1">
              <a:latin typeface="Arial"/>
            </a:endParaRPr>
          </a:p>
          <a:p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Electron	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0.5 GeV – 1 TeV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758" b="0" strike="noStrike" spc="-1" baseline="101000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YES</a:t>
            </a:r>
            <a:r>
              <a:t/>
            </a:r>
            <a:br/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Proton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    	0.5 GeV – 1 TeV     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NO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47" name="Group 3"/>
          <p:cNvGrpSpPr/>
          <p:nvPr/>
        </p:nvGrpSpPr>
        <p:grpSpPr>
          <a:xfrm>
            <a:off x="4860000" y="606960"/>
            <a:ext cx="5155560" cy="6861240"/>
            <a:chOff x="4860000" y="606960"/>
            <a:chExt cx="5155560" cy="6861240"/>
          </a:xfrm>
        </p:grpSpPr>
        <p:sp>
          <p:nvSpPr>
            <p:cNvPr id="48" name="TextShape 4"/>
            <p:cNvSpPr txBox="1"/>
            <p:nvPr/>
          </p:nvSpPr>
          <p:spPr>
            <a:xfrm>
              <a:off x="6790320" y="606960"/>
              <a:ext cx="427320" cy="574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3200" b="1" strike="noStrike" spc="-1">
                  <a:solidFill>
                    <a:srgbClr val="FF0000"/>
                  </a:solidFill>
                  <a:latin typeface="Arial"/>
                </a:rPr>
                <a:t>e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49" name="TextShape 5"/>
            <p:cNvSpPr txBox="1"/>
            <p:nvPr/>
          </p:nvSpPr>
          <p:spPr>
            <a:xfrm>
              <a:off x="7660800" y="607680"/>
              <a:ext cx="451440" cy="573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3200" b="1" strike="noStrike" spc="-1">
                  <a:solidFill>
                    <a:srgbClr val="0000FF"/>
                  </a:solidFill>
                  <a:latin typeface="Arial"/>
                </a:rPr>
                <a:t>p</a:t>
              </a:r>
              <a:endParaRPr lang="en-US" sz="3200" b="0" strike="noStrike" spc="-1">
                <a:latin typeface="Arial"/>
              </a:endParaRPr>
            </a:p>
          </p:txBody>
        </p:sp>
        <p:grpSp>
          <p:nvGrpSpPr>
            <p:cNvPr id="50" name="Group 6"/>
            <p:cNvGrpSpPr/>
            <p:nvPr/>
          </p:nvGrpSpPr>
          <p:grpSpPr>
            <a:xfrm>
              <a:off x="4860000" y="751680"/>
              <a:ext cx="5155560" cy="6716520"/>
              <a:chOff x="4860000" y="751680"/>
              <a:chExt cx="5155560" cy="6716520"/>
            </a:xfrm>
          </p:grpSpPr>
          <p:grpSp>
            <p:nvGrpSpPr>
              <p:cNvPr id="51" name="Group 7"/>
              <p:cNvGrpSpPr/>
              <p:nvPr/>
            </p:nvGrpSpPr>
            <p:grpSpPr>
              <a:xfrm>
                <a:off x="4860000" y="1148040"/>
                <a:ext cx="5155560" cy="5935680"/>
                <a:chOff x="4860000" y="1148040"/>
                <a:chExt cx="5155560" cy="5935680"/>
              </a:xfrm>
            </p:grpSpPr>
            <p:pic>
              <p:nvPicPr>
                <p:cNvPr id="52" name="Picture 2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4860000" y="1148040"/>
                  <a:ext cx="5155560" cy="59356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3" name="CustomShape 8"/>
                <p:cNvSpPr/>
                <p:nvPr/>
              </p:nvSpPr>
              <p:spPr>
                <a:xfrm rot="210000">
                  <a:off x="6154560" y="2137320"/>
                  <a:ext cx="1851120" cy="30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TRD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4" name="CustomShape 9"/>
                <p:cNvSpPr/>
                <p:nvPr/>
              </p:nvSpPr>
              <p:spPr>
                <a:xfrm rot="357000">
                  <a:off x="6744600" y="2959200"/>
                  <a:ext cx="535680" cy="30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TOF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5" name="CustomShape 10"/>
                <p:cNvSpPr/>
                <p:nvPr/>
              </p:nvSpPr>
              <p:spPr>
                <a:xfrm rot="16200000">
                  <a:off x="7007040" y="4540680"/>
                  <a:ext cx="1157400" cy="30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Tracker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6" name="CustomShape 11"/>
                <p:cNvSpPr/>
                <p:nvPr/>
              </p:nvSpPr>
              <p:spPr>
                <a:xfrm rot="611400">
                  <a:off x="6798240" y="5192640"/>
                  <a:ext cx="535680" cy="30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TOF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7" name="CustomShape 12"/>
                <p:cNvSpPr/>
                <p:nvPr/>
              </p:nvSpPr>
              <p:spPr>
                <a:xfrm rot="480600">
                  <a:off x="6794280" y="5588280"/>
                  <a:ext cx="618120" cy="30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RICH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8" name="CustomShape 13"/>
                <p:cNvSpPr/>
                <p:nvPr/>
              </p:nvSpPr>
              <p:spPr>
                <a:xfrm rot="513000">
                  <a:off x="6799320" y="6617160"/>
                  <a:ext cx="666720" cy="2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b="1" strike="noStrike" spc="-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ECAL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59" name="CustomShape 14"/>
                <p:cNvSpPr/>
                <p:nvPr/>
              </p:nvSpPr>
              <p:spPr>
                <a:xfrm>
                  <a:off x="7154640" y="1383480"/>
                  <a:ext cx="281160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1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60" name="CustomShape 15"/>
                <p:cNvSpPr/>
                <p:nvPr/>
              </p:nvSpPr>
              <p:spPr>
                <a:xfrm>
                  <a:off x="7048080" y="3221280"/>
                  <a:ext cx="296280" cy="304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4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2</a:t>
                  </a:r>
                  <a:endParaRPr lang="en-US" sz="1400" b="0" strike="noStrike" spc="-1">
                    <a:latin typeface="Arial"/>
                  </a:endParaRPr>
                </a:p>
              </p:txBody>
            </p:sp>
            <p:sp>
              <p:nvSpPr>
                <p:cNvPr id="61" name="CustomShape 16"/>
                <p:cNvSpPr/>
                <p:nvPr/>
              </p:nvSpPr>
              <p:spPr>
                <a:xfrm>
                  <a:off x="6985080" y="4498920"/>
                  <a:ext cx="433440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7-8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62" name="CustomShape 17"/>
                <p:cNvSpPr/>
                <p:nvPr/>
              </p:nvSpPr>
              <p:spPr>
                <a:xfrm>
                  <a:off x="6980400" y="3606120"/>
                  <a:ext cx="433440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3-4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63" name="CustomShape 18"/>
                <p:cNvSpPr/>
                <p:nvPr/>
              </p:nvSpPr>
              <p:spPr>
                <a:xfrm>
                  <a:off x="7043400" y="6254640"/>
                  <a:ext cx="281160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9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64" name="CustomShape 19"/>
                <p:cNvSpPr/>
                <p:nvPr/>
              </p:nvSpPr>
              <p:spPr>
                <a:xfrm>
                  <a:off x="6994080" y="4089960"/>
                  <a:ext cx="433440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200" b="0" strike="noStrike" spc="-1">
                      <a:solidFill>
                        <a:srgbClr val="E71700"/>
                      </a:solidFill>
                      <a:latin typeface="Arial Black"/>
                      <a:ea typeface="ＭＳ Ｐゴシック"/>
                    </a:rPr>
                    <a:t>5-6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</p:grpSp>
          <p:sp>
            <p:nvSpPr>
              <p:cNvPr id="65" name="Freeform 20"/>
              <p:cNvSpPr/>
              <p:nvPr/>
            </p:nvSpPr>
            <p:spPr>
              <a:xfrm>
                <a:off x="6827400" y="751680"/>
                <a:ext cx="531000" cy="6094800"/>
              </a:xfrm>
              <a:custGeom>
                <a:avLst/>
                <a:gdLst/>
                <a:ahLst/>
                <a:cxnLst/>
                <a:rect l="0" t="0" r="r" b="b"/>
                <a:pathLst>
                  <a:path w="1475" h="16930">
                    <a:moveTo>
                      <a:pt x="948" y="0"/>
                    </a:moveTo>
                    <a:cubicBezTo>
                      <a:pt x="1474" y="5783"/>
                      <a:pt x="1368" y="8411"/>
                      <a:pt x="1370" y="9463"/>
                    </a:cubicBezTo>
                    <a:cubicBezTo>
                      <a:pt x="1371" y="10515"/>
                      <a:pt x="1051" y="12723"/>
                      <a:pt x="0" y="16929"/>
                    </a:cubicBezTo>
                  </a:path>
                </a:pathLst>
              </a:custGeom>
              <a:ln w="25200">
                <a:solidFill>
                  <a:srgbClr val="FF0000"/>
                </a:solidFill>
                <a:round/>
              </a:ln>
            </p:spPr>
          </p:sp>
          <p:sp>
            <p:nvSpPr>
              <p:cNvPr id="66" name="Freeform 21"/>
              <p:cNvSpPr/>
              <p:nvPr/>
            </p:nvSpPr>
            <p:spPr>
              <a:xfrm>
                <a:off x="7262280" y="751680"/>
                <a:ext cx="588240" cy="6716880"/>
              </a:xfrm>
              <a:custGeom>
                <a:avLst/>
                <a:gdLst/>
                <a:ahLst/>
                <a:cxnLst/>
                <a:rect l="0" t="0" r="r" b="b"/>
                <a:pathLst>
                  <a:path w="1634" h="18658">
                    <a:moveTo>
                      <a:pt x="1107" y="0"/>
                    </a:moveTo>
                    <a:cubicBezTo>
                      <a:pt x="1633" y="5783"/>
                      <a:pt x="1528" y="8411"/>
                      <a:pt x="1528" y="9463"/>
                    </a:cubicBezTo>
                    <a:cubicBezTo>
                      <a:pt x="1528" y="10515"/>
                      <a:pt x="1052" y="14451"/>
                      <a:pt x="0" y="18657"/>
                    </a:cubicBezTo>
                  </a:path>
                </a:pathLst>
              </a:custGeom>
              <a:ln w="25200">
                <a:solidFill>
                  <a:srgbClr val="0000FF"/>
                </a:solidFill>
                <a:round/>
              </a:ln>
            </p:spPr>
          </p:sp>
          <p:sp>
            <p:nvSpPr>
              <p:cNvPr id="67" name="TextShape 22"/>
              <p:cNvSpPr txBox="1"/>
              <p:nvPr/>
            </p:nvSpPr>
            <p:spPr>
              <a:xfrm>
                <a:off x="7583040" y="1814760"/>
                <a:ext cx="3312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68" name="TextShape 23"/>
              <p:cNvSpPr txBox="1"/>
              <p:nvPr/>
            </p:nvSpPr>
            <p:spPr>
              <a:xfrm>
                <a:off x="7580520" y="194184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69" name="TextShape 24"/>
              <p:cNvSpPr txBox="1"/>
              <p:nvPr/>
            </p:nvSpPr>
            <p:spPr>
              <a:xfrm>
                <a:off x="7621560" y="216540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0" name="TextShape 25"/>
              <p:cNvSpPr txBox="1"/>
              <p:nvPr/>
            </p:nvSpPr>
            <p:spPr>
              <a:xfrm>
                <a:off x="7621920" y="2278800"/>
                <a:ext cx="3312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1" name="TextShape 26"/>
              <p:cNvSpPr txBox="1"/>
              <p:nvPr/>
            </p:nvSpPr>
            <p:spPr>
              <a:xfrm>
                <a:off x="7622280" y="239292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2" name="TextShape 27"/>
              <p:cNvSpPr txBox="1"/>
              <p:nvPr/>
            </p:nvSpPr>
            <p:spPr>
              <a:xfrm>
                <a:off x="7622640" y="251532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3" name="TextShape 28"/>
              <p:cNvSpPr txBox="1"/>
              <p:nvPr/>
            </p:nvSpPr>
            <p:spPr>
              <a:xfrm>
                <a:off x="7632360" y="264420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4" name="TextShape 29"/>
              <p:cNvSpPr txBox="1"/>
              <p:nvPr/>
            </p:nvSpPr>
            <p:spPr>
              <a:xfrm>
                <a:off x="7054560" y="1889280"/>
                <a:ext cx="432000" cy="41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>
                    <a:solidFill>
                      <a:srgbClr val="FF0000"/>
                    </a:solidFill>
                    <a:latin typeface="OpenSymbol"/>
                    <a:ea typeface="OpenSymbol"/>
                  </a:rPr>
                  <a:t>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75" name="TextShape 30"/>
              <p:cNvSpPr txBox="1"/>
              <p:nvPr/>
            </p:nvSpPr>
            <p:spPr>
              <a:xfrm>
                <a:off x="7093080" y="2493360"/>
                <a:ext cx="432000" cy="41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>
                    <a:solidFill>
                      <a:srgbClr val="FF0000"/>
                    </a:solidFill>
                    <a:latin typeface="OpenSymbol"/>
                    <a:ea typeface="OpenSymbol"/>
                  </a:rPr>
                  <a:t>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76" name="TextShape 31"/>
              <p:cNvSpPr txBox="1"/>
              <p:nvPr/>
            </p:nvSpPr>
            <p:spPr>
              <a:xfrm>
                <a:off x="7603920" y="205488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7" name="TextShape 32"/>
              <p:cNvSpPr txBox="1"/>
              <p:nvPr/>
            </p:nvSpPr>
            <p:spPr>
              <a:xfrm>
                <a:off x="7623360" y="275976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8" name="TextShape 33"/>
              <p:cNvSpPr txBox="1"/>
              <p:nvPr/>
            </p:nvSpPr>
            <p:spPr>
              <a:xfrm>
                <a:off x="7641720" y="2877120"/>
                <a:ext cx="331200" cy="282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79" name="TextShape 34"/>
              <p:cNvSpPr txBox="1"/>
              <p:nvPr/>
            </p:nvSpPr>
            <p:spPr>
              <a:xfrm>
                <a:off x="7090920" y="1811880"/>
                <a:ext cx="331200" cy="295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80" name="TextShape 35"/>
              <p:cNvSpPr txBox="1"/>
              <p:nvPr/>
            </p:nvSpPr>
            <p:spPr>
              <a:xfrm>
                <a:off x="7129800" y="2431800"/>
                <a:ext cx="331200" cy="295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81" name="TextShape 36"/>
              <p:cNvSpPr txBox="1"/>
              <p:nvPr/>
            </p:nvSpPr>
            <p:spPr>
              <a:xfrm>
                <a:off x="7093440" y="2720160"/>
                <a:ext cx="432000" cy="41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>
                    <a:solidFill>
                      <a:srgbClr val="FF0000"/>
                    </a:solidFill>
                    <a:latin typeface="OpenSymbol"/>
                    <a:ea typeface="OpenSymbol"/>
                  </a:rPr>
                  <a:t>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82" name="TextShape 37"/>
              <p:cNvSpPr txBox="1"/>
              <p:nvPr/>
            </p:nvSpPr>
            <p:spPr>
              <a:xfrm>
                <a:off x="7146000" y="2677680"/>
                <a:ext cx="331200" cy="295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83" name="Rectangle 38"/>
              <p:cNvSpPr/>
              <p:nvPr/>
            </p:nvSpPr>
            <p:spPr>
              <a:xfrm>
                <a:off x="6785280" y="2185200"/>
                <a:ext cx="421560" cy="231840"/>
              </a:xfrm>
              <a:prstGeom prst="rect">
                <a:avLst/>
              </a:prstGeom>
              <a:solidFill>
                <a:srgbClr val="D9AA28"/>
              </a:solidFill>
              <a:ln>
                <a:noFill/>
              </a:ln>
            </p:spPr>
          </p:sp>
          <p:sp>
            <p:nvSpPr>
              <p:cNvPr id="84" name="TextShape 39"/>
              <p:cNvSpPr txBox="1"/>
              <p:nvPr/>
            </p:nvSpPr>
            <p:spPr>
              <a:xfrm>
                <a:off x="7080840" y="2124720"/>
                <a:ext cx="431640" cy="41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>
                    <a:solidFill>
                      <a:srgbClr val="FF0000"/>
                    </a:solidFill>
                    <a:latin typeface="OpenSymbol"/>
                    <a:ea typeface="OpenSymbol"/>
                  </a:rPr>
                  <a:t></a:t>
                </a:r>
                <a:endParaRPr lang="en-US" sz="2400" b="0" strike="noStrike" spc="-1">
                  <a:latin typeface="Arial"/>
                </a:endParaRPr>
              </a:p>
            </p:txBody>
          </p:sp>
          <p:sp>
            <p:nvSpPr>
              <p:cNvPr id="85" name="TextShape 40"/>
              <p:cNvSpPr txBox="1"/>
              <p:nvPr/>
            </p:nvSpPr>
            <p:spPr>
              <a:xfrm>
                <a:off x="7121160" y="2052720"/>
                <a:ext cx="331200" cy="295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86" name="TextShape 41"/>
              <p:cNvSpPr txBox="1"/>
              <p:nvPr/>
            </p:nvSpPr>
            <p:spPr>
              <a:xfrm>
                <a:off x="7129440" y="2309760"/>
                <a:ext cx="331200" cy="295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>
                    <a:solidFill>
                      <a:srgbClr val="0000FF"/>
                    </a:solidFill>
                    <a:latin typeface="OpenSymbol"/>
                    <a:ea typeface="OpenSymbol"/>
                  </a:rPr>
                  <a:t></a:t>
                </a:r>
                <a:endParaRPr lang="en-US" sz="1400" b="0" strike="noStrike" spc="-1">
                  <a:latin typeface="Arial"/>
                </a:endParaRPr>
              </a:p>
            </p:txBody>
          </p:sp>
          <p:sp>
            <p:nvSpPr>
              <p:cNvPr id="87" name="TextShape 42"/>
              <p:cNvSpPr txBox="1"/>
              <p:nvPr/>
            </p:nvSpPr>
            <p:spPr>
              <a:xfrm>
                <a:off x="5904000" y="2007360"/>
                <a:ext cx="1069560" cy="57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3200" b="1" strike="noStrike" spc="-1">
                    <a:latin typeface="Arial"/>
                  </a:rPr>
                  <a:t>TRD</a:t>
                </a:r>
                <a:endParaRPr lang="en-US" sz="3200" b="0" strike="noStrike" spc="-1">
                  <a:latin typeface="Arial"/>
                </a:endParaRPr>
              </a:p>
            </p:txBody>
          </p:sp>
        </p:grpSp>
      </p:grpSp>
      <p:sp>
        <p:nvSpPr>
          <p:cNvPr id="88" name="TextShape 43"/>
          <p:cNvSpPr txBox="1"/>
          <p:nvPr/>
        </p:nvSpPr>
        <p:spPr>
          <a:xfrm>
            <a:off x="180000" y="3384000"/>
            <a:ext cx="4543560" cy="132732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Transition Radiation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(TR)</a:t>
            </a:r>
            <a:r>
              <a:t/>
            </a:r>
            <a:br/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Rare soft gamma ray emission (5 keV)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when high energy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 charged particle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crosses a material boundary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9" name="Line 44"/>
          <p:cNvSpPr/>
          <p:nvPr/>
        </p:nvSpPr>
        <p:spPr>
          <a:xfrm>
            <a:off x="7779960" y="754560"/>
            <a:ext cx="190440" cy="0"/>
          </a:xfrm>
          <a:prstGeom prst="line">
            <a:avLst/>
          </a:prstGeom>
          <a:ln w="288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TextShape 45"/>
          <p:cNvSpPr txBox="1"/>
          <p:nvPr/>
        </p:nvSpPr>
        <p:spPr>
          <a:xfrm>
            <a:off x="111240" y="828000"/>
            <a:ext cx="5110920" cy="212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Nondestructive separation of</a:t>
            </a:r>
            <a:r>
              <a:rPr lang="en-US" sz="2400" b="0" strike="noStrike" spc="-1">
                <a:solidFill>
                  <a:srgbClr val="000080"/>
                </a:solidFill>
                <a:latin typeface="Arial"/>
              </a:rPr>
              <a:t> </a:t>
            </a:r>
            <a:r>
              <a:t/>
            </a:r>
            <a:br/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light</a:t>
            </a:r>
            <a:r>
              <a:rPr lang="en-US" sz="2400" b="0" strike="noStrike" spc="-1">
                <a:latin typeface="Arial"/>
              </a:rPr>
              <a:t> 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from </a:t>
            </a:r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heavy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relativistic particles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in addition to ECAL e.m. shower</a:t>
            </a:r>
            <a:r>
              <a:t/>
            </a:r>
            <a:br/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e / p:	Transition Radiation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Ions:	Ionisation (dE/dX)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1"/>
          <p:cNvGrpSpPr/>
          <p:nvPr/>
        </p:nvGrpSpPr>
        <p:grpSpPr>
          <a:xfrm>
            <a:off x="360000" y="432000"/>
            <a:ext cx="4519080" cy="3246120"/>
            <a:chOff x="360000" y="432000"/>
            <a:chExt cx="4519080" cy="3246120"/>
          </a:xfrm>
        </p:grpSpPr>
        <p:pic>
          <p:nvPicPr>
            <p:cNvPr id="92" name="Picture 8"/>
            <p:cNvPicPr/>
            <p:nvPr/>
          </p:nvPicPr>
          <p:blipFill>
            <a:blip r:embed="rId2"/>
            <a:stretch/>
          </p:blipFill>
          <p:spPr>
            <a:xfrm>
              <a:off x="360000" y="432000"/>
              <a:ext cx="4519080" cy="3246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TextShape 2"/>
            <p:cNvSpPr txBox="1"/>
            <p:nvPr/>
          </p:nvSpPr>
          <p:spPr>
            <a:xfrm>
              <a:off x="2484360" y="3138840"/>
              <a:ext cx="226440" cy="456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3200" b="1" strike="noStrike" spc="-1">
                  <a:solidFill>
                    <a:srgbClr val="FF0000"/>
                  </a:solidFill>
                  <a:latin typeface="Arial"/>
                </a:rPr>
                <a:t>e</a:t>
              </a:r>
              <a:endParaRPr lang="en-US" sz="3200" b="0" strike="noStrike" spc="-1">
                <a:latin typeface="Arial"/>
              </a:endParaRPr>
            </a:p>
          </p:txBody>
        </p:sp>
        <p:sp>
          <p:nvSpPr>
            <p:cNvPr id="94" name="TextShape 3"/>
            <p:cNvSpPr txBox="1"/>
            <p:nvPr/>
          </p:nvSpPr>
          <p:spPr>
            <a:xfrm>
              <a:off x="1296720" y="3103200"/>
              <a:ext cx="249120" cy="456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3200" b="1" strike="noStrike" spc="-1">
                  <a:solidFill>
                    <a:srgbClr val="0000FF"/>
                  </a:solidFill>
                  <a:latin typeface="Arial"/>
                </a:rPr>
                <a:t>p</a:t>
              </a:r>
              <a:endParaRPr lang="en-US" sz="3200" b="0" strike="noStrike" spc="-1">
                <a:latin typeface="Arial"/>
              </a:endParaRPr>
            </a:p>
          </p:txBody>
        </p:sp>
      </p:grpSp>
      <p:pic>
        <p:nvPicPr>
          <p:cNvPr id="95" name="Picture 5"/>
          <p:cNvPicPr/>
          <p:nvPr/>
        </p:nvPicPr>
        <p:blipFill>
          <a:blip r:embed="rId3"/>
          <a:srcRect b="2780"/>
          <a:stretch/>
        </p:blipFill>
        <p:spPr>
          <a:xfrm>
            <a:off x="72000" y="3594960"/>
            <a:ext cx="5148000" cy="3748320"/>
          </a:xfrm>
          <a:prstGeom prst="rect">
            <a:avLst/>
          </a:prstGeom>
          <a:ln>
            <a:noFill/>
          </a:ln>
        </p:spPr>
      </p:pic>
      <p:sp>
        <p:nvSpPr>
          <p:cNvPr id="96" name="TextShape 4"/>
          <p:cNvSpPr txBox="1"/>
          <p:nvPr/>
        </p:nvSpPr>
        <p:spPr>
          <a:xfrm>
            <a:off x="5184000" y="864000"/>
            <a:ext cx="4849920" cy="238752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1" u="heavy" strike="noStrike" spc="-1">
                <a:solidFill>
                  <a:srgbClr val="0000FF"/>
                </a:solidFill>
                <a:uFillTx/>
                <a:latin typeface="Arial"/>
              </a:rPr>
              <a:t>Proven design for ground based TRDs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μ-f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iber fleece radiator</a:t>
            </a:r>
            <a:r>
              <a:t/>
            </a:r>
            <a:br/>
            <a:r>
              <a:t/>
            </a:r>
            <a:br/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Xenon gas TR photon absorber</a:t>
            </a:r>
            <a:r>
              <a:t/>
            </a:r>
            <a:br/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Xe-CO</a:t>
            </a:r>
            <a:r>
              <a:rPr lang="en-US" sz="2758" b="0" strike="noStrike" spc="-1" baseline="-200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proportional counters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Straw tubes (6mm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Ø, 1-2m length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)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Thin kapton walls (72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μm)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7" name="TextShape 5"/>
          <p:cNvSpPr txBox="1"/>
          <p:nvPr/>
        </p:nvSpPr>
        <p:spPr>
          <a:xfrm>
            <a:off x="548280" y="4716000"/>
            <a:ext cx="1171440" cy="48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00FF"/>
                </a:solidFill>
                <a:latin typeface="PT Sans Narrow"/>
              </a:rPr>
              <a:t>dE/dX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8" name="TextShape 6"/>
          <p:cNvSpPr txBox="1"/>
          <p:nvPr/>
        </p:nvSpPr>
        <p:spPr>
          <a:xfrm>
            <a:off x="1628640" y="4716360"/>
            <a:ext cx="622800" cy="48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0000"/>
                </a:solidFill>
                <a:latin typeface="PT Sans Narrow"/>
              </a:rPr>
              <a:t>TR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9" name="TextShape 7"/>
          <p:cNvSpPr txBox="1"/>
          <p:nvPr/>
        </p:nvSpPr>
        <p:spPr>
          <a:xfrm>
            <a:off x="5724000" y="4320000"/>
            <a:ext cx="3584880" cy="209160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Analogue pulseheight readout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20 layers radiator / modules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for sufficient proton rejection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Orientation along X and Y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for 3D particle tracking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0" name="TextShape 8"/>
          <p:cNvSpPr txBox="1"/>
          <p:nvPr/>
        </p:nvSpPr>
        <p:spPr>
          <a:xfrm>
            <a:off x="108000" y="51480"/>
            <a:ext cx="9720000" cy="56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FF"/>
                </a:solidFill>
                <a:latin typeface="Arial"/>
              </a:rPr>
              <a:t>AMS TRD Design for optimal performance</a:t>
            </a:r>
          </a:p>
        </p:txBody>
      </p:sp>
      <p:sp>
        <p:nvSpPr>
          <p:cNvPr id="101" name="TextShape 9"/>
          <p:cNvSpPr txBox="1"/>
          <p:nvPr/>
        </p:nvSpPr>
        <p:spPr>
          <a:xfrm>
            <a:off x="972000" y="6097680"/>
            <a:ext cx="1755000" cy="25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100 GeV Protons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2" name="TextShape 10"/>
          <p:cNvSpPr txBox="1"/>
          <p:nvPr/>
        </p:nvSpPr>
        <p:spPr>
          <a:xfrm>
            <a:off x="972360" y="6421680"/>
            <a:ext cx="1920960" cy="25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en-US" sz="1800" b="0" strike="noStrike" spc="-1">
                <a:solidFill>
                  <a:srgbClr val="FF0000"/>
                </a:solidFill>
                <a:latin typeface="Arial"/>
              </a:rPr>
              <a:t>  20 GeV Electrons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3" name="TextShape 11"/>
          <p:cNvSpPr txBox="1"/>
          <p:nvPr/>
        </p:nvSpPr>
        <p:spPr>
          <a:xfrm>
            <a:off x="1440360" y="3757680"/>
            <a:ext cx="3454200" cy="652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AMS TRD Prototype Beamtest</a:t>
            </a:r>
            <a:r>
              <a:t/>
            </a:r>
            <a:br/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Single Tube Spectra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4" name="TextShape 12"/>
          <p:cNvSpPr txBox="1"/>
          <p:nvPr/>
        </p:nvSpPr>
        <p:spPr>
          <a:xfrm>
            <a:off x="684720" y="5810040"/>
            <a:ext cx="1486800" cy="25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─   Simulation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5" name="TextShape 13"/>
          <p:cNvSpPr txBox="1"/>
          <p:nvPr/>
        </p:nvSpPr>
        <p:spPr>
          <a:xfrm>
            <a:off x="648720" y="5414040"/>
            <a:ext cx="954720" cy="34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○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Arial"/>
              </a:rPr>
              <a:t>□</a:t>
            </a:r>
            <a:r>
              <a:rPr lang="en-US" sz="600" b="1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Data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0" y="7200"/>
            <a:ext cx="10080000" cy="51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0000FF"/>
                </a:solidFill>
                <a:latin typeface="Arial"/>
              </a:rPr>
              <a:t>AMS TRD:   Gas Straw Tube Detector for Space</a:t>
            </a:r>
          </a:p>
        </p:txBody>
      </p:sp>
      <p:sp>
        <p:nvSpPr>
          <p:cNvPr id="107" name="TextShape 2"/>
          <p:cNvSpPr txBox="1"/>
          <p:nvPr/>
        </p:nvSpPr>
        <p:spPr>
          <a:xfrm>
            <a:off x="216720" y="3798000"/>
            <a:ext cx="5057280" cy="347148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400" b="1" u="heavy" strike="noStrike" spc="-1">
                <a:solidFill>
                  <a:srgbClr val="0000FF"/>
                </a:solidFill>
                <a:uFillTx/>
                <a:latin typeface="Arial"/>
              </a:rPr>
              <a:t>Optimized for space environment</a:t>
            </a:r>
            <a:r>
              <a:t/>
            </a:r>
            <a:br/>
            <a:endParaRPr lang="en-US" sz="24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Selection of best straw tubes -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gastight to diffusion level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in vacuum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Stable support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to survive launch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  <a:ea typeface="Arial"/>
              </a:rPr>
              <a:t>Robust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r>
              <a:rPr lang="en-US" sz="1800" b="1" strike="noStrike" spc="-1">
                <a:solidFill>
                  <a:srgbClr val="FF00FF"/>
                </a:solidFill>
                <a:latin typeface="Arial"/>
                <a:ea typeface="Arial"/>
              </a:rPr>
              <a:t>Gas Supply System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- storage of consumables for &gt; 20 y of operation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- flexible Xenon / CO</a:t>
            </a:r>
            <a:r>
              <a:rPr lang="en-US" sz="2482" b="0" strike="noStrike" spc="-1" baseline="-20000">
                <a:solidFill>
                  <a:srgbClr val="0000FF"/>
                </a:solidFill>
                <a:latin typeface="Arial"/>
                <a:ea typeface="Arial"/>
              </a:rPr>
              <a:t>2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mixing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- segmentation to isolate potential leaks </a:t>
            </a:r>
            <a:endParaRPr lang="en-US" sz="1800" b="0" strike="noStrike" spc="-1">
              <a:latin typeface="Arial"/>
            </a:endParaRPr>
          </a:p>
          <a:p>
            <a:r>
              <a:t/>
            </a:r>
            <a:br/>
            <a:r>
              <a:rPr lang="en-US" sz="1800" b="1" strike="noStrike" spc="-1">
                <a:solidFill>
                  <a:srgbClr val="0000FF"/>
                </a:solidFill>
                <a:latin typeface="Arial"/>
                <a:ea typeface="Arial"/>
              </a:rPr>
              <a:t>Active environment stabilization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to reduce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sensitivity to thermal environment (MIT, Burger)</a:t>
            </a:r>
            <a:endParaRPr lang="en-US" sz="1800" b="0" strike="noStrike" spc="-1">
              <a:latin typeface="Arial"/>
            </a:endParaRPr>
          </a:p>
          <a:p>
            <a:r>
              <a:t/>
            </a:r>
            <a:br/>
            <a:r>
              <a:rPr lang="en-US" sz="1800" b="1" strike="noStrike" spc="-1">
                <a:solidFill>
                  <a:srgbClr val="0000FF"/>
                </a:solidFill>
                <a:latin typeface="Arial"/>
                <a:ea typeface="Arial"/>
              </a:rPr>
              <a:t>Redundant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monitor/control/DAQ </a:t>
            </a:r>
            <a:r>
              <a:rPr lang="en-US" sz="1800" b="1" strike="noStrike" spc="-1">
                <a:solidFill>
                  <a:srgbClr val="0000FF"/>
                </a:solidFill>
                <a:latin typeface="Arial"/>
                <a:ea typeface="Arial"/>
              </a:rPr>
              <a:t>electronics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8" name="Grafik 107"/>
          <p:cNvPicPr/>
          <p:nvPr/>
        </p:nvPicPr>
        <p:blipFill>
          <a:blip r:embed="rId2"/>
          <a:stretch/>
        </p:blipFill>
        <p:spPr>
          <a:xfrm>
            <a:off x="180000" y="540000"/>
            <a:ext cx="5148000" cy="3092040"/>
          </a:xfrm>
          <a:prstGeom prst="rect">
            <a:avLst/>
          </a:prstGeom>
          <a:ln>
            <a:noFill/>
          </a:ln>
        </p:spPr>
      </p:pic>
      <p:pic>
        <p:nvPicPr>
          <p:cNvPr id="109" name="Grafik 108"/>
          <p:cNvPicPr/>
          <p:nvPr/>
        </p:nvPicPr>
        <p:blipFill>
          <a:blip r:embed="rId3"/>
          <a:srcRect l="61457" t="5177" r="4322" b="20714"/>
          <a:stretch/>
        </p:blipFill>
        <p:spPr>
          <a:xfrm>
            <a:off x="5968800" y="520560"/>
            <a:ext cx="3776760" cy="6823440"/>
          </a:xfrm>
          <a:prstGeom prst="rect">
            <a:avLst/>
          </a:prstGeom>
          <a:ln>
            <a:noFill/>
          </a:ln>
        </p:spPr>
      </p:pic>
      <p:sp>
        <p:nvSpPr>
          <p:cNvPr id="110" name="Rectangle 3"/>
          <p:cNvSpPr/>
          <p:nvPr/>
        </p:nvSpPr>
        <p:spPr>
          <a:xfrm>
            <a:off x="7272360" y="2520000"/>
            <a:ext cx="1584000" cy="2304000"/>
          </a:xfrm>
          <a:prstGeom prst="rect">
            <a:avLst/>
          </a:prstGeom>
          <a:noFill/>
          <a:ln w="72000">
            <a:solidFill>
              <a:srgbClr val="FF00FF"/>
            </a:solidFill>
            <a:round/>
          </a:ln>
        </p:spPr>
      </p:sp>
      <p:sp>
        <p:nvSpPr>
          <p:cNvPr id="111" name="Line 4"/>
          <p:cNvSpPr/>
          <p:nvPr/>
        </p:nvSpPr>
        <p:spPr>
          <a:xfrm flipV="1">
            <a:off x="3385440" y="4248000"/>
            <a:ext cx="3814560" cy="1085760"/>
          </a:xfrm>
          <a:prstGeom prst="line">
            <a:avLst/>
          </a:prstGeom>
          <a:ln w="36000">
            <a:solidFill>
              <a:srgbClr val="FF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0" y="51480"/>
            <a:ext cx="10080000" cy="56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FF"/>
                </a:solidFill>
                <a:latin typeface="Arial"/>
              </a:rPr>
              <a:t>AMS TRD:   Space Qualified Construction</a:t>
            </a:r>
          </a:p>
        </p:txBody>
      </p:sp>
      <p:pic>
        <p:nvPicPr>
          <p:cNvPr id="113" name="Grafik 112"/>
          <p:cNvPicPr/>
          <p:nvPr/>
        </p:nvPicPr>
        <p:blipFill>
          <a:blip r:embed="rId2"/>
          <a:stretch/>
        </p:blipFill>
        <p:spPr>
          <a:xfrm>
            <a:off x="3780000" y="2255040"/>
            <a:ext cx="6217560" cy="5052240"/>
          </a:xfrm>
          <a:prstGeom prst="rect">
            <a:avLst/>
          </a:prstGeom>
          <a:ln w="36000">
            <a:noFill/>
          </a:ln>
        </p:spPr>
      </p:pic>
      <p:sp>
        <p:nvSpPr>
          <p:cNvPr id="114" name="TextShape 2"/>
          <p:cNvSpPr txBox="1"/>
          <p:nvPr/>
        </p:nvSpPr>
        <p:spPr>
          <a:xfrm>
            <a:off x="180000" y="900000"/>
            <a:ext cx="3091320" cy="113220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Modules with 16 straw tubes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Carbon-fiber stiffeners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End pieces: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Gas In/Out          HV / Signal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15" name="Picture 7"/>
          <p:cNvPicPr/>
          <p:nvPr/>
        </p:nvPicPr>
        <p:blipFill>
          <a:blip r:embed="rId3"/>
          <a:stretch/>
        </p:blipFill>
        <p:spPr>
          <a:xfrm rot="16200000">
            <a:off x="6258600" y="-1631160"/>
            <a:ext cx="1248480" cy="6206040"/>
          </a:xfrm>
          <a:prstGeom prst="rect">
            <a:avLst/>
          </a:prstGeom>
          <a:ln>
            <a:noFill/>
          </a:ln>
        </p:spPr>
      </p:pic>
      <p:sp>
        <p:nvSpPr>
          <p:cNvPr id="116" name="TextShape 3"/>
          <p:cNvSpPr txBox="1"/>
          <p:nvPr/>
        </p:nvSpPr>
        <p:spPr>
          <a:xfrm>
            <a:off x="180360" y="2304000"/>
            <a:ext cx="3437280" cy="488772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Octagonal thermally stable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carbon-fiber support structure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for 328 modules in 20 layers.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Fleece radiator interleaved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4+4 layers in bending plane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12  center layers perpendicular</a:t>
            </a:r>
            <a:r>
              <a:t/>
            </a:r>
            <a:br/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Mechanical accuracy 100 μm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to assure wire is centered.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Verified with 3D measurement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for all module support points.</a:t>
            </a: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TRD system instrumented with: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 24 heaters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 62 thermostats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 82 HV distribution boards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  82 AD readout boards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482 temperature sensors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  <a:ea typeface="Arial"/>
              </a:rPr>
              <a:t>9+20 pressure sensors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7" name="TextShape 4"/>
          <p:cNvSpPr txBox="1"/>
          <p:nvPr/>
        </p:nvSpPr>
        <p:spPr>
          <a:xfrm>
            <a:off x="4860000" y="1800000"/>
            <a:ext cx="38793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60 cm Space Qualification Module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8" name="Line 5"/>
          <p:cNvSpPr/>
          <p:nvPr/>
        </p:nvSpPr>
        <p:spPr>
          <a:xfrm>
            <a:off x="4392000" y="1260000"/>
            <a:ext cx="2664000" cy="0"/>
          </a:xfrm>
          <a:prstGeom prst="line">
            <a:avLst/>
          </a:prstGeom>
          <a:ln w="72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6"/>
          <p:cNvSpPr/>
          <p:nvPr/>
        </p:nvSpPr>
        <p:spPr>
          <a:xfrm flipH="1">
            <a:off x="6552000" y="1620000"/>
            <a:ext cx="900000" cy="0"/>
          </a:xfrm>
          <a:prstGeom prst="line">
            <a:avLst/>
          </a:prstGeom>
          <a:ln w="7200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7"/>
          <p:cNvSpPr/>
          <p:nvPr/>
        </p:nvSpPr>
        <p:spPr>
          <a:xfrm>
            <a:off x="4392000" y="1044000"/>
            <a:ext cx="0" cy="360000"/>
          </a:xfrm>
          <a:prstGeom prst="line">
            <a:avLst/>
          </a:prstGeom>
          <a:ln w="72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8"/>
          <p:cNvSpPr/>
          <p:nvPr/>
        </p:nvSpPr>
        <p:spPr>
          <a:xfrm flipV="1">
            <a:off x="6732000" y="1257480"/>
            <a:ext cx="2389320" cy="2520"/>
          </a:xfrm>
          <a:prstGeom prst="line">
            <a:avLst/>
          </a:prstGeom>
          <a:ln w="72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9"/>
          <p:cNvSpPr/>
          <p:nvPr/>
        </p:nvSpPr>
        <p:spPr>
          <a:xfrm flipV="1">
            <a:off x="4392000" y="1607760"/>
            <a:ext cx="4721400" cy="23040"/>
          </a:xfrm>
          <a:prstGeom prst="line">
            <a:avLst/>
          </a:prstGeom>
          <a:ln w="720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10"/>
          <p:cNvSpPr/>
          <p:nvPr/>
        </p:nvSpPr>
        <p:spPr>
          <a:xfrm>
            <a:off x="4392000" y="1476000"/>
            <a:ext cx="0" cy="360000"/>
          </a:xfrm>
          <a:prstGeom prst="line">
            <a:avLst/>
          </a:prstGeom>
          <a:ln w="720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11"/>
          <p:cNvSpPr/>
          <p:nvPr/>
        </p:nvSpPr>
        <p:spPr>
          <a:xfrm>
            <a:off x="9108000" y="1028880"/>
            <a:ext cx="0" cy="825120"/>
          </a:xfrm>
          <a:prstGeom prst="line">
            <a:avLst/>
          </a:prstGeom>
          <a:ln w="7200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12"/>
          <p:cNvSpPr/>
          <p:nvPr/>
        </p:nvSpPr>
        <p:spPr>
          <a:xfrm>
            <a:off x="4140000" y="1044000"/>
            <a:ext cx="252000" cy="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13"/>
          <p:cNvSpPr/>
          <p:nvPr/>
        </p:nvSpPr>
        <p:spPr>
          <a:xfrm>
            <a:off x="4140000" y="1836000"/>
            <a:ext cx="252000" cy="0"/>
          </a:xfrm>
          <a:prstGeom prst="line">
            <a:avLst/>
          </a:prstGeom>
          <a:ln w="360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Shape 14"/>
          <p:cNvSpPr txBox="1"/>
          <p:nvPr/>
        </p:nvSpPr>
        <p:spPr>
          <a:xfrm>
            <a:off x="3780000" y="1044000"/>
            <a:ext cx="409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FF0000"/>
                </a:solidFill>
                <a:latin typeface="Arial"/>
              </a:rPr>
              <a:t>IN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8" name="TextShape 15"/>
          <p:cNvSpPr txBox="1"/>
          <p:nvPr/>
        </p:nvSpPr>
        <p:spPr>
          <a:xfrm>
            <a:off x="3708360" y="1548000"/>
            <a:ext cx="663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OUT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9" name="TextShape 16"/>
          <p:cNvSpPr txBox="1"/>
          <p:nvPr/>
        </p:nvSpPr>
        <p:spPr>
          <a:xfrm>
            <a:off x="3708360" y="1296000"/>
            <a:ext cx="676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GAS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0" name="TextShape 17"/>
          <p:cNvSpPr txBox="1"/>
          <p:nvPr/>
        </p:nvSpPr>
        <p:spPr>
          <a:xfrm>
            <a:off x="9396360" y="1260000"/>
            <a:ext cx="575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SIG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1" name="TextShape 18"/>
          <p:cNvSpPr txBox="1"/>
          <p:nvPr/>
        </p:nvSpPr>
        <p:spPr>
          <a:xfrm>
            <a:off x="9288360" y="1728000"/>
            <a:ext cx="497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HV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2" name="Line 19"/>
          <p:cNvSpPr/>
          <p:nvPr/>
        </p:nvSpPr>
        <p:spPr>
          <a:xfrm>
            <a:off x="6660000" y="2376000"/>
            <a:ext cx="0" cy="4320000"/>
          </a:xfrm>
          <a:prstGeom prst="line">
            <a:avLst/>
          </a:prstGeom>
          <a:ln w="360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Shape 20"/>
          <p:cNvSpPr txBox="1"/>
          <p:nvPr/>
        </p:nvSpPr>
        <p:spPr>
          <a:xfrm>
            <a:off x="6651000" y="2736000"/>
            <a:ext cx="62100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FF00"/>
                </a:solidFill>
                <a:latin typeface="Arial"/>
              </a:rPr>
              <a:t>2m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"/>
          <p:cNvGrpSpPr/>
          <p:nvPr/>
        </p:nvGrpSpPr>
        <p:grpSpPr>
          <a:xfrm>
            <a:off x="396000" y="356400"/>
            <a:ext cx="8280000" cy="3782880"/>
            <a:chOff x="396000" y="356400"/>
            <a:chExt cx="8280000" cy="3782880"/>
          </a:xfrm>
        </p:grpSpPr>
        <p:pic>
          <p:nvPicPr>
            <p:cNvPr id="135" name="Grafik 134"/>
            <p:cNvPicPr/>
            <p:nvPr/>
          </p:nvPicPr>
          <p:blipFill>
            <a:blip r:embed="rId2"/>
            <a:srcRect l="2808" t="9755" r="1860"/>
            <a:stretch/>
          </p:blipFill>
          <p:spPr>
            <a:xfrm>
              <a:off x="396000" y="356400"/>
              <a:ext cx="8280000" cy="3782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6" name="TextShape 2"/>
            <p:cNvSpPr txBox="1"/>
            <p:nvPr/>
          </p:nvSpPr>
          <p:spPr>
            <a:xfrm>
              <a:off x="685800" y="475920"/>
              <a:ext cx="89388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400" b="0" strike="noStrike" spc="-1">
                  <a:solidFill>
                    <a:srgbClr val="000000"/>
                  </a:solidFill>
                  <a:latin typeface="Arial"/>
                </a:rPr>
                <a:t>18 W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137" name="Rectangle 3"/>
            <p:cNvSpPr/>
            <p:nvPr/>
          </p:nvSpPr>
          <p:spPr>
            <a:xfrm>
              <a:off x="7984440" y="2484000"/>
              <a:ext cx="61956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38" name="Rectangle 4"/>
            <p:cNvSpPr/>
            <p:nvPr/>
          </p:nvSpPr>
          <p:spPr>
            <a:xfrm>
              <a:off x="7984800" y="1476360"/>
              <a:ext cx="61956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39" name="Rectangle 5"/>
            <p:cNvSpPr/>
            <p:nvPr/>
          </p:nvSpPr>
          <p:spPr>
            <a:xfrm>
              <a:off x="4853160" y="972720"/>
              <a:ext cx="61956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0" name="Rectangle 6"/>
            <p:cNvSpPr/>
            <p:nvPr/>
          </p:nvSpPr>
          <p:spPr>
            <a:xfrm>
              <a:off x="2945520" y="1513080"/>
              <a:ext cx="61956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1" name="Rectangle 7"/>
            <p:cNvSpPr/>
            <p:nvPr/>
          </p:nvSpPr>
          <p:spPr>
            <a:xfrm>
              <a:off x="2945880" y="2089440"/>
              <a:ext cx="52884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2" name="Rectangle 8"/>
            <p:cNvSpPr/>
            <p:nvPr/>
          </p:nvSpPr>
          <p:spPr>
            <a:xfrm>
              <a:off x="2910240" y="2701800"/>
              <a:ext cx="52884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3" name="Rectangle 9"/>
            <p:cNvSpPr/>
            <p:nvPr/>
          </p:nvSpPr>
          <p:spPr>
            <a:xfrm>
              <a:off x="1787040" y="2954160"/>
              <a:ext cx="356400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4" name="Rectangle 10"/>
            <p:cNvSpPr/>
            <p:nvPr/>
          </p:nvSpPr>
          <p:spPr>
            <a:xfrm>
              <a:off x="1780560" y="3175920"/>
              <a:ext cx="356400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5" name="Rectangle 11"/>
            <p:cNvSpPr/>
            <p:nvPr/>
          </p:nvSpPr>
          <p:spPr>
            <a:xfrm>
              <a:off x="1302480" y="3081240"/>
              <a:ext cx="356400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6" name="Rectangle 12"/>
            <p:cNvSpPr/>
            <p:nvPr/>
          </p:nvSpPr>
          <p:spPr>
            <a:xfrm>
              <a:off x="446040" y="3206160"/>
              <a:ext cx="581400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147" name="Rectangle 13"/>
            <p:cNvSpPr/>
            <p:nvPr/>
          </p:nvSpPr>
          <p:spPr>
            <a:xfrm>
              <a:off x="2909880" y="3385440"/>
              <a:ext cx="619560" cy="217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</p:grpSp>
      <p:pic>
        <p:nvPicPr>
          <p:cNvPr id="148" name="Grafik 147"/>
          <p:cNvPicPr/>
          <p:nvPr/>
        </p:nvPicPr>
        <p:blipFill>
          <a:blip r:embed="rId3"/>
          <a:srcRect l="20015" r="20015" b="8005"/>
          <a:stretch/>
        </p:blipFill>
        <p:spPr>
          <a:xfrm>
            <a:off x="196920" y="4707000"/>
            <a:ext cx="1929240" cy="2606400"/>
          </a:xfrm>
          <a:prstGeom prst="rect">
            <a:avLst/>
          </a:prstGeom>
          <a:ln>
            <a:noFill/>
          </a:ln>
        </p:spPr>
      </p:pic>
      <p:sp>
        <p:nvSpPr>
          <p:cNvPr id="149" name="Rectangle 14"/>
          <p:cNvSpPr/>
          <p:nvPr/>
        </p:nvSpPr>
        <p:spPr>
          <a:xfrm>
            <a:off x="792000" y="5040000"/>
            <a:ext cx="1224000" cy="2268000"/>
          </a:xfrm>
          <a:prstGeom prst="rect">
            <a:avLst/>
          </a:prstGeom>
          <a:noFill/>
          <a:ln w="72000">
            <a:solidFill>
              <a:srgbClr val="23FF23"/>
            </a:solidFill>
            <a:round/>
          </a:ln>
        </p:spPr>
      </p:sp>
      <p:sp>
        <p:nvSpPr>
          <p:cNvPr id="150" name="Rectangle 15"/>
          <p:cNvSpPr/>
          <p:nvPr/>
        </p:nvSpPr>
        <p:spPr>
          <a:xfrm>
            <a:off x="396000" y="5544000"/>
            <a:ext cx="396000" cy="1728000"/>
          </a:xfrm>
          <a:prstGeom prst="rect">
            <a:avLst/>
          </a:prstGeom>
          <a:noFill/>
          <a:ln w="72000">
            <a:solidFill>
              <a:srgbClr val="FF0000"/>
            </a:solidFill>
            <a:round/>
          </a:ln>
        </p:spPr>
      </p:sp>
      <p:sp>
        <p:nvSpPr>
          <p:cNvPr id="151" name="TextShape 16"/>
          <p:cNvSpPr txBox="1"/>
          <p:nvPr/>
        </p:nvSpPr>
        <p:spPr>
          <a:xfrm>
            <a:off x="0" y="-72000"/>
            <a:ext cx="1008000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Low Power DAQ for 5248 channels</a:t>
            </a:r>
          </a:p>
        </p:txBody>
      </p:sp>
      <p:sp>
        <p:nvSpPr>
          <p:cNvPr id="152" name="TextShape 17"/>
          <p:cNvSpPr txBox="1"/>
          <p:nvPr/>
        </p:nvSpPr>
        <p:spPr>
          <a:xfrm>
            <a:off x="37800" y="3715920"/>
            <a:ext cx="244224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HV Distribution</a:t>
            </a:r>
            <a:r>
              <a:t/>
            </a:r>
            <a:br/>
            <a:r>
              <a:rPr lang="en-US" sz="2000" b="1" strike="noStrike" spc="-1">
                <a:solidFill>
                  <a:srgbClr val="33CC66"/>
                </a:solidFill>
                <a:latin typeface="Arial"/>
              </a:rPr>
              <a:t>64 Chan. FrontEnd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RWTH Aachen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3" name="TextShape 18"/>
          <p:cNvSpPr txBox="1"/>
          <p:nvPr/>
        </p:nvSpPr>
        <p:spPr>
          <a:xfrm>
            <a:off x="6517800" y="3751920"/>
            <a:ext cx="3479760" cy="958320"/>
          </a:xfrm>
          <a:prstGeom prst="rect">
            <a:avLst/>
          </a:prstGeom>
          <a:noFill/>
          <a:ln w="18000">
            <a:solidFill>
              <a:srgbClr val="0000FF"/>
            </a:solidFill>
            <a:round/>
          </a:ln>
        </p:spPr>
        <p:txBody>
          <a:bodyPr lIns="99000" tIns="54000" rIns="99000" bIns="54000"/>
          <a:lstStyle/>
          <a:p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Common AMS Framework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Koutsenko, Kounine, Capell, 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Lebedev, Rozhkov (MIT)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TextShape 19"/>
          <p:cNvSpPr txBox="1"/>
          <p:nvPr/>
        </p:nvSpPr>
        <p:spPr>
          <a:xfrm>
            <a:off x="3314160" y="3643920"/>
            <a:ext cx="2267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>
                <a:solidFill>
                  <a:srgbClr val="FF0000"/>
                </a:solidFill>
                <a:latin typeface="Arial"/>
              </a:rPr>
              <a:t>HV Supply</a:t>
            </a:r>
            <a:r>
              <a:t/>
            </a:r>
            <a:br/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Data-Reduction</a:t>
            </a:r>
            <a:r>
              <a:t/>
            </a:r>
            <a:br/>
            <a:r>
              <a:rPr lang="en-US" sz="2000" b="0" strike="noStrike" spc="-1">
                <a:solidFill>
                  <a:srgbClr val="0000FF"/>
                </a:solidFill>
                <a:latin typeface="Arial"/>
              </a:rPr>
              <a:t>10 kB </a:t>
            </a:r>
            <a:r>
              <a:rPr lang="en-US" sz="2000" b="0" strike="noStrike" spc="-1">
                <a:solidFill>
                  <a:srgbClr val="0000FF"/>
                </a:solidFill>
                <a:latin typeface="Arial"/>
                <a:ea typeface="Arial"/>
              </a:rPr>
              <a:t>→150 B/Evt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5" name="TextShape 20"/>
          <p:cNvSpPr txBox="1"/>
          <p:nvPr/>
        </p:nvSpPr>
        <p:spPr>
          <a:xfrm>
            <a:off x="6194160" y="3284280"/>
            <a:ext cx="186624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>
                <a:solidFill>
                  <a:srgbClr val="0000FF"/>
                </a:solidFill>
                <a:latin typeface="Arial"/>
              </a:rPr>
              <a:t>Power Supply</a:t>
            </a:r>
            <a:endParaRPr lang="en-US" sz="2000" b="0" strike="noStrike" spc="-1">
              <a:latin typeface="Arial"/>
            </a:endParaRPr>
          </a:p>
        </p:txBody>
      </p:sp>
      <p:grpSp>
        <p:nvGrpSpPr>
          <p:cNvPr id="156" name="Group 21"/>
          <p:cNvGrpSpPr/>
          <p:nvPr/>
        </p:nvGrpSpPr>
        <p:grpSpPr>
          <a:xfrm>
            <a:off x="2988000" y="4754520"/>
            <a:ext cx="7010640" cy="2566800"/>
            <a:chOff x="2988000" y="4754520"/>
            <a:chExt cx="7010640" cy="2566800"/>
          </a:xfrm>
        </p:grpSpPr>
        <p:pic>
          <p:nvPicPr>
            <p:cNvPr id="157" name="Grafik 156"/>
            <p:cNvPicPr/>
            <p:nvPr/>
          </p:nvPicPr>
          <p:blipFill>
            <a:blip r:embed="rId4"/>
            <a:stretch/>
          </p:blipFill>
          <p:spPr>
            <a:xfrm>
              <a:off x="2988000" y="4754520"/>
              <a:ext cx="7010640" cy="256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8" name="TextShape 22"/>
            <p:cNvSpPr txBox="1"/>
            <p:nvPr/>
          </p:nvSpPr>
          <p:spPr>
            <a:xfrm>
              <a:off x="3003840" y="4831920"/>
              <a:ext cx="6976080" cy="37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000" b="1" strike="noStrike" spc="-1">
                  <a:solidFill>
                    <a:srgbClr val="0000FF"/>
                  </a:solidFill>
                  <a:latin typeface="Arial"/>
                </a:rPr>
                <a:t>ReadOut Crates, each with 14 twofold redundant boards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59" name="TextShape 23"/>
            <p:cNvSpPr txBox="1"/>
            <p:nvPr/>
          </p:nvSpPr>
          <p:spPr>
            <a:xfrm>
              <a:off x="3001320" y="6876000"/>
              <a:ext cx="147276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FF"/>
                  </a:solidFill>
                  <a:latin typeface="Arial"/>
                </a:rPr>
                <a:t>PowerSupply1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60" name="TextShape 24"/>
            <p:cNvSpPr txBox="1"/>
            <p:nvPr/>
          </p:nvSpPr>
          <p:spPr>
            <a:xfrm rot="120000">
              <a:off x="8401680" y="6948000"/>
              <a:ext cx="147456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FF"/>
                  </a:solidFill>
                  <a:latin typeface="Arial"/>
                </a:rPr>
                <a:t>PowerSupply0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61" name="TextShape 25"/>
            <p:cNvSpPr txBox="1"/>
            <p:nvPr/>
          </p:nvSpPr>
          <p:spPr>
            <a:xfrm>
              <a:off x="4873680" y="6696000"/>
              <a:ext cx="129780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latin typeface="Arial"/>
                </a:rPr>
                <a:t>  </a:t>
              </a:r>
              <a:r>
                <a:rPr lang="en-US" sz="1800" b="0" strike="noStrike" spc="-1">
                  <a:solidFill>
                    <a:srgbClr val="0000FF"/>
                  </a:solidFill>
                  <a:latin typeface="Arial"/>
                </a:rPr>
                <a:t>ReadOut1</a:t>
              </a:r>
              <a:r>
                <a:rPr lang="en-US" sz="1800" b="0" strike="noStrike" spc="-1">
                  <a:latin typeface="Arial"/>
                </a:rPr>
                <a:t>  </a:t>
              </a:r>
            </a:p>
          </p:txBody>
        </p:sp>
        <p:sp>
          <p:nvSpPr>
            <p:cNvPr id="162" name="TextShape 26"/>
            <p:cNvSpPr txBox="1"/>
            <p:nvPr/>
          </p:nvSpPr>
          <p:spPr>
            <a:xfrm>
              <a:off x="6782040" y="6696000"/>
              <a:ext cx="1299240" cy="256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800" b="0" strike="noStrike" spc="-1">
                  <a:solidFill>
                    <a:srgbClr val="0000FF"/>
                  </a:solidFill>
                  <a:latin typeface="Arial"/>
                </a:rPr>
                <a:t>  ReadOut0  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163" name="Freeform 27"/>
          <p:cNvSpPr/>
          <p:nvPr/>
        </p:nvSpPr>
        <p:spPr>
          <a:xfrm>
            <a:off x="2483640" y="539640"/>
            <a:ext cx="1224720" cy="6840720"/>
          </a:xfrm>
          <a:custGeom>
            <a:avLst/>
            <a:gdLst/>
            <a:ahLst/>
            <a:cxnLst/>
            <a:rect l="0" t="0" r="r" b="b"/>
            <a:pathLst>
              <a:path w="3402" h="19002">
                <a:moveTo>
                  <a:pt x="0" y="19001"/>
                </a:moveTo>
                <a:lnTo>
                  <a:pt x="1" y="8501"/>
                </a:lnTo>
                <a:lnTo>
                  <a:pt x="3401" y="0"/>
                </a:lnTo>
              </a:path>
            </a:pathLst>
          </a:custGeom>
          <a:solidFill>
            <a:srgbClr val="99CCFF"/>
          </a:solidFill>
          <a:ln w="36000">
            <a:solidFill>
              <a:srgbClr val="0000FF"/>
            </a:solidFill>
            <a:round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4000" y="9468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AMS TRD assembled for flight</a:t>
            </a:r>
          </a:p>
        </p:txBody>
      </p:sp>
      <p:pic>
        <p:nvPicPr>
          <p:cNvPr id="165" name="Picture 2"/>
          <p:cNvPicPr/>
          <p:nvPr/>
        </p:nvPicPr>
        <p:blipFill>
          <a:blip r:embed="rId2"/>
          <a:srcRect t="5010" b="10021"/>
          <a:stretch/>
        </p:blipFill>
        <p:spPr>
          <a:xfrm>
            <a:off x="-23040" y="1980000"/>
            <a:ext cx="10116360" cy="4860000"/>
          </a:xfrm>
          <a:prstGeom prst="rect">
            <a:avLst/>
          </a:prstGeom>
          <a:ln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1116000" y="972000"/>
            <a:ext cx="7797960" cy="77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1,5 m</a:t>
            </a:r>
            <a:r>
              <a:rPr lang="en-US" sz="3310" b="0" strike="noStrike" spc="-1" baseline="101000">
                <a:solidFill>
                  <a:srgbClr val="0000FF"/>
                </a:solidFill>
                <a:latin typeface="Arial"/>
              </a:rPr>
              <a:t>3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 instrumented volume, 5248 channels in 20 layers</a:t>
            </a:r>
            <a:r>
              <a:t/>
            </a:r>
            <a:br/>
            <a:r>
              <a:rPr lang="en-US" sz="2400" b="0" strike="noStrike" spc="-1">
                <a:solidFill>
                  <a:srgbClr val="0000FF"/>
                </a:solidFill>
                <a:latin typeface="Arial"/>
              </a:rPr>
              <a:t>Provides   electron-proton separation   and   3D tracking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04000" y="4068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FF"/>
                </a:solidFill>
                <a:latin typeface="Arial"/>
              </a:rPr>
              <a:t>TRD Gas System</a:t>
            </a:r>
          </a:p>
        </p:txBody>
      </p:sp>
      <p:pic>
        <p:nvPicPr>
          <p:cNvPr id="168" name="Grafik 167"/>
          <p:cNvPicPr/>
          <p:nvPr/>
        </p:nvPicPr>
        <p:blipFill>
          <a:blip r:embed="rId2"/>
          <a:stretch/>
        </p:blipFill>
        <p:spPr>
          <a:xfrm>
            <a:off x="70920" y="1018440"/>
            <a:ext cx="9865080" cy="2648160"/>
          </a:xfrm>
          <a:prstGeom prst="rect">
            <a:avLst/>
          </a:prstGeom>
          <a:ln>
            <a:noFill/>
          </a:ln>
        </p:spPr>
      </p:pic>
      <p:sp>
        <p:nvSpPr>
          <p:cNvPr id="169" name="TextShape 2"/>
          <p:cNvSpPr txBox="1"/>
          <p:nvPr/>
        </p:nvSpPr>
        <p:spPr>
          <a:xfrm>
            <a:off x="180000" y="3996000"/>
            <a:ext cx="2472120" cy="3035160"/>
          </a:xfrm>
          <a:prstGeom prst="rect">
            <a:avLst/>
          </a:prstGeom>
          <a:noFill/>
          <a:ln w="36000">
            <a:solidFill>
              <a:srgbClr val="00AE00"/>
            </a:solidFill>
            <a:round/>
          </a:ln>
        </p:spPr>
        <p:txBody>
          <a:bodyPr lIns="108000" tIns="63000" rIns="108000" bIns="63000"/>
          <a:lstStyle/>
          <a:p>
            <a:r>
              <a:rPr lang="en-US" sz="2200" b="1" u="heavy" strike="noStrike" spc="-1">
                <a:solidFill>
                  <a:srgbClr val="0000FF"/>
                </a:solidFill>
                <a:uFillTx/>
                <a:latin typeface="Arial"/>
              </a:rPr>
              <a:t>Supply System</a:t>
            </a:r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Carbon overwrapped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Pressure vessels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Xenon: 49 kg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CO</a:t>
            </a:r>
            <a:r>
              <a:rPr lang="en-US" sz="2482" b="0" strike="noStrike" spc="-1" baseline="-101000">
                <a:solidFill>
                  <a:srgbClr val="0000FF"/>
                </a:solidFill>
                <a:latin typeface="Arial"/>
              </a:rPr>
              <a:t>2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: </a:t>
            </a:r>
            <a:r>
              <a:rPr lang="en-US" sz="1050" b="0" strike="noStrike" spc="-1">
                <a:solidFill>
                  <a:srgbClr val="0000FF"/>
                </a:solidFill>
                <a:latin typeface="Arial"/>
              </a:rPr>
              <a:t>    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5 kg</a:t>
            </a:r>
            <a:r>
              <a:t/>
            </a:r>
            <a:br/>
            <a:r>
              <a:t/>
            </a:r>
            <a:br/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Mixing vessel</a:t>
            </a: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Solenoid valves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Heaters / Thermostats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Pressure sensors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Temperature sensors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3060360" y="4032000"/>
            <a:ext cx="2746440" cy="2401920"/>
          </a:xfrm>
          <a:prstGeom prst="rect">
            <a:avLst/>
          </a:prstGeom>
          <a:noFill/>
          <a:ln w="36000">
            <a:solidFill>
              <a:srgbClr val="0000FF"/>
            </a:solidFill>
            <a:round/>
          </a:ln>
        </p:spPr>
        <p:txBody>
          <a:bodyPr lIns="108000" tIns="63000" rIns="108000" bIns="63000"/>
          <a:lstStyle/>
          <a:p>
            <a:r>
              <a:rPr lang="en-US" sz="2200" b="1" u="heavy" strike="noStrike" spc="-1">
                <a:solidFill>
                  <a:srgbClr val="0000FF"/>
                </a:solidFill>
                <a:uFillTx/>
                <a:latin typeface="Arial"/>
              </a:rPr>
              <a:t>Circulation System</a:t>
            </a:r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Canister enclosure for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</a:t>
            </a:r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Circulation pumps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Spirometer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Solenoid valves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Heaters / Thermostats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Pressure sensors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Temperature sensors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6192000" y="4051800"/>
            <a:ext cx="3563280" cy="1718640"/>
          </a:xfrm>
          <a:prstGeom prst="rect">
            <a:avLst/>
          </a:prstGeom>
          <a:noFill/>
          <a:ln w="36000">
            <a:solidFill>
              <a:srgbClr val="0000FF"/>
            </a:solidFill>
            <a:round/>
          </a:ln>
        </p:spPr>
        <p:txBody>
          <a:bodyPr lIns="108000" tIns="63000" rIns="108000" bIns="63000"/>
          <a:lstStyle/>
          <a:p>
            <a:r>
              <a:rPr lang="en-US" sz="2200" b="1" u="heavy" strike="noStrike" spc="-1">
                <a:solidFill>
                  <a:srgbClr val="0000FF"/>
                </a:solidFill>
                <a:uFillTx/>
                <a:latin typeface="Arial"/>
              </a:rPr>
              <a:t>Distribution System</a:t>
            </a:r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4 Manifolds with </a:t>
            </a: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  Solenoid flipper valves</a:t>
            </a:r>
            <a:r>
              <a:t/>
            </a:r>
            <a:br/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      Differential pressure sensors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solidFill>
                  <a:srgbClr val="0000FF"/>
                </a:solidFill>
                <a:latin typeface="Arial"/>
              </a:rPr>
              <a:t>10 Gas groups</a:t>
            </a:r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 of 23 l each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2" name="TextShape 5"/>
          <p:cNvSpPr txBox="1"/>
          <p:nvPr/>
        </p:nvSpPr>
        <p:spPr>
          <a:xfrm>
            <a:off x="4680000" y="1476000"/>
            <a:ext cx="3924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latin typeface="Arial"/>
              </a:rPr>
              <a:t>CP</a:t>
            </a:r>
          </a:p>
        </p:txBody>
      </p:sp>
      <p:sp>
        <p:nvSpPr>
          <p:cNvPr id="173" name="TextShape 6"/>
          <p:cNvSpPr txBox="1"/>
          <p:nvPr/>
        </p:nvSpPr>
        <p:spPr>
          <a:xfrm>
            <a:off x="141480" y="828000"/>
            <a:ext cx="2375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Simplified schematics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4" name="TextShape 7"/>
          <p:cNvSpPr txBox="1"/>
          <p:nvPr/>
        </p:nvSpPr>
        <p:spPr>
          <a:xfrm>
            <a:off x="3315600" y="6730200"/>
            <a:ext cx="65692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AE00"/>
                </a:solidFill>
                <a:latin typeface="Arial"/>
              </a:rPr>
              <a:t>Gas mixing does not affect</a:t>
            </a:r>
            <a:r>
              <a:rPr lang="en-US" sz="2400" b="1" strike="noStrike" spc="-1">
                <a:solidFill>
                  <a:srgbClr val="0000FF"/>
                </a:solidFill>
                <a:latin typeface="Arial"/>
              </a:rPr>
              <a:t> TRD data quality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5" name="Line 8"/>
          <p:cNvSpPr/>
          <p:nvPr/>
        </p:nvSpPr>
        <p:spPr>
          <a:xfrm flipH="1">
            <a:off x="2748960" y="6945120"/>
            <a:ext cx="575640" cy="7560"/>
          </a:xfrm>
          <a:prstGeom prst="line">
            <a:avLst/>
          </a:prstGeom>
          <a:ln w="36000">
            <a:solidFill>
              <a:srgbClr val="00AE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Freeform 9"/>
          <p:cNvSpPr/>
          <p:nvPr/>
        </p:nvSpPr>
        <p:spPr>
          <a:xfrm>
            <a:off x="5932440" y="6329160"/>
            <a:ext cx="2477160" cy="412920"/>
          </a:xfrm>
          <a:custGeom>
            <a:avLst/>
            <a:gdLst/>
            <a:ahLst/>
            <a:cxnLst/>
            <a:rect l="0" t="0" r="r" b="b"/>
            <a:pathLst>
              <a:path w="6881" h="1147">
                <a:moveTo>
                  <a:pt x="6880" y="1146"/>
                </a:moveTo>
                <a:lnTo>
                  <a:pt x="6880" y="0"/>
                </a:lnTo>
                <a:lnTo>
                  <a:pt x="0" y="1"/>
                </a:lnTo>
              </a:path>
            </a:pathLst>
          </a:custGeom>
          <a:solidFill>
            <a:srgbClr val="99CCFF"/>
          </a:solidFill>
          <a:ln w="3600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77" name="Line 10"/>
          <p:cNvSpPr/>
          <p:nvPr/>
        </p:nvSpPr>
        <p:spPr>
          <a:xfrm flipV="1">
            <a:off x="8500680" y="5769720"/>
            <a:ext cx="3600" cy="967320"/>
          </a:xfrm>
          <a:prstGeom prst="line">
            <a:avLst/>
          </a:prstGeom>
          <a:ln w="3600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-72000" y="31680"/>
            <a:ext cx="10224000" cy="51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0000FF"/>
                </a:solidFill>
                <a:latin typeface="Arial"/>
              </a:rPr>
              <a:t>TRD Gas Supply System assembled for flight</a:t>
            </a:r>
          </a:p>
        </p:txBody>
      </p:sp>
      <p:pic>
        <p:nvPicPr>
          <p:cNvPr id="179" name="Grafik 178"/>
          <p:cNvPicPr/>
          <p:nvPr/>
        </p:nvPicPr>
        <p:blipFill>
          <a:blip r:embed="rId2"/>
          <a:stretch/>
        </p:blipFill>
        <p:spPr>
          <a:xfrm rot="5400000">
            <a:off x="1873440" y="-633240"/>
            <a:ext cx="6541560" cy="936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1250</Words>
  <Application>Microsoft Office PowerPoint</Application>
  <PresentationFormat>Benutzerdefiniert</PresentationFormat>
  <Paragraphs>271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Arial Black</vt:lpstr>
      <vt:lpstr>DejaVu Sans</vt:lpstr>
      <vt:lpstr>OpenSymbol</vt:lpstr>
      <vt:lpstr>PT Sans Narrow</vt:lpstr>
      <vt:lpstr>Symbol</vt:lpstr>
      <vt:lpstr>Wingdings</vt:lpstr>
      <vt:lpstr>Office Theme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kirn</dc:creator>
  <dc:description/>
  <cp:lastModifiedBy>kirn</cp:lastModifiedBy>
  <cp:revision>263</cp:revision>
  <dcterms:created xsi:type="dcterms:W3CDTF">2013-05-16T09:45:01Z</dcterms:created>
  <dcterms:modified xsi:type="dcterms:W3CDTF">2020-06-30T08:56:44Z</dcterms:modified>
  <dc:language>en-US</dc:language>
</cp:coreProperties>
</file>