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92" r:id="rId2"/>
    <p:sldId id="521" r:id="rId3"/>
    <p:sldId id="523" r:id="rId4"/>
    <p:sldId id="512" r:id="rId5"/>
    <p:sldId id="489" r:id="rId6"/>
    <p:sldId id="488" r:id="rId7"/>
    <p:sldId id="515" r:id="rId8"/>
    <p:sldId id="518" r:id="rId9"/>
    <p:sldId id="519" r:id="rId10"/>
    <p:sldId id="520" r:id="rId11"/>
    <p:sldId id="522" r:id="rId12"/>
    <p:sldId id="514" r:id="rId13"/>
    <p:sldId id="491" r:id="rId14"/>
    <p:sldId id="497" r:id="rId15"/>
    <p:sldId id="490" r:id="rId16"/>
    <p:sldId id="492" r:id="rId17"/>
    <p:sldId id="494" r:id="rId18"/>
    <p:sldId id="493" r:id="rId19"/>
    <p:sldId id="495" r:id="rId20"/>
    <p:sldId id="496" r:id="rId21"/>
    <p:sldId id="499" r:id="rId22"/>
    <p:sldId id="501" r:id="rId23"/>
    <p:sldId id="500" r:id="rId24"/>
    <p:sldId id="502" r:id="rId25"/>
    <p:sldId id="503" r:id="rId26"/>
    <p:sldId id="504" r:id="rId27"/>
    <p:sldId id="505" r:id="rId28"/>
    <p:sldId id="506" r:id="rId29"/>
    <p:sldId id="507" r:id="rId30"/>
    <p:sldId id="509" r:id="rId31"/>
    <p:sldId id="510" r:id="rId32"/>
    <p:sldId id="508" r:id="rId33"/>
    <p:sldId id="511" r:id="rId34"/>
    <p:sldId id="525" r:id="rId35"/>
  </p:sldIdLst>
  <p:sldSz cx="10080625" cy="7559675"/>
  <p:notesSz cx="7099300" cy="102346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>
          <p15:clr>
            <a:srgbClr val="A4A3A4"/>
          </p15:clr>
        </p15:guide>
        <p15:guide id="2" pos="197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66FF"/>
    <a:srgbClr val="00FF00"/>
    <a:srgbClr val="FB0326"/>
    <a:srgbClr val="FC5EC4"/>
    <a:srgbClr val="CC3300"/>
    <a:srgbClr val="FB5FF0"/>
    <a:srgbClr val="FFFFCC"/>
    <a:srgbClr val="27AEC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2" autoAdjust="0"/>
    <p:restoredTop sz="94660"/>
  </p:normalViewPr>
  <p:slideViewPr>
    <p:cSldViewPr>
      <p:cViewPr varScale="1">
        <p:scale>
          <a:sx n="67" d="100"/>
          <a:sy n="67" d="100"/>
        </p:scale>
        <p:origin x="300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30"/>
        <p:guide pos="197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6513" cy="383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10510" y="4860473"/>
            <a:ext cx="5678280" cy="4603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9843" cy="51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018007" y="0"/>
            <a:ext cx="3079843" cy="51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722560"/>
            <a:ext cx="3079843" cy="51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018007" y="9722560"/>
            <a:ext cx="3079843" cy="51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B41F9E6-9FE7-4811-AE92-84D5A1E3937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41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4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66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0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12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1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05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72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8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5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12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1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7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98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84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52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89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52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3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2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9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2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41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89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12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0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8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19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B41F9E6-9FE7-4811-AE92-84D5A1E3937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2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8E500-D9BA-4C65-8ECD-DEE842B22A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32125-4A18-4AED-9710-E3AC132DC8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A4065-4642-45BE-95AF-6524834858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3EADE-A60F-432A-AAB6-C759D8E6E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723C7-1100-4F54-AA82-0A79223AC4F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6120-19C9-411C-B836-CE295C2D8F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6F77-9754-493D-ABD7-1EADA2F0AE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A7EBC-9592-4C9B-8AD7-65F630CF0F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FF500-A595-4D70-BA8D-EA202A038D8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925CB-BD28-48A1-B359-DDCB791D63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FE93-7C8D-4C31-A3AB-CE180DD1252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44B716C-245B-4B91-B22C-0071BD1B5E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.jp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.jpg"/><Relationship Id="rId10" Type="http://schemas.openxmlformats.org/officeDocument/2006/relationships/image" Target="../media/image43.jpg"/><Relationship Id="rId4" Type="http://schemas.openxmlformats.org/officeDocument/2006/relationships/image" Target="../media/image2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2.jp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emf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935856" y="323453"/>
            <a:ext cx="7972676" cy="5859788"/>
          </a:xfrm>
          <a:noFill/>
          <a:ln w="38100">
            <a:noFill/>
          </a:ln>
        </p:spPr>
        <p:txBody>
          <a:bodyPr/>
          <a:lstStyle/>
          <a:p>
            <a:pPr eaLnBrk="1"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  <a:defRPr/>
            </a:pPr>
            <a:r>
              <a:rPr lang="de-DE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LHCb</a:t>
            </a:r>
            <a:r>
              <a:rPr lang="de-DE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Scintillating</a:t>
            </a:r>
            <a:r>
              <a:rPr lang="de-DE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Fiber </a:t>
            </a:r>
            <a:r>
              <a:rPr lang="de-DE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Tracker</a:t>
            </a:r>
            <a:r>
              <a:rPr lang="de-DE" sz="2000" dirty="0" smtClean="0">
                <a:solidFill>
                  <a:schemeClr val="accent2"/>
                </a:solidFill>
              </a:rPr>
              <a:t/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8th </a:t>
            </a:r>
            <a:r>
              <a:rPr lang="de-DE" sz="2400" dirty="0" err="1" smtClean="0">
                <a:solidFill>
                  <a:schemeClr val="accent2"/>
                </a:solidFill>
              </a:rPr>
              <a:t>Terascale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Detector</a:t>
            </a:r>
            <a:r>
              <a:rPr lang="de-DE" sz="2400" dirty="0" smtClean="0">
                <a:solidFill>
                  <a:schemeClr val="accent2"/>
                </a:solidFill>
              </a:rPr>
              <a:t> Workshop 2015</a:t>
            </a:r>
            <a:r>
              <a:rPr lang="de-DE" sz="2000" dirty="0" smtClean="0">
                <a:solidFill>
                  <a:schemeClr val="accent2"/>
                </a:solidFill>
              </a:rPr>
              <a:t>,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Berlin, </a:t>
            </a:r>
            <a:br>
              <a:rPr lang="de-DE" sz="24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5th March 2015 </a:t>
            </a:r>
            <a:br>
              <a:rPr lang="de-DE" sz="2400" dirty="0" smtClean="0">
                <a:solidFill>
                  <a:schemeClr val="accent2"/>
                </a:solidFill>
              </a:rPr>
            </a:br>
            <a:r>
              <a:rPr lang="de-DE" sz="2400" dirty="0" err="1" smtClean="0">
                <a:solidFill>
                  <a:schemeClr val="accent2"/>
                </a:solidFill>
              </a:rPr>
              <a:t>Presented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by</a:t>
            </a:r>
            <a:r>
              <a:rPr lang="de-DE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800" b="1" dirty="0" err="1" smtClean="0">
                <a:solidFill>
                  <a:schemeClr val="accent2"/>
                </a:solidFill>
              </a:rPr>
              <a:t>Th</a:t>
            </a:r>
            <a:r>
              <a:rPr lang="de-DE" sz="2800" b="1" dirty="0" smtClean="0">
                <a:solidFill>
                  <a:schemeClr val="accent2"/>
                </a:solidFill>
              </a:rPr>
              <a:t>. Kirn</a:t>
            </a:r>
            <a:br>
              <a:rPr lang="de-DE" sz="2800" b="1" dirty="0" smtClean="0">
                <a:solidFill>
                  <a:schemeClr val="accent2"/>
                </a:solidFill>
              </a:rPr>
            </a:br>
            <a:r>
              <a:rPr lang="de-DE" sz="2800" b="1" dirty="0">
                <a:solidFill>
                  <a:schemeClr val="accent2"/>
                </a:solidFill>
              </a:rPr>
              <a:t/>
            </a:r>
            <a:br>
              <a:rPr lang="de-DE" sz="2800" b="1" dirty="0">
                <a:solidFill>
                  <a:schemeClr val="accent2"/>
                </a:solidFill>
              </a:rPr>
            </a:br>
            <a:r>
              <a:rPr lang="de-DE" sz="2800" b="1" dirty="0" smtClean="0">
                <a:solidFill>
                  <a:schemeClr val="accent2"/>
                </a:solidFill>
              </a:rPr>
              <a:t/>
            </a:r>
            <a:br>
              <a:rPr lang="de-DE" sz="2800" b="1" dirty="0" smtClean="0">
                <a:solidFill>
                  <a:schemeClr val="accent2"/>
                </a:solidFill>
              </a:rPr>
            </a:br>
            <a:r>
              <a:rPr lang="en-US" sz="2400" dirty="0" smtClean="0">
                <a:solidFill>
                  <a:schemeClr val="accent2"/>
                </a:solidFill>
              </a:rPr>
              <a:t>on </a:t>
            </a:r>
            <a:r>
              <a:rPr lang="en-US" sz="2400" dirty="0">
                <a:solidFill>
                  <a:schemeClr val="accent2"/>
                </a:solidFill>
              </a:rPr>
              <a:t>behalf of the </a:t>
            </a:r>
            <a:r>
              <a:rPr lang="en-US" sz="2400" dirty="0" err="1">
                <a:solidFill>
                  <a:schemeClr val="accent2"/>
                </a:solidFill>
              </a:rPr>
              <a:t>LHCb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SciFi</a:t>
            </a:r>
            <a:r>
              <a:rPr lang="en-US" sz="2400" dirty="0">
                <a:solidFill>
                  <a:schemeClr val="accent2"/>
                </a:solidFill>
              </a:rPr>
              <a:t> Tracker group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1800" b="1" dirty="0" smtClean="0">
              <a:solidFill>
                <a:schemeClr val="accent2"/>
              </a:solidFill>
            </a:endParaRPr>
          </a:p>
        </p:txBody>
      </p:sp>
      <p:pic>
        <p:nvPicPr>
          <p:cNvPr id="2053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168" y="3995861"/>
            <a:ext cx="2403120" cy="65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2304008" y="5721063"/>
            <a:ext cx="1944216" cy="15871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6147288" y="5862268"/>
            <a:ext cx="2061376" cy="13739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E43EADE-A60F-432A-AAB6-C759D8E6E33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448024" y="129266"/>
            <a:ext cx="540060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PERDaix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>
                <a:solidFill>
                  <a:schemeClr val="accent2"/>
                </a:solidFill>
              </a:rPr>
              <a:t>T</a:t>
            </a:r>
            <a:r>
              <a:rPr lang="en-US" sz="2800" kern="0" dirty="0" smtClean="0">
                <a:solidFill>
                  <a:schemeClr val="accent2"/>
                </a:solidFill>
              </a:rPr>
              <a:t>racker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530" y="684920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 l="2185" r="8741"/>
          <a:stretch>
            <a:fillRect/>
          </a:stretch>
        </p:blipFill>
        <p:spPr bwMode="auto">
          <a:xfrm>
            <a:off x="2247247" y="3870975"/>
            <a:ext cx="3923400" cy="31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340">
            <a:off x="247060" y="1602466"/>
            <a:ext cx="2189345" cy="266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4255" y="837282"/>
            <a:ext cx="5910401" cy="22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 3"/>
          <p:cNvPicPr/>
          <p:nvPr/>
        </p:nvPicPr>
        <p:blipFill rotWithShape="1">
          <a:blip r:embed="rId9"/>
          <a:srcRect l="942" t="9535" r="7559" b="228"/>
          <a:stretch/>
        </p:blipFill>
        <p:spPr>
          <a:xfrm>
            <a:off x="6318014" y="3287270"/>
            <a:ext cx="3621032" cy="3561931"/>
          </a:xfrm>
          <a:prstGeom prst="rect">
            <a:avLst/>
          </a:prstGeom>
        </p:spPr>
      </p:pic>
      <p:sp>
        <p:nvSpPr>
          <p:cNvPr id="12" name="Line 3"/>
          <p:cNvSpPr/>
          <p:nvPr/>
        </p:nvSpPr>
        <p:spPr>
          <a:xfrm flipV="1">
            <a:off x="6912520" y="5436021"/>
            <a:ext cx="3026526" cy="0"/>
          </a:xfrm>
          <a:prstGeom prst="line">
            <a:avLst/>
          </a:prstGeom>
          <a:ln w="44450">
            <a:solidFill>
              <a:srgbClr val="FF0000"/>
            </a:solidFill>
            <a:custDash>
              <a:ds d="100000" sp="457000"/>
            </a:custDash>
            <a:round/>
          </a:ln>
        </p:spPr>
      </p:sp>
      <p:sp>
        <p:nvSpPr>
          <p:cNvPr id="13" name="TextShape 4"/>
          <p:cNvSpPr txBox="1"/>
          <p:nvPr/>
        </p:nvSpPr>
        <p:spPr>
          <a:xfrm>
            <a:off x="6839908" y="5662742"/>
            <a:ext cx="2149496" cy="348522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de-DE" b="1" dirty="0">
                <a:solidFill>
                  <a:srgbClr val="FF0000"/>
                </a:solidFill>
              </a:rPr>
              <a:t>0.05mm </a:t>
            </a:r>
            <a:r>
              <a:rPr lang="de-DE" b="1" dirty="0" err="1">
                <a:solidFill>
                  <a:srgbClr val="FF0000"/>
                </a:solidFill>
              </a:rPr>
              <a:t>resolution</a:t>
            </a:r>
            <a:endParaRPr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6170647" y="2896020"/>
            <a:ext cx="4104209" cy="360755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 err="1" smtClean="0"/>
              <a:t>Prototypes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/>
              <a:t>l</a:t>
            </a:r>
            <a:r>
              <a:rPr lang="de-DE" sz="1200" dirty="0" err="1" smtClean="0"/>
              <a:t>ength</a:t>
            </a:r>
            <a:r>
              <a:rPr lang="de-DE" sz="1200" dirty="0" smtClean="0"/>
              <a:t>: 860 mm, </a:t>
            </a:r>
            <a:r>
              <a:rPr lang="de-DE" sz="1200" dirty="0" err="1" smtClean="0"/>
              <a:t>width</a:t>
            </a:r>
            <a:r>
              <a:rPr lang="de-DE" sz="1200" dirty="0" smtClean="0"/>
              <a:t> 32 mm </a:t>
            </a:r>
            <a:r>
              <a:rPr lang="de-DE" sz="1200" dirty="0" err="1" smtClean="0"/>
              <a:t>or</a:t>
            </a:r>
            <a:r>
              <a:rPr lang="de-DE" sz="1200" dirty="0" smtClean="0"/>
              <a:t> 64 mm</a:t>
            </a:r>
          </a:p>
        </p:txBody>
      </p:sp>
    </p:spTree>
    <p:extLst>
      <p:ext uri="{BB962C8B-B14F-4D97-AF65-F5344CB8AC3E}">
        <p14:creationId xmlns:p14="http://schemas.microsoft.com/office/powerpoint/2010/main" val="21251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4" y="4248207"/>
            <a:ext cx="2464114" cy="284399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2015976" y="62830"/>
            <a:ext cx="5904656" cy="548655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chemeClr val="accent2"/>
                </a:solidFill>
              </a:rPr>
              <a:t>Beam Gas Vertex (BGV) Monitor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Datumsplatzhalt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Th. Kirn</a:t>
            </a:r>
            <a:endParaRPr lang="en-US"/>
          </a:p>
        </p:txBody>
      </p:sp>
      <p:pic>
        <p:nvPicPr>
          <p:cNvPr id="8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0672" y="6881335"/>
            <a:ext cx="1008112" cy="27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Shape 2"/>
          <p:cNvSpPr txBox="1"/>
          <p:nvPr/>
        </p:nvSpPr>
        <p:spPr>
          <a:xfrm>
            <a:off x="120139" y="683493"/>
            <a:ext cx="9384669" cy="1584176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none" lIns="0" tIns="0" rIns="0" bIns="0"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measuring the transverse beam profile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vertex (inelastic beam-gas interaction) produces a number of particles 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Tracking detectors measure the charged particle trajectories and determine precisely the </a:t>
            </a:r>
          </a:p>
          <a:p>
            <a:pPr>
              <a:buSzPct val="100000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vertex position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Gas target generates the needed rate of beam-gas interactions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2166875"/>
            <a:ext cx="6368605" cy="204501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8" r="7086" b="31758"/>
          <a:stretch/>
        </p:blipFill>
        <p:spPr>
          <a:xfrm>
            <a:off x="4176216" y="4437822"/>
            <a:ext cx="5744875" cy="2434269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 bwMode="auto">
          <a:xfrm flipH="1">
            <a:off x="2015976" y="4010296"/>
            <a:ext cx="288032" cy="48962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3106033" y="5351793"/>
            <a:ext cx="584205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V="1">
            <a:off x="4392240" y="4499917"/>
            <a:ext cx="576064" cy="172819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Shape 2"/>
          <p:cNvSpPr txBox="1"/>
          <p:nvPr/>
        </p:nvSpPr>
        <p:spPr>
          <a:xfrm rot="17345035">
            <a:off x="4507899" y="5056596"/>
            <a:ext cx="920809" cy="36004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none" lIns="0" tIns="0" rIns="0" bIns="0"/>
          <a:lstStyle/>
          <a:p>
            <a:pPr>
              <a:buSzPct val="100000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351 mm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extShape 2"/>
          <p:cNvSpPr txBox="1"/>
          <p:nvPr/>
        </p:nvSpPr>
        <p:spPr>
          <a:xfrm>
            <a:off x="5288961" y="3657159"/>
            <a:ext cx="4580035" cy="93308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buSzPct val="100000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Production of: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 Modules: 8 5-layer fiber mats with cut-outs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 Modules: 8 4-Layer fiber mats with cut-outs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4133458" y="754260"/>
            <a:ext cx="5875405" cy="5633210"/>
            <a:chOff x="3059832" y="642174"/>
            <a:chExt cx="6100564" cy="5778346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0" r="12531"/>
            <a:stretch/>
          </p:blipFill>
          <p:spPr bwMode="auto">
            <a:xfrm>
              <a:off x="3635896" y="908720"/>
              <a:ext cx="5524500" cy="551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6"/>
            <p:cNvSpPr>
              <a:spLocks/>
            </p:cNvSpPr>
            <p:nvPr/>
          </p:nvSpPr>
          <p:spPr bwMode="auto">
            <a:xfrm rot="16200000">
              <a:off x="4269358" y="3221708"/>
              <a:ext cx="889000" cy="304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rgbClr val="FFFFFF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1 module</a:t>
              </a:r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4574721" y="1722710"/>
              <a:ext cx="287337" cy="277813"/>
            </a:xfrm>
            <a:custGeom>
              <a:avLst/>
              <a:gdLst>
                <a:gd name="T0" fmla="*/ 254 w 21600"/>
                <a:gd name="T1" fmla="*/ 0 h 21600"/>
                <a:gd name="T2" fmla="*/ 21600 w 21600"/>
                <a:gd name="T3" fmla="*/ 9688 h 21600"/>
                <a:gd name="T4" fmla="*/ 21079 w 21600"/>
                <a:gd name="T5" fmla="*/ 21600 h 21600"/>
                <a:gd name="T6" fmla="*/ 0 w 21600"/>
                <a:gd name="T7" fmla="*/ 11799 h 21600"/>
                <a:gd name="T8" fmla="*/ 254 w 21600"/>
                <a:gd name="T9" fmla="*/ 0 h 21600"/>
                <a:gd name="T10" fmla="*/ 254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54" y="0"/>
                  </a:moveTo>
                  <a:lnTo>
                    <a:pt x="21600" y="9688"/>
                  </a:lnTo>
                  <a:lnTo>
                    <a:pt x="21079" y="21600"/>
                  </a:lnTo>
                  <a:lnTo>
                    <a:pt x="0" y="11799"/>
                  </a:lnTo>
                  <a:lnTo>
                    <a:pt x="254" y="0"/>
                  </a:lnTo>
                  <a:close/>
                  <a:moveTo>
                    <a:pt x="254" y="0"/>
                  </a:moveTo>
                </a:path>
              </a:pathLst>
            </a:custGeom>
            <a:gradFill rotWithShape="0">
              <a:gsLst>
                <a:gs pos="0">
                  <a:srgbClr val="1FE80D"/>
                </a:gs>
                <a:gs pos="100000">
                  <a:srgbClr val="464658"/>
                </a:gs>
              </a:gsLst>
              <a:lin ang="0" scaled="1"/>
            </a:gra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4579737" y="4755834"/>
              <a:ext cx="285750" cy="279400"/>
            </a:xfrm>
            <a:custGeom>
              <a:avLst/>
              <a:gdLst>
                <a:gd name="T0" fmla="*/ 254 w 21600"/>
                <a:gd name="T1" fmla="*/ 0 h 21600"/>
                <a:gd name="T2" fmla="*/ 21600 w 21600"/>
                <a:gd name="T3" fmla="*/ 9688 h 21600"/>
                <a:gd name="T4" fmla="*/ 21079 w 21600"/>
                <a:gd name="T5" fmla="*/ 21600 h 21600"/>
                <a:gd name="T6" fmla="*/ 0 w 21600"/>
                <a:gd name="T7" fmla="*/ 11799 h 21600"/>
                <a:gd name="T8" fmla="*/ 254 w 21600"/>
                <a:gd name="T9" fmla="*/ 0 h 21600"/>
                <a:gd name="T10" fmla="*/ 254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54" y="0"/>
                  </a:moveTo>
                  <a:lnTo>
                    <a:pt x="21600" y="9688"/>
                  </a:lnTo>
                  <a:lnTo>
                    <a:pt x="21079" y="21600"/>
                  </a:lnTo>
                  <a:lnTo>
                    <a:pt x="0" y="11799"/>
                  </a:lnTo>
                  <a:lnTo>
                    <a:pt x="254" y="0"/>
                  </a:lnTo>
                  <a:close/>
                  <a:moveTo>
                    <a:pt x="254" y="0"/>
                  </a:moveTo>
                </a:path>
              </a:pathLst>
            </a:custGeom>
            <a:gradFill rotWithShape="0">
              <a:gsLst>
                <a:gs pos="0">
                  <a:srgbClr val="1FE80D"/>
                </a:gs>
                <a:gs pos="100000">
                  <a:srgbClr val="464658"/>
                </a:gs>
              </a:gsLst>
              <a:lin ang="0" scaled="1"/>
            </a:gra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4589262" y="1692000"/>
              <a:ext cx="276225" cy="336550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871 h 21600"/>
                <a:gd name="T4" fmla="*/ 21195 w 21600"/>
                <a:gd name="T5" fmla="*/ 21600 h 21600"/>
                <a:gd name="T6" fmla="*/ 289 w 21600"/>
                <a:gd name="T7" fmla="*/ 20689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871"/>
                  </a:lnTo>
                  <a:lnTo>
                    <a:pt x="21195" y="21600"/>
                  </a:lnTo>
                  <a:lnTo>
                    <a:pt x="289" y="20689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TextBox 19"/>
            <p:cNvSpPr txBox="1"/>
            <p:nvPr/>
          </p:nvSpPr>
          <p:spPr>
            <a:xfrm rot="16200000">
              <a:off x="8285753" y="4119173"/>
              <a:ext cx="10422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2 x ~2.5 m</a:t>
              </a:r>
            </a:p>
          </p:txBody>
        </p:sp>
        <p:sp>
          <p:nvSpPr>
            <p:cNvPr id="46" name="TextBox 20"/>
            <p:cNvSpPr txBox="1"/>
            <p:nvPr/>
          </p:nvSpPr>
          <p:spPr>
            <a:xfrm>
              <a:off x="4778174" y="5783972"/>
              <a:ext cx="8867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2 x ~3 m</a:t>
              </a:r>
            </a:p>
          </p:txBody>
        </p:sp>
        <p:sp>
          <p:nvSpPr>
            <p:cNvPr id="47" name="TextBox 22"/>
            <p:cNvSpPr txBox="1"/>
            <p:nvPr/>
          </p:nvSpPr>
          <p:spPr>
            <a:xfrm>
              <a:off x="3059832" y="4033422"/>
              <a:ext cx="847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readout</a:t>
              </a:r>
            </a:p>
          </p:txBody>
        </p:sp>
        <p:sp>
          <p:nvSpPr>
            <p:cNvPr id="48" name="Rectangle 24"/>
            <p:cNvSpPr/>
            <p:nvPr/>
          </p:nvSpPr>
          <p:spPr>
            <a:xfrm>
              <a:off x="6516216" y="1164948"/>
              <a:ext cx="1862834" cy="3295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Aft>
                  <a:spcPts val="600"/>
                </a:spcAft>
                <a:buSzPct val="125000"/>
              </a:pPr>
              <a:r>
                <a:rPr lang="en-US" altLang="en-US" sz="1600" dirty="0" smtClean="0">
                  <a:solidFill>
                    <a:srgbClr val="0070C0"/>
                  </a:solidFill>
                  <a:cs typeface="Times New Roman" pitchFamily="18" charset="0"/>
                </a:rPr>
                <a:t>stereo </a:t>
              </a:r>
              <a:r>
                <a:rPr lang="en-US" altLang="en-US" sz="1600" dirty="0">
                  <a:solidFill>
                    <a:srgbClr val="0070C0"/>
                  </a:solidFill>
                  <a:cs typeface="Times New Roman" pitchFamily="18" charset="0"/>
                </a:rPr>
                <a:t>angle ± 5</a:t>
              </a:r>
              <a:r>
                <a:rPr lang="en-US" altLang="en-US" sz="1600" dirty="0" smtClean="0">
                  <a:solidFill>
                    <a:srgbClr val="0070C0"/>
                  </a:solidFill>
                  <a:cs typeface="Times New Roman" pitchFamily="18" charset="0"/>
                </a:rPr>
                <a:t>°</a:t>
              </a:r>
              <a:endParaRPr lang="en-US" altLang="en-US" sz="1600" dirty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cxnSp>
          <p:nvCxnSpPr>
            <p:cNvPr id="49" name="Straight Arrow Connector 31"/>
            <p:cNvCxnSpPr/>
            <p:nvPr/>
          </p:nvCxnSpPr>
          <p:spPr>
            <a:xfrm flipH="1">
              <a:off x="3131840" y="2084663"/>
              <a:ext cx="1447897" cy="2642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"/>
            <p:cNvSpPr txBox="1"/>
            <p:nvPr/>
          </p:nvSpPr>
          <p:spPr>
            <a:xfrm>
              <a:off x="3873692" y="786190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T1</a:t>
              </a:r>
            </a:p>
          </p:txBody>
        </p:sp>
        <p:sp>
          <p:nvSpPr>
            <p:cNvPr id="51" name="TextBox 25"/>
            <p:cNvSpPr txBox="1"/>
            <p:nvPr/>
          </p:nvSpPr>
          <p:spPr>
            <a:xfrm>
              <a:off x="4441304" y="714182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T2</a:t>
              </a:r>
            </a:p>
          </p:txBody>
        </p:sp>
        <p:sp>
          <p:nvSpPr>
            <p:cNvPr id="52" name="TextBox 28"/>
            <p:cNvSpPr txBox="1"/>
            <p:nvPr/>
          </p:nvSpPr>
          <p:spPr>
            <a:xfrm>
              <a:off x="5076056" y="642174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T3</a:t>
              </a:r>
            </a:p>
          </p:txBody>
        </p:sp>
        <p:sp>
          <p:nvSpPr>
            <p:cNvPr id="53" name="Right Brace 15"/>
            <p:cNvSpPr/>
            <p:nvPr/>
          </p:nvSpPr>
          <p:spPr>
            <a:xfrm rot="16200000">
              <a:off x="3956057" y="956423"/>
              <a:ext cx="142246" cy="5135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ight Brace 33"/>
            <p:cNvSpPr/>
            <p:nvPr/>
          </p:nvSpPr>
          <p:spPr>
            <a:xfrm rot="16200000">
              <a:off x="4541641" y="867072"/>
              <a:ext cx="142246" cy="5135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ight Brace 34"/>
            <p:cNvSpPr/>
            <p:nvPr/>
          </p:nvSpPr>
          <p:spPr>
            <a:xfrm rot="16200000">
              <a:off x="5252201" y="796833"/>
              <a:ext cx="142246" cy="5135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 bwMode="auto">
          <a:xfrm>
            <a:off x="2592039" y="35421"/>
            <a:ext cx="504056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Tracker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>
          <a:xfrm>
            <a:off x="431800" y="7020197"/>
            <a:ext cx="2346325" cy="519113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101" y="6886575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3"/>
          <p:cNvSpPr txBox="1"/>
          <p:nvPr/>
        </p:nvSpPr>
        <p:spPr>
          <a:xfrm>
            <a:off x="7421992" y="826268"/>
            <a:ext cx="1002696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chemeClr val="accent2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X U V X</a:t>
            </a:r>
          </a:p>
        </p:txBody>
      </p:sp>
      <p:sp>
        <p:nvSpPr>
          <p:cNvPr id="24" name="Straight Connector 6"/>
          <p:cNvSpPr/>
          <p:nvPr/>
        </p:nvSpPr>
        <p:spPr>
          <a:xfrm>
            <a:off x="3027491" y="1533190"/>
            <a:ext cx="4532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5" name="Straight Connector 7"/>
          <p:cNvSpPr/>
          <p:nvPr/>
        </p:nvSpPr>
        <p:spPr>
          <a:xfrm flipH="1">
            <a:off x="4151350" y="1533190"/>
            <a:ext cx="323736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3503878" y="1116009"/>
            <a:ext cx="746216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53cm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7" name="Freeform 9"/>
          <p:cNvSpPr/>
          <p:nvPr/>
        </p:nvSpPr>
        <p:spPr>
          <a:xfrm>
            <a:off x="3615481" y="1683937"/>
            <a:ext cx="388483" cy="195971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FE7F5"/>
          </a:solidFill>
          <a:ln w="25402" cap="flat">
            <a:solidFill>
              <a:srgbClr val="808080"/>
            </a:solidFill>
            <a:prstDash val="solid"/>
            <a:miter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ea typeface="Segoe UI" pitchFamily="2"/>
                <a:cs typeface="Tahoma" pitchFamily="2"/>
              </a:rPr>
              <a:t>fibres</a:t>
            </a: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28" name="Freeform 10"/>
          <p:cNvSpPr/>
          <p:nvPr/>
        </p:nvSpPr>
        <p:spPr>
          <a:xfrm>
            <a:off x="3615481" y="3672145"/>
            <a:ext cx="388483" cy="195971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FE7F5"/>
          </a:solidFill>
          <a:ln w="25402" cap="flat">
            <a:solidFill>
              <a:srgbClr val="808080"/>
            </a:solidFill>
            <a:prstDash val="solid"/>
            <a:miter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Segoe UI" pitchFamily="2"/>
                <a:cs typeface="Tahoma" pitchFamily="2"/>
              </a:rPr>
              <a:t>fibres</a:t>
            </a:r>
          </a:p>
        </p:txBody>
      </p:sp>
      <p:sp>
        <p:nvSpPr>
          <p:cNvPr id="29" name="Straight Connector 11"/>
          <p:cNvSpPr/>
          <p:nvPr/>
        </p:nvSpPr>
        <p:spPr>
          <a:xfrm flipV="1">
            <a:off x="3705720" y="1683937"/>
            <a:ext cx="0" cy="1988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0" name="Straight Connector 12"/>
          <p:cNvSpPr/>
          <p:nvPr/>
        </p:nvSpPr>
        <p:spPr>
          <a:xfrm flipV="1">
            <a:off x="3807684" y="1683937"/>
            <a:ext cx="0" cy="1988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1" name="Straight Connector 13"/>
          <p:cNvSpPr/>
          <p:nvPr/>
        </p:nvSpPr>
        <p:spPr>
          <a:xfrm flipV="1">
            <a:off x="3909648" y="1683937"/>
            <a:ext cx="0" cy="1988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2" name="Straight Connector 14"/>
          <p:cNvSpPr/>
          <p:nvPr/>
        </p:nvSpPr>
        <p:spPr>
          <a:xfrm flipV="1">
            <a:off x="3705720" y="3672145"/>
            <a:ext cx="0" cy="1988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3" name="Straight Connector 15"/>
          <p:cNvSpPr/>
          <p:nvPr/>
        </p:nvSpPr>
        <p:spPr>
          <a:xfrm flipV="1">
            <a:off x="3807684" y="3672145"/>
            <a:ext cx="0" cy="1988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4" name="Straight Connector 16"/>
          <p:cNvSpPr/>
          <p:nvPr/>
        </p:nvSpPr>
        <p:spPr>
          <a:xfrm flipV="1">
            <a:off x="3909648" y="3672145"/>
            <a:ext cx="0" cy="1988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3162251" y="3526734"/>
            <a:ext cx="517978" cy="26766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mirror</a:t>
            </a:r>
          </a:p>
        </p:txBody>
      </p:sp>
      <p:sp>
        <p:nvSpPr>
          <p:cNvPr id="36" name="TextBox 18"/>
          <p:cNvSpPr txBox="1"/>
          <p:nvPr/>
        </p:nvSpPr>
        <p:spPr>
          <a:xfrm>
            <a:off x="3548695" y="1417505"/>
            <a:ext cx="517978" cy="2391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SiPM</a:t>
            </a: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8" name="Straight Connector 20"/>
          <p:cNvSpPr/>
          <p:nvPr/>
        </p:nvSpPr>
        <p:spPr>
          <a:xfrm>
            <a:off x="3615481" y="3672145"/>
            <a:ext cx="38848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4717" cap="flat">
            <a:solidFill>
              <a:srgbClr val="00FFFF"/>
            </a:solidFill>
            <a:prstDash val="solid"/>
            <a:miter/>
          </a:ln>
        </p:spPr>
        <p:txBody>
          <a:bodyPr vert="horz" wrap="none" lIns="116997" tIns="71999" rIns="116997" bIns="71999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3391670" y="5629445"/>
            <a:ext cx="610729" cy="2973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uFillTx/>
                <a:latin typeface="Arial" pitchFamily="18"/>
                <a:ea typeface="Microsoft YaHei" pitchFamily="2"/>
                <a:cs typeface="Mangal" pitchFamily="2"/>
              </a:rPr>
              <a:t>SiPM</a:t>
            </a:r>
            <a:endParaRPr lang="en-US" sz="1400" b="0" i="0" u="none" strike="noStrike" kern="1200" cap="none" spc="0" baseline="0" dirty="0"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7" name="Cube 16"/>
          <p:cNvSpPr/>
          <p:nvPr/>
        </p:nvSpPr>
        <p:spPr>
          <a:xfrm>
            <a:off x="3480721" y="5708535"/>
            <a:ext cx="634587" cy="258337"/>
          </a:xfrm>
          <a:prstGeom prst="cube">
            <a:avLst>
              <a:gd name="adj" fmla="val 10860"/>
            </a:avLst>
          </a:prstGeom>
          <a:solidFill>
            <a:srgbClr val="00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be 17"/>
          <p:cNvSpPr/>
          <p:nvPr/>
        </p:nvSpPr>
        <p:spPr>
          <a:xfrm>
            <a:off x="3498732" y="3715311"/>
            <a:ext cx="606844" cy="1985302"/>
          </a:xfrm>
          <a:prstGeom prst="cube">
            <a:avLst>
              <a:gd name="adj" fmla="val 5130"/>
            </a:avLst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be 96"/>
          <p:cNvSpPr/>
          <p:nvPr/>
        </p:nvSpPr>
        <p:spPr>
          <a:xfrm>
            <a:off x="3514257" y="1712193"/>
            <a:ext cx="590882" cy="1926361"/>
          </a:xfrm>
          <a:prstGeom prst="cube">
            <a:avLst>
              <a:gd name="adj" fmla="val 5130"/>
            </a:avLst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be 14"/>
          <p:cNvSpPr/>
          <p:nvPr/>
        </p:nvSpPr>
        <p:spPr>
          <a:xfrm>
            <a:off x="3524454" y="1395202"/>
            <a:ext cx="580685" cy="295362"/>
          </a:xfrm>
          <a:prstGeom prst="cube">
            <a:avLst>
              <a:gd name="adj" fmla="val 10860"/>
            </a:avLst>
          </a:prstGeom>
          <a:solidFill>
            <a:srgbClr val="00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TextBox 23"/>
          <p:cNvSpPr txBox="1"/>
          <p:nvPr/>
        </p:nvSpPr>
        <p:spPr>
          <a:xfrm>
            <a:off x="46475" y="746525"/>
            <a:ext cx="3357941" cy="637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12 modules per detection plane (in total 144)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Module Carriers made out of CF skin and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Nomex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honeycomb, 1 Module consists of 8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fibre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mats (1152 mats) 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70C0"/>
                </a:solidFill>
                <a:cs typeface="Times New Roman" pitchFamily="18" charset="0"/>
              </a:rPr>
              <a:t>Fibre</a:t>
            </a:r>
            <a:r>
              <a:rPr lang="en-US" altLang="en-US" dirty="0" smtClean="0">
                <a:solidFill>
                  <a:srgbClr val="0070C0"/>
                </a:solidFill>
                <a:cs typeface="Times New Roman" pitchFamily="18" charset="0"/>
              </a:rPr>
              <a:t> mats (6 layers per mat) run in vertical direction (L≈ 2 x 2.5m) sandwiched in module carriers (1.1% X0), 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70C0"/>
                </a:solidFill>
                <a:cs typeface="Times New Roman" pitchFamily="18" charset="0"/>
              </a:rPr>
              <a:t>Fibres</a:t>
            </a:r>
            <a:r>
              <a:rPr lang="en-US" altLang="en-US" dirty="0" smtClean="0">
                <a:solidFill>
                  <a:srgbClr val="0070C0"/>
                </a:solidFill>
                <a:cs typeface="Times New Roman" pitchFamily="18" charset="0"/>
              </a:rPr>
              <a:t>: Round double cladded, Ø 250µm, L=2.5m, total length &gt;10,000 km)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cs typeface="Times New Roman" pitchFamily="18" charset="0"/>
              </a:rPr>
              <a:t>Fibres</a:t>
            </a:r>
            <a:r>
              <a:rPr lang="en-US" altLang="en-US" dirty="0" smtClean="0">
                <a:solidFill>
                  <a:srgbClr val="0070C0"/>
                </a:solidFill>
                <a:cs typeface="Times New Roman" pitchFamily="18" charset="0"/>
              </a:rPr>
              <a:t> interrupted </a:t>
            </a:r>
            <a:r>
              <a:rPr lang="en-US" altLang="en-US" dirty="0">
                <a:solidFill>
                  <a:srgbClr val="0070C0"/>
                </a:solidFill>
                <a:cs typeface="Times New Roman" pitchFamily="18" charset="0"/>
              </a:rPr>
              <a:t>in mid-plane (y=0) and </a:t>
            </a:r>
            <a:r>
              <a:rPr lang="en-US" altLang="en-US" dirty="0" smtClean="0">
                <a:solidFill>
                  <a:srgbClr val="0070C0"/>
                </a:solidFill>
                <a:cs typeface="Times New Roman" pitchFamily="18" charset="0"/>
              </a:rPr>
              <a:t>mirrored</a:t>
            </a:r>
            <a:endParaRPr lang="en-US" altLang="en-US" dirty="0">
              <a:solidFill>
                <a:srgbClr val="0070C0"/>
              </a:solidFill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rgbClr val="0070C0"/>
                </a:solidFill>
                <a:cs typeface="Times New Roman" pitchFamily="18" charset="0"/>
              </a:rPr>
              <a:t>F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ibres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read out at top and bottom with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SiPM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arrays (128 channels, 250 µm pitch)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70C0"/>
                </a:solidFill>
                <a:cs typeface="Times New Roman" pitchFamily="18" charset="0"/>
              </a:rPr>
              <a:t>SiPMs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+ FE electronics + services in a “Readout Box”</a:t>
            </a:r>
          </a:p>
        </p:txBody>
      </p:sp>
      <p:cxnSp>
        <p:nvCxnSpPr>
          <p:cNvPr id="107" name="Straight Arrow Connector 26"/>
          <p:cNvCxnSpPr/>
          <p:nvPr/>
        </p:nvCxnSpPr>
        <p:spPr>
          <a:xfrm flipV="1">
            <a:off x="3143543" y="3837566"/>
            <a:ext cx="446305" cy="10698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26"/>
          <p:cNvCxnSpPr>
            <a:endCxn id="37" idx="1"/>
          </p:cNvCxnSpPr>
          <p:nvPr/>
        </p:nvCxnSpPr>
        <p:spPr>
          <a:xfrm>
            <a:off x="3037114" y="5766910"/>
            <a:ext cx="354556" cy="112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6"/>
          <p:cNvCxnSpPr/>
          <p:nvPr/>
        </p:nvCxnSpPr>
        <p:spPr>
          <a:xfrm>
            <a:off x="2778125" y="2078491"/>
            <a:ext cx="643115" cy="3396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26"/>
          <p:cNvCxnSpPr/>
          <p:nvPr/>
        </p:nvCxnSpPr>
        <p:spPr>
          <a:xfrm flipV="1">
            <a:off x="2998077" y="3044350"/>
            <a:ext cx="488422" cy="484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0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2985" r="1325" b="427"/>
          <a:stretch/>
        </p:blipFill>
        <p:spPr bwMode="auto">
          <a:xfrm>
            <a:off x="1180437" y="4016050"/>
            <a:ext cx="4442309" cy="3228749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668" t="1" r="9930" b="-2322"/>
          <a:stretch/>
        </p:blipFill>
        <p:spPr>
          <a:xfrm>
            <a:off x="6299946" y="4254641"/>
            <a:ext cx="3700956" cy="29095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92039" y="107429"/>
            <a:ext cx="504056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Scintillating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Fibres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0538" y="7137233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12646" t="3277" r="10438" b="2796"/>
          <a:stretch/>
        </p:blipFill>
        <p:spPr>
          <a:xfrm>
            <a:off x="71760" y="1422236"/>
            <a:ext cx="3761419" cy="23576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2789" b="683"/>
          <a:stretch/>
        </p:blipFill>
        <p:spPr>
          <a:xfrm>
            <a:off x="6299945" y="1536335"/>
            <a:ext cx="3621176" cy="26285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TextBox 11"/>
          <p:cNvSpPr txBox="1"/>
          <p:nvPr/>
        </p:nvSpPr>
        <p:spPr>
          <a:xfrm>
            <a:off x="4055732" y="1837784"/>
            <a:ext cx="1230771" cy="3268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(scintillator)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3569019" y="3311704"/>
            <a:ext cx="2722880" cy="503806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300 photons per MIP produced (only 5% captured)</a:t>
            </a:r>
          </a:p>
        </p:txBody>
      </p:sp>
      <p:sp>
        <p:nvSpPr>
          <p:cNvPr id="21" name="Straight Connector 8"/>
          <p:cNvSpPr/>
          <p:nvPr/>
        </p:nvSpPr>
        <p:spPr>
          <a:xfrm>
            <a:off x="3833179" y="2555701"/>
            <a:ext cx="109728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 cap="flat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2" name="Straight Connector 7"/>
          <p:cNvSpPr/>
          <p:nvPr/>
        </p:nvSpPr>
        <p:spPr>
          <a:xfrm flipH="1">
            <a:off x="3861860" y="1869410"/>
            <a:ext cx="157511" cy="47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 cap="flat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3825720" y="1494508"/>
            <a:ext cx="2793571" cy="3268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Polystyrene core with 2 dyes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3825720" y="2696268"/>
            <a:ext cx="2221812" cy="62178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Only a few photons </a:t>
            </a:r>
            <a:endParaRPr lang="en-US" sz="1800" b="0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after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2.5m</a:t>
            </a:r>
          </a:p>
        </p:txBody>
      </p:sp>
      <p:sp>
        <p:nvSpPr>
          <p:cNvPr id="25" name="TextShape 2"/>
          <p:cNvSpPr txBox="1"/>
          <p:nvPr/>
        </p:nvSpPr>
        <p:spPr>
          <a:xfrm>
            <a:off x="215776" y="765895"/>
            <a:ext cx="9356849" cy="63767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buSzPct val="100000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Kuraray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SCSF-78MJ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fibres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Ø (250 ± 15)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450nm,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fibre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layers per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mat, </a:t>
            </a:r>
          </a:p>
          <a:p>
            <a:pPr>
              <a:buSzPct val="100000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each layer with 256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fibres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length 2.5m → 10,000 km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fibres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7560592" y="6261314"/>
            <a:ext cx="2221564" cy="3268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3.5m </a:t>
            </a:r>
            <a:r>
              <a:rPr lang="en-U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avg</a:t>
            </a: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att. length</a:t>
            </a:r>
          </a:p>
        </p:txBody>
      </p:sp>
    </p:spTree>
    <p:extLst>
      <p:ext uri="{BB962C8B-B14F-4D97-AF65-F5344CB8AC3E}">
        <p14:creationId xmlns:p14="http://schemas.microsoft.com/office/powerpoint/2010/main" val="41422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232001" y="107429"/>
            <a:ext cx="5400600" cy="65846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Scintillating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Fibres</a:t>
            </a:r>
            <a:r>
              <a:rPr lang="en-US" sz="2800" kern="0" dirty="0" smtClean="0">
                <a:solidFill>
                  <a:schemeClr val="accent2"/>
                </a:solidFill>
              </a:rPr>
              <a:t>: Irradiation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538" y="6921209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TextShape 2"/>
          <p:cNvSpPr txBox="1"/>
          <p:nvPr/>
        </p:nvSpPr>
        <p:spPr>
          <a:xfrm>
            <a:off x="215776" y="765895"/>
            <a:ext cx="9356849" cy="73818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lvl="0"/>
            <a:r>
              <a:rPr lang="en-US" sz="2000" dirty="0"/>
              <a:t>The scintillating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fibres</a:t>
            </a:r>
            <a:r>
              <a:rPr lang="en-US" sz="2000" dirty="0">
                <a:solidFill>
                  <a:srgbClr val="FF0000"/>
                </a:solidFill>
              </a:rPr>
              <a:t> darken with radiation</a:t>
            </a:r>
            <a:r>
              <a:rPr lang="en-US" sz="2000" dirty="0"/>
              <a:t> </a:t>
            </a:r>
            <a:endParaRPr lang="en-US" sz="2000" dirty="0" smtClean="0"/>
          </a:p>
          <a:p>
            <a:pPr lvl="0"/>
            <a:r>
              <a:rPr lang="en-US" sz="2000" dirty="0" smtClean="0"/>
              <a:t>(</a:t>
            </a:r>
            <a:r>
              <a:rPr lang="en-US" sz="2000" dirty="0"/>
              <a:t>up to 35 </a:t>
            </a:r>
            <a:r>
              <a:rPr lang="en-US" sz="2000" dirty="0" err="1"/>
              <a:t>kGy</a:t>
            </a:r>
            <a:r>
              <a:rPr lang="en-US" sz="2000" dirty="0"/>
              <a:t> expected near the </a:t>
            </a:r>
            <a:r>
              <a:rPr lang="en-US" sz="2000" dirty="0" smtClean="0"/>
              <a:t>beam </a:t>
            </a:r>
            <a:r>
              <a:rPr lang="en-US" sz="2000" dirty="0"/>
              <a:t>pipe over the upgrade lifetime)</a:t>
            </a:r>
          </a:p>
          <a:p>
            <a:pPr>
              <a:buSzPct val="100000"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6">
            <a:alphaModFix/>
          </a:blip>
          <a:srcRect t="1" r="1522" b="-4320"/>
          <a:stretch/>
        </p:blipFill>
        <p:spPr>
          <a:xfrm>
            <a:off x="481414" y="1317457"/>
            <a:ext cx="5278978" cy="37585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6163385" y="1893688"/>
            <a:ext cx="3732388" cy="33140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TextBox 7"/>
          <p:cNvSpPr txBox="1"/>
          <p:nvPr/>
        </p:nvSpPr>
        <p:spPr>
          <a:xfrm>
            <a:off x="6066079" y="1517719"/>
            <a:ext cx="4014546" cy="3268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Expected ionizing dose for </a:t>
            </a:r>
            <a:r>
              <a:rPr lang="en-US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LHCb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Upgrade</a:t>
            </a:r>
          </a:p>
        </p:txBody>
      </p:sp>
      <p:sp>
        <p:nvSpPr>
          <p:cNvPr id="30" name="TextBox 5"/>
          <p:cNvSpPr txBox="1"/>
          <p:nvPr/>
        </p:nvSpPr>
        <p:spPr>
          <a:xfrm rot="16200000">
            <a:off x="-1099577" y="2522770"/>
            <a:ext cx="3068634" cy="6030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Attenuation length ratio</a:t>
            </a:r>
          </a:p>
        </p:txBody>
      </p:sp>
      <p:sp>
        <p:nvSpPr>
          <p:cNvPr id="32" name="TextBox 10"/>
          <p:cNvSpPr txBox="1"/>
          <p:nvPr/>
        </p:nvSpPr>
        <p:spPr>
          <a:xfrm>
            <a:off x="215776" y="5147989"/>
            <a:ext cx="6408712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Radiation damage </a:t>
            </a:r>
            <a:r>
              <a:rPr lang="en-GB" dirty="0" smtClean="0">
                <a:latin typeface="Symbol" panose="05050102010706020507" pitchFamily="18" charset="2"/>
              </a:rPr>
              <a:t>L(</a:t>
            </a:r>
            <a:r>
              <a:rPr lang="en-GB" dirty="0" smtClean="0"/>
              <a:t>D</a:t>
            </a:r>
            <a:r>
              <a:rPr lang="en-GB" dirty="0" smtClean="0">
                <a:latin typeface="Symbol" panose="05050102010706020507" pitchFamily="18" charset="2"/>
              </a:rPr>
              <a:t>)/L</a:t>
            </a:r>
            <a:r>
              <a:rPr lang="en-GB" baseline="-25000" dirty="0" smtClean="0"/>
              <a:t>0</a:t>
            </a:r>
            <a:r>
              <a:rPr lang="en-GB" dirty="0" smtClean="0"/>
              <a:t> versus Dose </a:t>
            </a:r>
            <a:r>
              <a:rPr lang="en-GB" dirty="0" smtClean="0">
                <a:solidFill>
                  <a:srgbClr val="0070C0"/>
                </a:solidFill>
              </a:rPr>
              <a:t>is highly non-linear.</a:t>
            </a:r>
          </a:p>
          <a:p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Hara model: </a:t>
            </a:r>
          </a:p>
        </p:txBody>
      </p:sp>
      <p:sp>
        <p:nvSpPr>
          <p:cNvPr id="33" name="Down Arrow 20"/>
          <p:cNvSpPr/>
          <p:nvPr/>
        </p:nvSpPr>
        <p:spPr>
          <a:xfrm flipV="1">
            <a:off x="2520032" y="4758893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15"/>
          <p:cNvSpPr/>
          <p:nvPr/>
        </p:nvSpPr>
        <p:spPr>
          <a:xfrm>
            <a:off x="1676400" y="5724053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Symbol" panose="05050102010706020507" pitchFamily="18" charset="2"/>
              </a:rPr>
              <a:t>L</a:t>
            </a:r>
            <a:r>
              <a:rPr lang="en-GB" sz="1600" dirty="0" smtClean="0"/>
              <a:t>(D)/</a:t>
            </a:r>
            <a:r>
              <a:rPr lang="en-GB" sz="1600" dirty="0">
                <a:latin typeface="Symbol" panose="05050102010706020507" pitchFamily="18" charset="2"/>
              </a:rPr>
              <a:t>L</a:t>
            </a:r>
            <a:r>
              <a:rPr lang="en-GB" sz="1600" dirty="0" smtClean="0"/>
              <a:t>(0) </a:t>
            </a:r>
            <a:r>
              <a:rPr lang="en-GB" sz="1600" dirty="0"/>
              <a:t>=  </a:t>
            </a:r>
            <a:r>
              <a:rPr lang="en-GB" sz="1600" dirty="0" smtClean="0">
                <a:latin typeface="Symbol" panose="05050102010706020507" pitchFamily="18" charset="2"/>
              </a:rPr>
              <a:t>a</a:t>
            </a:r>
            <a:r>
              <a:rPr lang="en-GB" sz="1600" dirty="0" smtClean="0"/>
              <a:t>+ </a:t>
            </a:r>
            <a:r>
              <a:rPr lang="en-GB" sz="1600" dirty="0" smtClean="0">
                <a:latin typeface="Symbol" panose="05050102010706020507" pitchFamily="18" charset="2"/>
              </a:rPr>
              <a:t>b</a:t>
            </a:r>
            <a:r>
              <a:rPr lang="en-GB" sz="1600" dirty="0" smtClean="0"/>
              <a:t> log(D</a:t>
            </a:r>
            <a:r>
              <a:rPr lang="en-GB" dirty="0"/>
              <a:t>)</a:t>
            </a:r>
          </a:p>
        </p:txBody>
      </p:sp>
      <p:sp>
        <p:nvSpPr>
          <p:cNvPr id="35" name="Rectangle 13"/>
          <p:cNvSpPr/>
          <p:nvPr/>
        </p:nvSpPr>
        <p:spPr>
          <a:xfrm>
            <a:off x="4032200" y="5796061"/>
            <a:ext cx="28280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K. Hara et al., </a:t>
            </a:r>
            <a:r>
              <a:rPr lang="en-GB" sz="1000" dirty="0" smtClean="0"/>
              <a:t>NIM A411 </a:t>
            </a:r>
            <a:r>
              <a:rPr lang="en-GB" sz="1000" dirty="0"/>
              <a:t>(1998), no. 1 31 .</a:t>
            </a:r>
          </a:p>
        </p:txBody>
      </p:sp>
      <p:sp>
        <p:nvSpPr>
          <p:cNvPr id="36" name="Rectangle 11"/>
          <p:cNvSpPr/>
          <p:nvPr/>
        </p:nvSpPr>
        <p:spPr>
          <a:xfrm>
            <a:off x="215776" y="6084093"/>
            <a:ext cx="8905220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 smtClean="0"/>
              <a:t>Describes data well, but has some weaknesses (can’t include D=0, can become negative) </a:t>
            </a:r>
          </a:p>
          <a:p>
            <a:pPr lvl="0"/>
            <a:endParaRPr lang="en-GB" sz="1600" b="1" dirty="0" smtClean="0">
              <a:sym typeface="Wingdings" panose="05000000000000000000" pitchFamily="2" charset="2"/>
            </a:endParaRPr>
          </a:p>
          <a:p>
            <a:pPr lvl="0"/>
            <a:r>
              <a:rPr lang="en-GB" sz="1600" b="1" dirty="0" smtClean="0">
                <a:sym typeface="Wingdings" panose="05000000000000000000" pitchFamily="2" charset="2"/>
              </a:rPr>
              <a:t>Need </a:t>
            </a:r>
            <a:r>
              <a:rPr lang="en-GB" sz="1600" b="1" dirty="0" smtClean="0">
                <a:sym typeface="Wingdings" panose="05000000000000000000" pitchFamily="2" charset="2"/>
              </a:rPr>
              <a:t>more low dose data, low dose irradiations ongoing</a:t>
            </a:r>
            <a:r>
              <a:rPr lang="en-GB" sz="1600" dirty="0" smtClean="0">
                <a:sym typeface="Wingdings" panose="05000000000000000000" pitchFamily="2" charset="2"/>
              </a:rPr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846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Scintillating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Fibres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3658" y="6852403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835324" y="871953"/>
            <a:ext cx="8529022" cy="10735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9144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3716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8288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2860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7432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2004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6576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</a:rPr>
              <a:t>Measurement of </a:t>
            </a:r>
            <a:r>
              <a:rPr lang="en-US" sz="2400" kern="0" dirty="0" err="1" smtClean="0">
                <a:solidFill>
                  <a:schemeClr val="tx1"/>
                </a:solidFill>
              </a:rPr>
              <a:t>fibre</a:t>
            </a:r>
            <a:r>
              <a:rPr lang="en-US" sz="2400" kern="0" dirty="0" smtClean="0">
                <a:solidFill>
                  <a:schemeClr val="tx1"/>
                </a:solidFill>
              </a:rPr>
              <a:t> diameter, light leaks due to cladding damages and test for bumps (impurities in the cladding)</a:t>
            </a:r>
          </a:p>
        </p:txBody>
      </p:sp>
      <p:sp>
        <p:nvSpPr>
          <p:cNvPr id="26" name="Oval 138"/>
          <p:cNvSpPr/>
          <p:nvPr/>
        </p:nvSpPr>
        <p:spPr>
          <a:xfrm>
            <a:off x="5113467" y="2802973"/>
            <a:ext cx="43166" cy="45123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7" name="Gruppieren 336"/>
          <p:cNvGrpSpPr/>
          <p:nvPr/>
        </p:nvGrpSpPr>
        <p:grpSpPr>
          <a:xfrm>
            <a:off x="494170" y="2099626"/>
            <a:ext cx="9082646" cy="4344507"/>
            <a:chOff x="59966" y="1179870"/>
            <a:chExt cx="9082646" cy="4344507"/>
          </a:xfrm>
        </p:grpSpPr>
        <p:grpSp>
          <p:nvGrpSpPr>
            <p:cNvPr id="338" name="Group 393"/>
            <p:cNvGrpSpPr/>
            <p:nvPr/>
          </p:nvGrpSpPr>
          <p:grpSpPr>
            <a:xfrm rot="16200000">
              <a:off x="8225302" y="4475304"/>
              <a:ext cx="1391622" cy="158135"/>
              <a:chOff x="834699" y="3584299"/>
              <a:chExt cx="1705682" cy="153119"/>
            </a:xfrm>
          </p:grpSpPr>
          <p:cxnSp>
            <p:nvCxnSpPr>
              <p:cNvPr id="643" name="Straight Connector 394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395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396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397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9" name="Rectangle 104"/>
            <p:cNvSpPr/>
            <p:nvPr/>
          </p:nvSpPr>
          <p:spPr>
            <a:xfrm>
              <a:off x="7972582" y="3702575"/>
              <a:ext cx="728042" cy="105628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0" name="Group 383"/>
            <p:cNvGrpSpPr/>
            <p:nvPr/>
          </p:nvGrpSpPr>
          <p:grpSpPr>
            <a:xfrm rot="16200000">
              <a:off x="7395821" y="3964666"/>
              <a:ext cx="331298" cy="153120"/>
              <a:chOff x="834699" y="3584299"/>
              <a:chExt cx="1705682" cy="153119"/>
            </a:xfrm>
          </p:grpSpPr>
          <p:cxnSp>
            <p:nvCxnSpPr>
              <p:cNvPr id="639" name="Straight Connector 384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Straight Connector 385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386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387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1" name="Rectangle 388"/>
            <p:cNvSpPr/>
            <p:nvPr/>
          </p:nvSpPr>
          <p:spPr>
            <a:xfrm rot="5400000">
              <a:off x="8151507" y="3303252"/>
              <a:ext cx="130947" cy="170116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2" name="Group 92"/>
            <p:cNvGrpSpPr/>
            <p:nvPr/>
          </p:nvGrpSpPr>
          <p:grpSpPr>
            <a:xfrm>
              <a:off x="6047238" y="2736645"/>
              <a:ext cx="79374" cy="968413"/>
              <a:chOff x="2321403" y="858977"/>
              <a:chExt cx="79373" cy="1409656"/>
            </a:xfrm>
          </p:grpSpPr>
          <p:cxnSp>
            <p:nvCxnSpPr>
              <p:cNvPr id="636" name="Straight Connector 93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94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95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3" name="Group 96"/>
            <p:cNvGrpSpPr/>
            <p:nvPr/>
          </p:nvGrpSpPr>
          <p:grpSpPr>
            <a:xfrm>
              <a:off x="6363615" y="2736645"/>
              <a:ext cx="79374" cy="968413"/>
              <a:chOff x="2321403" y="858977"/>
              <a:chExt cx="79373" cy="1409656"/>
            </a:xfrm>
          </p:grpSpPr>
          <p:cxnSp>
            <p:nvCxnSpPr>
              <p:cNvPr id="633" name="Straight Connector 97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98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99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4" name="Rectangle 118"/>
            <p:cNvSpPr/>
            <p:nvPr/>
          </p:nvSpPr>
          <p:spPr>
            <a:xfrm>
              <a:off x="5967548" y="3073549"/>
              <a:ext cx="528579" cy="2998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Snip and Round Single Corner Rectangle 230"/>
            <p:cNvSpPr/>
            <p:nvPr/>
          </p:nvSpPr>
          <p:spPr>
            <a:xfrm>
              <a:off x="6237736" y="4346741"/>
              <a:ext cx="823545" cy="434755"/>
            </a:xfrm>
            <a:prstGeom prst="snip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6" name="Group 70"/>
            <p:cNvGrpSpPr/>
            <p:nvPr/>
          </p:nvGrpSpPr>
          <p:grpSpPr>
            <a:xfrm rot="16200000">
              <a:off x="166807" y="2662989"/>
              <a:ext cx="1705682" cy="153119"/>
              <a:chOff x="834699" y="3584299"/>
              <a:chExt cx="1705682" cy="153119"/>
            </a:xfrm>
          </p:grpSpPr>
          <p:cxnSp>
            <p:nvCxnSpPr>
              <p:cNvPr id="629" name="Straight Connector 71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72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73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74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7" name="Rectangle 110"/>
            <p:cNvSpPr/>
            <p:nvPr/>
          </p:nvSpPr>
          <p:spPr>
            <a:xfrm>
              <a:off x="548085" y="2391825"/>
              <a:ext cx="434784" cy="4395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112"/>
            <p:cNvSpPr/>
            <p:nvPr/>
          </p:nvSpPr>
          <p:spPr>
            <a:xfrm>
              <a:off x="586729" y="2471187"/>
              <a:ext cx="245424" cy="24810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9" name="Group 7"/>
            <p:cNvGrpSpPr/>
            <p:nvPr/>
          </p:nvGrpSpPr>
          <p:grpSpPr>
            <a:xfrm>
              <a:off x="424999" y="3584299"/>
              <a:ext cx="1705682" cy="153119"/>
              <a:chOff x="834699" y="3584299"/>
              <a:chExt cx="1705682" cy="153119"/>
            </a:xfrm>
          </p:grpSpPr>
          <p:cxnSp>
            <p:nvCxnSpPr>
              <p:cNvPr id="625" name="Straight Connector 5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29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30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31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6"/>
            <p:cNvGrpSpPr/>
            <p:nvPr/>
          </p:nvGrpSpPr>
          <p:grpSpPr>
            <a:xfrm>
              <a:off x="1998751" y="3713146"/>
              <a:ext cx="7087104" cy="153119"/>
              <a:chOff x="834699" y="3584299"/>
              <a:chExt cx="1705682" cy="153119"/>
            </a:xfrm>
          </p:grpSpPr>
          <p:cxnSp>
            <p:nvCxnSpPr>
              <p:cNvPr id="621" name="Straight Connector 37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38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39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42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1" name="Group 43"/>
            <p:cNvGrpSpPr/>
            <p:nvPr/>
          </p:nvGrpSpPr>
          <p:grpSpPr>
            <a:xfrm rot="16200000">
              <a:off x="2795549" y="4481663"/>
              <a:ext cx="1383917" cy="153120"/>
              <a:chOff x="834699" y="3584299"/>
              <a:chExt cx="1705682" cy="153119"/>
            </a:xfrm>
          </p:grpSpPr>
          <p:cxnSp>
            <p:nvCxnSpPr>
              <p:cNvPr id="617" name="Straight Connector 44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47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48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49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50"/>
            <p:cNvGrpSpPr/>
            <p:nvPr/>
          </p:nvGrpSpPr>
          <p:grpSpPr>
            <a:xfrm rot="16200000">
              <a:off x="4680264" y="4481664"/>
              <a:ext cx="1383917" cy="153120"/>
              <a:chOff x="834699" y="3584299"/>
              <a:chExt cx="1705682" cy="153119"/>
            </a:xfrm>
          </p:grpSpPr>
          <p:cxnSp>
            <p:nvCxnSpPr>
              <p:cNvPr id="613" name="Straight Connector 51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52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53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54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3" name="Group 55"/>
            <p:cNvGrpSpPr/>
            <p:nvPr/>
          </p:nvGrpSpPr>
          <p:grpSpPr>
            <a:xfrm rot="16200000">
              <a:off x="5157537" y="4481664"/>
              <a:ext cx="1383917" cy="153120"/>
              <a:chOff x="834699" y="3584299"/>
              <a:chExt cx="1705682" cy="153119"/>
            </a:xfrm>
          </p:grpSpPr>
          <p:cxnSp>
            <p:nvCxnSpPr>
              <p:cNvPr id="609" name="Straight Connector 56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57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58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59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4" name="Group 60"/>
            <p:cNvGrpSpPr/>
            <p:nvPr/>
          </p:nvGrpSpPr>
          <p:grpSpPr>
            <a:xfrm rot="16200000">
              <a:off x="7905381" y="3060026"/>
              <a:ext cx="1143733" cy="153120"/>
              <a:chOff x="834699" y="3584299"/>
              <a:chExt cx="1705682" cy="153119"/>
            </a:xfrm>
          </p:grpSpPr>
          <p:cxnSp>
            <p:nvCxnSpPr>
              <p:cNvPr id="605" name="Straight Connector 61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2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3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4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5" name="Group 65"/>
            <p:cNvGrpSpPr/>
            <p:nvPr/>
          </p:nvGrpSpPr>
          <p:grpSpPr>
            <a:xfrm>
              <a:off x="5099150" y="5250183"/>
              <a:ext cx="1039757" cy="153120"/>
              <a:chOff x="834699" y="3584299"/>
              <a:chExt cx="1705682" cy="153119"/>
            </a:xfrm>
          </p:grpSpPr>
          <p:cxnSp>
            <p:nvCxnSpPr>
              <p:cNvPr id="601" name="Straight Connector 66"/>
              <p:cNvCxnSpPr/>
              <p:nvPr/>
            </p:nvCxnSpPr>
            <p:spPr>
              <a:xfrm>
                <a:off x="834699" y="3737418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7"/>
              <p:cNvCxnSpPr/>
              <p:nvPr/>
            </p:nvCxnSpPr>
            <p:spPr>
              <a:xfrm>
                <a:off x="834699" y="3584299"/>
                <a:ext cx="17056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8"/>
              <p:cNvCxnSpPr/>
              <p:nvPr/>
            </p:nvCxnSpPr>
            <p:spPr>
              <a:xfrm>
                <a:off x="834699" y="3617242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9"/>
              <p:cNvCxnSpPr/>
              <p:nvPr/>
            </p:nvCxnSpPr>
            <p:spPr>
              <a:xfrm>
                <a:off x="834699" y="3705058"/>
                <a:ext cx="1705682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6" name="Group 12"/>
            <p:cNvGrpSpPr/>
            <p:nvPr/>
          </p:nvGrpSpPr>
          <p:grpSpPr>
            <a:xfrm>
              <a:off x="1843956" y="1960453"/>
              <a:ext cx="79373" cy="1611489"/>
              <a:chOff x="2321403" y="858977"/>
              <a:chExt cx="79373" cy="1409656"/>
            </a:xfrm>
          </p:grpSpPr>
          <p:cxnSp>
            <p:nvCxnSpPr>
              <p:cNvPr id="598" name="Straight Connector 76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77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79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80"/>
            <p:cNvGrpSpPr/>
            <p:nvPr/>
          </p:nvGrpSpPr>
          <p:grpSpPr>
            <a:xfrm>
              <a:off x="2499342" y="2736645"/>
              <a:ext cx="79374" cy="968413"/>
              <a:chOff x="2321403" y="858977"/>
              <a:chExt cx="79373" cy="1409656"/>
            </a:xfrm>
          </p:grpSpPr>
          <p:cxnSp>
            <p:nvCxnSpPr>
              <p:cNvPr id="595" name="Straight Connector 81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82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83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84"/>
            <p:cNvGrpSpPr/>
            <p:nvPr/>
          </p:nvGrpSpPr>
          <p:grpSpPr>
            <a:xfrm>
              <a:off x="3925028" y="2736645"/>
              <a:ext cx="79374" cy="968413"/>
              <a:chOff x="2321403" y="858977"/>
              <a:chExt cx="79373" cy="1409656"/>
            </a:xfrm>
          </p:grpSpPr>
          <p:cxnSp>
            <p:nvCxnSpPr>
              <p:cNvPr id="592" name="Straight Connector 85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86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87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88"/>
            <p:cNvGrpSpPr/>
            <p:nvPr/>
          </p:nvGrpSpPr>
          <p:grpSpPr>
            <a:xfrm>
              <a:off x="4293742" y="2736645"/>
              <a:ext cx="79374" cy="968413"/>
              <a:chOff x="2321403" y="858977"/>
              <a:chExt cx="79373" cy="1409656"/>
            </a:xfrm>
          </p:grpSpPr>
          <p:cxnSp>
            <p:nvCxnSpPr>
              <p:cNvPr id="589" name="Straight Connector 89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90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91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 100"/>
            <p:cNvGrpSpPr/>
            <p:nvPr/>
          </p:nvGrpSpPr>
          <p:grpSpPr>
            <a:xfrm>
              <a:off x="6994258" y="2736645"/>
              <a:ext cx="79374" cy="968413"/>
              <a:chOff x="2321403" y="858977"/>
              <a:chExt cx="79373" cy="1409656"/>
            </a:xfrm>
          </p:grpSpPr>
          <p:cxnSp>
            <p:nvCxnSpPr>
              <p:cNvPr id="586" name="Straight Connector 101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102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103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1" name="Group 106"/>
            <p:cNvGrpSpPr/>
            <p:nvPr/>
          </p:nvGrpSpPr>
          <p:grpSpPr>
            <a:xfrm rot="5400000">
              <a:off x="7292503" y="3093625"/>
              <a:ext cx="72023" cy="509075"/>
              <a:chOff x="2321403" y="858977"/>
              <a:chExt cx="79373" cy="1409656"/>
            </a:xfrm>
          </p:grpSpPr>
          <p:cxnSp>
            <p:nvCxnSpPr>
              <p:cNvPr id="583" name="Straight Connector 107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108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109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2" name="Group 113"/>
            <p:cNvGrpSpPr/>
            <p:nvPr/>
          </p:nvGrpSpPr>
          <p:grpSpPr>
            <a:xfrm>
              <a:off x="8198419" y="2714559"/>
              <a:ext cx="434784" cy="439533"/>
              <a:chOff x="1416649" y="2236139"/>
              <a:chExt cx="434784" cy="439533"/>
            </a:xfrm>
          </p:grpSpPr>
          <p:sp>
            <p:nvSpPr>
              <p:cNvPr id="579" name="Rectangle 114"/>
              <p:cNvSpPr/>
              <p:nvPr/>
            </p:nvSpPr>
            <p:spPr>
              <a:xfrm>
                <a:off x="1416649" y="2236139"/>
                <a:ext cx="434784" cy="43953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115"/>
              <p:cNvSpPr/>
              <p:nvPr/>
            </p:nvSpPr>
            <p:spPr>
              <a:xfrm>
                <a:off x="1455293" y="2315501"/>
                <a:ext cx="245424" cy="24810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116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117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3" name="Rectangle 119"/>
            <p:cNvSpPr/>
            <p:nvPr/>
          </p:nvSpPr>
          <p:spPr>
            <a:xfrm>
              <a:off x="2905472" y="2812415"/>
              <a:ext cx="631544" cy="9029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135"/>
            <p:cNvSpPr/>
            <p:nvPr/>
          </p:nvSpPr>
          <p:spPr>
            <a:xfrm>
              <a:off x="5100531" y="1179870"/>
              <a:ext cx="329835" cy="25285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11"/>
            <p:cNvSpPr/>
            <p:nvPr/>
          </p:nvSpPr>
          <p:spPr>
            <a:xfrm>
              <a:off x="1590914" y="3506390"/>
              <a:ext cx="728042" cy="105628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219"/>
            <p:cNvSpPr/>
            <p:nvPr/>
          </p:nvSpPr>
          <p:spPr>
            <a:xfrm>
              <a:off x="1874043" y="4234626"/>
              <a:ext cx="132135" cy="12578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7" name="Oval 220"/>
            <p:cNvSpPr/>
            <p:nvPr/>
          </p:nvSpPr>
          <p:spPr>
            <a:xfrm>
              <a:off x="8264967" y="4438330"/>
              <a:ext cx="132135" cy="12578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8" name="Group 221"/>
            <p:cNvGrpSpPr/>
            <p:nvPr/>
          </p:nvGrpSpPr>
          <p:grpSpPr>
            <a:xfrm>
              <a:off x="6133988" y="3876208"/>
              <a:ext cx="79374" cy="968413"/>
              <a:chOff x="2321403" y="858977"/>
              <a:chExt cx="79373" cy="1409656"/>
            </a:xfrm>
          </p:grpSpPr>
          <p:cxnSp>
            <p:nvCxnSpPr>
              <p:cNvPr id="576" name="Straight Connector 222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223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224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Rectangle 231"/>
            <p:cNvSpPr/>
            <p:nvPr/>
          </p:nvSpPr>
          <p:spPr>
            <a:xfrm>
              <a:off x="6920652" y="4194803"/>
              <a:ext cx="61087" cy="59624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229"/>
            <p:cNvSpPr/>
            <p:nvPr/>
          </p:nvSpPr>
          <p:spPr>
            <a:xfrm rot="5400000">
              <a:off x="6536840" y="4292163"/>
              <a:ext cx="73914" cy="10562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1" name="Group 412"/>
            <p:cNvGrpSpPr/>
            <p:nvPr/>
          </p:nvGrpSpPr>
          <p:grpSpPr>
            <a:xfrm>
              <a:off x="3395350" y="5255145"/>
              <a:ext cx="180608" cy="178523"/>
              <a:chOff x="3395350" y="5255145"/>
              <a:chExt cx="180608" cy="178523"/>
            </a:xfrm>
          </p:grpSpPr>
          <p:sp>
            <p:nvSpPr>
              <p:cNvPr id="570" name="Rectangle 232"/>
              <p:cNvSpPr/>
              <p:nvPr/>
            </p:nvSpPr>
            <p:spPr>
              <a:xfrm>
                <a:off x="3397435" y="5255145"/>
                <a:ext cx="178523" cy="17852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234"/>
              <p:cNvSpPr/>
              <p:nvPr/>
            </p:nvSpPr>
            <p:spPr>
              <a:xfrm>
                <a:off x="3524832" y="5263581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2" name="Oval 235"/>
              <p:cNvSpPr/>
              <p:nvPr/>
            </p:nvSpPr>
            <p:spPr>
              <a:xfrm>
                <a:off x="3398636" y="5383205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3" name="Oval 236"/>
              <p:cNvSpPr/>
              <p:nvPr/>
            </p:nvSpPr>
            <p:spPr>
              <a:xfrm>
                <a:off x="3521546" y="5383205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4" name="Oval 237"/>
              <p:cNvSpPr/>
              <p:nvPr/>
            </p:nvSpPr>
            <p:spPr>
              <a:xfrm>
                <a:off x="3395350" y="5265203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5" name="Plaque 238"/>
              <p:cNvSpPr/>
              <p:nvPr/>
            </p:nvSpPr>
            <p:spPr>
              <a:xfrm>
                <a:off x="3401371" y="5264731"/>
                <a:ext cx="163260" cy="163260"/>
              </a:xfrm>
              <a:prstGeom prst="plaque">
                <a:avLst>
                  <a:gd name="adj" fmla="val 4118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2" name="Rectangle 239"/>
            <p:cNvSpPr/>
            <p:nvPr/>
          </p:nvSpPr>
          <p:spPr>
            <a:xfrm>
              <a:off x="7190139" y="3179153"/>
              <a:ext cx="247899" cy="1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240"/>
            <p:cNvSpPr/>
            <p:nvPr/>
          </p:nvSpPr>
          <p:spPr>
            <a:xfrm>
              <a:off x="7263728" y="3102874"/>
              <a:ext cx="99275" cy="9450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4" name="Group 250"/>
            <p:cNvGrpSpPr/>
            <p:nvPr/>
          </p:nvGrpSpPr>
          <p:grpSpPr>
            <a:xfrm rot="5400000">
              <a:off x="4565455" y="3298540"/>
              <a:ext cx="72023" cy="462796"/>
              <a:chOff x="2321403" y="858977"/>
              <a:chExt cx="79373" cy="1409656"/>
            </a:xfrm>
          </p:grpSpPr>
          <p:cxnSp>
            <p:nvCxnSpPr>
              <p:cNvPr id="567" name="Straight Connector 251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252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253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5" name="Rectangle 254"/>
            <p:cNvSpPr/>
            <p:nvPr/>
          </p:nvSpPr>
          <p:spPr>
            <a:xfrm>
              <a:off x="3817669" y="2897070"/>
              <a:ext cx="292358" cy="3660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255"/>
            <p:cNvSpPr/>
            <p:nvPr/>
          </p:nvSpPr>
          <p:spPr>
            <a:xfrm>
              <a:off x="3173008" y="3080273"/>
              <a:ext cx="44570" cy="37909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263"/>
            <p:cNvCxnSpPr>
              <a:endCxn id="558" idx="0"/>
            </p:cNvCxnSpPr>
            <p:nvPr/>
          </p:nvCxnSpPr>
          <p:spPr>
            <a:xfrm flipV="1">
              <a:off x="586729" y="2009225"/>
              <a:ext cx="1296046" cy="276807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" name="Group 24"/>
            <p:cNvGrpSpPr/>
            <p:nvPr/>
          </p:nvGrpSpPr>
          <p:grpSpPr>
            <a:xfrm>
              <a:off x="312685" y="2198124"/>
              <a:ext cx="786581" cy="786581"/>
              <a:chOff x="1181249" y="2042438"/>
              <a:chExt cx="786581" cy="786581"/>
            </a:xfrm>
          </p:grpSpPr>
          <p:grpSp>
            <p:nvGrpSpPr>
              <p:cNvPr id="559" name="Group 23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</p:grpSpPr>
            <p:sp>
              <p:nvSpPr>
                <p:cNvPr id="562" name="Rectangle 120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Rectangle 122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Rectangle 123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Rectangle 124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6" name="Donut 20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60" name="Oval 18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111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9" name="Straight Connector 265"/>
            <p:cNvCxnSpPr/>
            <p:nvPr/>
          </p:nvCxnSpPr>
          <p:spPr>
            <a:xfrm>
              <a:off x="1949350" y="2053189"/>
              <a:ext cx="530430" cy="146213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181"/>
            <p:cNvGrpSpPr/>
            <p:nvPr/>
          </p:nvGrpSpPr>
          <p:grpSpPr>
            <a:xfrm>
              <a:off x="1788624" y="2009225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51" name="Group 182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54" name="Rectangle 185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Rectangle 186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Rectangle 187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Rectangle 188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Donut 189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52" name="Oval 183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184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1" name="Straight Connector 270"/>
            <p:cNvCxnSpPr/>
            <p:nvPr/>
          </p:nvCxnSpPr>
          <p:spPr>
            <a:xfrm>
              <a:off x="2539719" y="3503020"/>
              <a:ext cx="660279" cy="48199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2" name="Group 190"/>
            <p:cNvGrpSpPr/>
            <p:nvPr/>
          </p:nvGrpSpPr>
          <p:grpSpPr>
            <a:xfrm>
              <a:off x="2444010" y="3354593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43" name="Group 191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46" name="Rectangle 194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Rectangle 195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Rectangle 196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Rectangle 197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Donut 198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44" name="Oval 192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193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3" name="Straight Connector 273"/>
            <p:cNvCxnSpPr/>
            <p:nvPr/>
          </p:nvCxnSpPr>
          <p:spPr>
            <a:xfrm>
              <a:off x="3116807" y="3063635"/>
              <a:ext cx="169148" cy="385239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4" name="Group 172"/>
            <p:cNvGrpSpPr/>
            <p:nvPr/>
          </p:nvGrpSpPr>
          <p:grpSpPr>
            <a:xfrm>
              <a:off x="3105847" y="3379305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35" name="Group 173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38" name="Rectangle 176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Rectangle 177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Rectangle 178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1" name="Rectangle 179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Donut 180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36" name="Oval 174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175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5" name="Straight Connector 277"/>
            <p:cNvCxnSpPr/>
            <p:nvPr/>
          </p:nvCxnSpPr>
          <p:spPr>
            <a:xfrm>
              <a:off x="3133195" y="2963261"/>
              <a:ext cx="832513" cy="8501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6" name="Group 163"/>
            <p:cNvGrpSpPr/>
            <p:nvPr/>
          </p:nvGrpSpPr>
          <p:grpSpPr>
            <a:xfrm>
              <a:off x="3089231" y="2943879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27" name="Group 164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30" name="Rectangle 167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1" name="Rectangle 168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Rectangle 169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Rectangle 170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Donut 171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8" name="Oval 165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166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7" name="Straight Connector 288"/>
            <p:cNvCxnSpPr>
              <a:endCxn id="526" idx="4"/>
            </p:cNvCxnSpPr>
            <p:nvPr/>
          </p:nvCxnSpPr>
          <p:spPr>
            <a:xfrm>
              <a:off x="3963522" y="3051300"/>
              <a:ext cx="377249" cy="171927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Arc 260"/>
            <p:cNvSpPr/>
            <p:nvPr/>
          </p:nvSpPr>
          <p:spPr>
            <a:xfrm rot="7994398">
              <a:off x="3827546" y="2751841"/>
              <a:ext cx="255385" cy="291241"/>
            </a:xfrm>
            <a:prstGeom prst="arc">
              <a:avLst>
                <a:gd name="adj1" fmla="val 16335518"/>
                <a:gd name="adj2" fmla="val 21173738"/>
              </a:avLst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Arc 261"/>
            <p:cNvSpPr/>
            <p:nvPr/>
          </p:nvSpPr>
          <p:spPr>
            <a:xfrm rot="19229095">
              <a:off x="3835739" y="3054333"/>
              <a:ext cx="255385" cy="291241"/>
            </a:xfrm>
            <a:prstGeom prst="arc">
              <a:avLst>
                <a:gd name="adj1" fmla="val 16335518"/>
                <a:gd name="adj2" fmla="val 21173738"/>
              </a:avLst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256"/>
            <p:cNvSpPr/>
            <p:nvPr/>
          </p:nvSpPr>
          <p:spPr>
            <a:xfrm>
              <a:off x="3847892" y="2946233"/>
              <a:ext cx="67805" cy="645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257"/>
            <p:cNvSpPr/>
            <p:nvPr/>
          </p:nvSpPr>
          <p:spPr>
            <a:xfrm>
              <a:off x="4008486" y="2951141"/>
              <a:ext cx="67805" cy="645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258"/>
            <p:cNvSpPr/>
            <p:nvPr/>
          </p:nvSpPr>
          <p:spPr>
            <a:xfrm>
              <a:off x="3844606" y="3082245"/>
              <a:ext cx="67805" cy="645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3" name="Oval 259"/>
            <p:cNvSpPr/>
            <p:nvPr/>
          </p:nvSpPr>
          <p:spPr>
            <a:xfrm>
              <a:off x="4005200" y="3087153"/>
              <a:ext cx="67805" cy="645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4" name="Straight Connector 296"/>
            <p:cNvCxnSpPr>
              <a:endCxn id="518" idx="4"/>
            </p:cNvCxnSpPr>
            <p:nvPr/>
          </p:nvCxnSpPr>
          <p:spPr>
            <a:xfrm>
              <a:off x="4340771" y="3199627"/>
              <a:ext cx="759760" cy="10776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5" name="Group 199"/>
            <p:cNvGrpSpPr/>
            <p:nvPr/>
          </p:nvGrpSpPr>
          <p:grpSpPr>
            <a:xfrm>
              <a:off x="4246620" y="3034925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19" name="Group 200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22" name="Rectangle 203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Rectangle 204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Rectangle 205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Rectangle 206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" name="Donut 207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0" name="Oval 201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202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6" name="Straight Connector 298"/>
            <p:cNvCxnSpPr/>
            <p:nvPr/>
          </p:nvCxnSpPr>
          <p:spPr>
            <a:xfrm flipV="1">
              <a:off x="5167106" y="1278985"/>
              <a:ext cx="38172" cy="178708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7" name="Group 136"/>
            <p:cNvGrpSpPr/>
            <p:nvPr/>
          </p:nvGrpSpPr>
          <p:grpSpPr>
            <a:xfrm>
              <a:off x="5006380" y="3022101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11" name="Group 137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14" name="Rectangle 140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Rectangle 141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Rectangle 142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Rectangle 143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Donut 144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12" name="Oval 138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139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8" name="Straight Connector 304"/>
            <p:cNvCxnSpPr>
              <a:stCxn id="510" idx="3"/>
            </p:cNvCxnSpPr>
            <p:nvPr/>
          </p:nvCxnSpPr>
          <p:spPr>
            <a:xfrm flipH="1" flipV="1">
              <a:off x="5340088" y="1343804"/>
              <a:ext cx="22393" cy="1834366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9" name="Group 154"/>
            <p:cNvGrpSpPr/>
            <p:nvPr/>
          </p:nvGrpSpPr>
          <p:grpSpPr>
            <a:xfrm>
              <a:off x="5334905" y="3017444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503" name="Group 155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506" name="Rectangle 158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7" name="Rectangle 159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Rectangle 160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Rectangle 161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0" name="Donut 162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4" name="Oval 156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157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0" name="Group 145"/>
            <p:cNvGrpSpPr/>
            <p:nvPr/>
          </p:nvGrpSpPr>
          <p:grpSpPr>
            <a:xfrm>
              <a:off x="5176368" y="1241458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495" name="Group 146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498" name="Rectangle 149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Rectangle 150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Rectangle 151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1" name="Rectangle 152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Donut 153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6" name="Oval 147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148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1" name="Straight Connector 305"/>
            <p:cNvCxnSpPr>
              <a:stCxn id="510" idx="4"/>
              <a:endCxn id="491" idx="4"/>
            </p:cNvCxnSpPr>
            <p:nvPr/>
          </p:nvCxnSpPr>
          <p:spPr>
            <a:xfrm>
              <a:off x="5429056" y="3205746"/>
              <a:ext cx="1276279" cy="9093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Rectangle 209"/>
            <p:cNvSpPr/>
            <p:nvPr/>
          </p:nvSpPr>
          <p:spPr>
            <a:xfrm>
              <a:off x="6011966" y="3193341"/>
              <a:ext cx="436842" cy="405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208"/>
            <p:cNvSpPr/>
            <p:nvPr/>
          </p:nvSpPr>
          <p:spPr>
            <a:xfrm>
              <a:off x="6097095" y="3154535"/>
              <a:ext cx="271244" cy="1271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4" name="Group 309"/>
            <p:cNvGrpSpPr/>
            <p:nvPr/>
          </p:nvGrpSpPr>
          <p:grpSpPr>
            <a:xfrm>
              <a:off x="6666516" y="2749647"/>
              <a:ext cx="79374" cy="968413"/>
              <a:chOff x="2321403" y="858977"/>
              <a:chExt cx="79373" cy="1409656"/>
            </a:xfrm>
          </p:grpSpPr>
          <p:cxnSp>
            <p:nvCxnSpPr>
              <p:cNvPr id="492" name="Straight Connector 310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311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312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5" name="Straight Connector 323"/>
            <p:cNvCxnSpPr/>
            <p:nvPr/>
          </p:nvCxnSpPr>
          <p:spPr>
            <a:xfrm flipV="1">
              <a:off x="6706893" y="2960073"/>
              <a:ext cx="605203" cy="239473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6" name="Group 313"/>
            <p:cNvGrpSpPr/>
            <p:nvPr/>
          </p:nvGrpSpPr>
          <p:grpSpPr>
            <a:xfrm>
              <a:off x="6611184" y="3026537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484" name="Group 314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487" name="Rectangle 317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Rectangle 318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Rectangle 319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Rectangle 320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Donut 321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85" name="Oval 315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316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7" name="Straight Connector 326"/>
            <p:cNvCxnSpPr/>
            <p:nvPr/>
          </p:nvCxnSpPr>
          <p:spPr>
            <a:xfrm>
              <a:off x="7312096" y="2960073"/>
              <a:ext cx="952871" cy="303018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8" name="Group 126"/>
            <p:cNvGrpSpPr/>
            <p:nvPr/>
          </p:nvGrpSpPr>
          <p:grpSpPr>
            <a:xfrm>
              <a:off x="7965472" y="2531943"/>
              <a:ext cx="786581" cy="786581"/>
              <a:chOff x="1181249" y="2042438"/>
              <a:chExt cx="786581" cy="786581"/>
            </a:xfrm>
          </p:grpSpPr>
          <p:grpSp>
            <p:nvGrpSpPr>
              <p:cNvPr id="476" name="Group 127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</p:grpSpPr>
            <p:sp>
              <p:nvSpPr>
                <p:cNvPr id="479" name="Rectangle 130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Rectangle 131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Rectangle 132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Rectangle 133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Donut 134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77" name="Oval 128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129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9" name="Group 241"/>
            <p:cNvGrpSpPr/>
            <p:nvPr/>
          </p:nvGrpSpPr>
          <p:grpSpPr>
            <a:xfrm>
              <a:off x="7217945" y="2951879"/>
              <a:ext cx="188302" cy="188302"/>
              <a:chOff x="1181249" y="2042438"/>
              <a:chExt cx="786581" cy="786581"/>
            </a:xfrm>
            <a:solidFill>
              <a:schemeClr val="bg1"/>
            </a:solidFill>
          </p:grpSpPr>
          <p:grpSp>
            <p:nvGrpSpPr>
              <p:cNvPr id="468" name="Group 242"/>
              <p:cNvGrpSpPr/>
              <p:nvPr/>
            </p:nvGrpSpPr>
            <p:grpSpPr>
              <a:xfrm>
                <a:off x="1181249" y="2042438"/>
                <a:ext cx="786581" cy="786581"/>
                <a:chOff x="5451492" y="647290"/>
                <a:chExt cx="786581" cy="786581"/>
              </a:xfrm>
              <a:grpFill/>
            </p:grpSpPr>
            <p:sp>
              <p:nvSpPr>
                <p:cNvPr id="471" name="Rectangle 245"/>
                <p:cNvSpPr/>
                <p:nvPr/>
              </p:nvSpPr>
              <p:spPr>
                <a:xfrm>
                  <a:off x="5524716" y="1024203"/>
                  <a:ext cx="600561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246"/>
                <p:cNvSpPr/>
                <p:nvPr/>
              </p:nvSpPr>
              <p:spPr>
                <a:xfrm rot="5400000">
                  <a:off x="5551010" y="1006812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247"/>
                <p:cNvSpPr/>
                <p:nvPr/>
              </p:nvSpPr>
              <p:spPr>
                <a:xfrm rot="8100000">
                  <a:off x="5541593" y="1020095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248"/>
                <p:cNvSpPr/>
                <p:nvPr/>
              </p:nvSpPr>
              <p:spPr>
                <a:xfrm rot="2700000">
                  <a:off x="5552760" y="1021939"/>
                  <a:ext cx="600562" cy="57335"/>
                </a:xfrm>
                <a:prstGeom prst="rect">
                  <a:avLst/>
                </a:prstGeom>
                <a:grp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25400" dir="13500000">
                    <a:srgbClr val="000000">
                      <a:alpha val="68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Donut 249"/>
                <p:cNvSpPr/>
                <p:nvPr/>
              </p:nvSpPr>
              <p:spPr>
                <a:xfrm>
                  <a:off x="5451492" y="647290"/>
                  <a:ext cx="786581" cy="786581"/>
                </a:xfrm>
                <a:prstGeom prst="donut">
                  <a:avLst>
                    <a:gd name="adj" fmla="val 17449"/>
                  </a:avLst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107950" dir="1560000">
                    <a:srgbClr val="000000">
                      <a:alpha val="50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69" name="Oval 243"/>
              <p:cNvSpPr/>
              <p:nvPr/>
            </p:nvSpPr>
            <p:spPr>
              <a:xfrm>
                <a:off x="1484025" y="2342405"/>
                <a:ext cx="189538" cy="189538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244"/>
              <p:cNvSpPr/>
              <p:nvPr/>
            </p:nvSpPr>
            <p:spPr>
              <a:xfrm>
                <a:off x="1542257" y="2400689"/>
                <a:ext cx="73075" cy="73075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0" name="TextBox 332"/>
            <p:cNvSpPr txBox="1"/>
            <p:nvPr/>
          </p:nvSpPr>
          <p:spPr>
            <a:xfrm>
              <a:off x="59966" y="1360120"/>
              <a:ext cx="12097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source fiber spool </a:t>
              </a:r>
            </a:p>
            <a:p>
              <a:r>
                <a:rPr lang="en-US" sz="1100" dirty="0" smtClean="0"/>
                <a:t>mounted on gear</a:t>
              </a:r>
              <a:endParaRPr lang="en-US" sz="1100" dirty="0"/>
            </a:p>
          </p:txBody>
        </p:sp>
        <p:sp>
          <p:nvSpPr>
            <p:cNvPr id="411" name="TextBox 333"/>
            <p:cNvSpPr txBox="1"/>
            <p:nvPr/>
          </p:nvSpPr>
          <p:spPr>
            <a:xfrm>
              <a:off x="1497143" y="4833077"/>
              <a:ext cx="8812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gear control</a:t>
              </a:r>
            </a:p>
            <a:p>
              <a:r>
                <a:rPr lang="en-US" sz="1100" dirty="0" smtClean="0"/>
                <a:t>circuits</a:t>
              </a:r>
              <a:endParaRPr lang="en-US" sz="1100" dirty="0"/>
            </a:p>
          </p:txBody>
        </p:sp>
        <p:sp>
          <p:nvSpPr>
            <p:cNvPr id="412" name="TextBox 334"/>
            <p:cNvSpPr txBox="1"/>
            <p:nvPr/>
          </p:nvSpPr>
          <p:spPr>
            <a:xfrm>
              <a:off x="7879365" y="5093490"/>
              <a:ext cx="8812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gear control</a:t>
              </a:r>
            </a:p>
            <a:p>
              <a:r>
                <a:rPr lang="en-US" sz="1100" dirty="0" smtClean="0"/>
                <a:t>circuits</a:t>
              </a:r>
              <a:endParaRPr lang="en-US" sz="1100" dirty="0"/>
            </a:p>
          </p:txBody>
        </p:sp>
        <p:sp>
          <p:nvSpPr>
            <p:cNvPr id="413" name="TextBox 335"/>
            <p:cNvSpPr txBox="1"/>
            <p:nvPr/>
          </p:nvSpPr>
          <p:spPr>
            <a:xfrm>
              <a:off x="2538544" y="2120316"/>
              <a:ext cx="10555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tension control</a:t>
              </a:r>
            </a:p>
            <a:p>
              <a:r>
                <a:rPr lang="en-US" sz="1100" dirty="0" smtClean="0"/>
                <a:t>unit</a:t>
              </a:r>
              <a:endParaRPr lang="en-US" sz="1100" dirty="0"/>
            </a:p>
          </p:txBody>
        </p:sp>
        <p:sp>
          <p:nvSpPr>
            <p:cNvPr id="414" name="TextBox 336"/>
            <p:cNvSpPr txBox="1"/>
            <p:nvPr/>
          </p:nvSpPr>
          <p:spPr>
            <a:xfrm>
              <a:off x="3550246" y="2161370"/>
              <a:ext cx="6614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cleaning </a:t>
              </a:r>
            </a:p>
            <a:p>
              <a:r>
                <a:rPr lang="en-US" sz="1100" dirty="0" smtClean="0"/>
                <a:t>unit</a:t>
              </a:r>
              <a:endParaRPr lang="en-US" sz="1100" dirty="0"/>
            </a:p>
          </p:txBody>
        </p:sp>
        <p:sp>
          <p:nvSpPr>
            <p:cNvPr id="415" name="TextBox 337"/>
            <p:cNvSpPr txBox="1"/>
            <p:nvPr/>
          </p:nvSpPr>
          <p:spPr>
            <a:xfrm>
              <a:off x="4260132" y="1812025"/>
              <a:ext cx="80051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LN3015</a:t>
              </a:r>
            </a:p>
            <a:p>
              <a:r>
                <a:rPr lang="en-US" sz="1100" dirty="0" err="1" smtClean="0"/>
                <a:t>lumb</a:t>
              </a:r>
              <a:r>
                <a:rPr lang="en-US" sz="1100" dirty="0" smtClean="0"/>
                <a:t>/neck </a:t>
              </a:r>
            </a:p>
            <a:p>
              <a:r>
                <a:rPr lang="en-US" sz="1100" dirty="0" smtClean="0"/>
                <a:t>detector</a:t>
              </a:r>
            </a:p>
          </p:txBody>
        </p:sp>
        <p:grpSp>
          <p:nvGrpSpPr>
            <p:cNvPr id="416" name="Group 338"/>
            <p:cNvGrpSpPr/>
            <p:nvPr/>
          </p:nvGrpSpPr>
          <p:grpSpPr>
            <a:xfrm>
              <a:off x="5847944" y="2736645"/>
              <a:ext cx="79374" cy="968413"/>
              <a:chOff x="2321403" y="858977"/>
              <a:chExt cx="79373" cy="1409656"/>
            </a:xfrm>
          </p:grpSpPr>
          <p:cxnSp>
            <p:nvCxnSpPr>
              <p:cNvPr id="465" name="Straight Connector 339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340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341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7" name="Picture 14" descr="Screen Shot 2014-06-15 at 18.50.1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889" y="2645447"/>
              <a:ext cx="365274" cy="842477"/>
            </a:xfrm>
            <a:prstGeom prst="rect">
              <a:avLst/>
            </a:prstGeom>
          </p:spPr>
        </p:pic>
        <p:sp>
          <p:nvSpPr>
            <p:cNvPr id="418" name="Rectangle 342"/>
            <p:cNvSpPr/>
            <p:nvPr/>
          </p:nvSpPr>
          <p:spPr>
            <a:xfrm>
              <a:off x="5476604" y="3491418"/>
              <a:ext cx="246585" cy="20476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9" name="TextBox 343"/>
            <p:cNvSpPr txBox="1"/>
            <p:nvPr/>
          </p:nvSpPr>
          <p:spPr>
            <a:xfrm>
              <a:off x="5405640" y="3451390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FF0000"/>
                  </a:solidFill>
                </a:rPr>
                <a:t>0.2541</a:t>
              </a:r>
            </a:p>
          </p:txBody>
        </p:sp>
        <p:sp>
          <p:nvSpPr>
            <p:cNvPr id="420" name="Snip Same Side Corner Rectangle 344"/>
            <p:cNvSpPr/>
            <p:nvPr/>
          </p:nvSpPr>
          <p:spPr>
            <a:xfrm>
              <a:off x="5628950" y="2744733"/>
              <a:ext cx="184861" cy="598129"/>
            </a:xfrm>
            <a:prstGeom prst="snip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1" name="Group 345"/>
            <p:cNvGrpSpPr/>
            <p:nvPr/>
          </p:nvGrpSpPr>
          <p:grpSpPr>
            <a:xfrm rot="5400000">
              <a:off x="5692496" y="3280619"/>
              <a:ext cx="72023" cy="215896"/>
              <a:chOff x="2321403" y="858977"/>
              <a:chExt cx="79373" cy="1409656"/>
            </a:xfrm>
          </p:grpSpPr>
          <p:cxnSp>
            <p:nvCxnSpPr>
              <p:cNvPr id="462" name="Straight Connector 346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347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348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2" name="Group 349"/>
            <p:cNvGrpSpPr/>
            <p:nvPr/>
          </p:nvGrpSpPr>
          <p:grpSpPr>
            <a:xfrm rot="5400000">
              <a:off x="5620083" y="2975311"/>
              <a:ext cx="206211" cy="49944"/>
              <a:chOff x="7002943" y="2403416"/>
              <a:chExt cx="206211" cy="49944"/>
            </a:xfrm>
          </p:grpSpPr>
          <p:cxnSp>
            <p:nvCxnSpPr>
              <p:cNvPr id="458" name="Straight Connector 350"/>
              <p:cNvCxnSpPr/>
              <p:nvPr/>
            </p:nvCxnSpPr>
            <p:spPr>
              <a:xfrm flipH="1">
                <a:off x="7002943" y="2426006"/>
                <a:ext cx="206211" cy="0"/>
              </a:xfrm>
              <a:prstGeom prst="line">
                <a:avLst/>
              </a:prstGeom>
              <a:ln w="9525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9" name="Isosceles Triangle 351"/>
              <p:cNvSpPr/>
              <p:nvPr/>
            </p:nvSpPr>
            <p:spPr>
              <a:xfrm>
                <a:off x="7025854" y="2403416"/>
                <a:ext cx="63729" cy="49944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0" name="Straight Connector 352"/>
              <p:cNvCxnSpPr/>
              <p:nvPr/>
            </p:nvCxnSpPr>
            <p:spPr>
              <a:xfrm flipH="1">
                <a:off x="7113071" y="2415564"/>
                <a:ext cx="78786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353"/>
              <p:cNvCxnSpPr/>
              <p:nvPr/>
            </p:nvCxnSpPr>
            <p:spPr>
              <a:xfrm flipH="1">
                <a:off x="7115081" y="2442624"/>
                <a:ext cx="78786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3" name="TextBox 354"/>
            <p:cNvSpPr txBox="1"/>
            <p:nvPr/>
          </p:nvSpPr>
          <p:spPr>
            <a:xfrm>
              <a:off x="5472008" y="1515354"/>
              <a:ext cx="139012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laser-interferometric</a:t>
              </a:r>
            </a:p>
            <a:p>
              <a:r>
                <a:rPr lang="en-US" sz="1100" dirty="0" smtClean="0"/>
                <a:t>diameter scanner</a:t>
              </a:r>
            </a:p>
            <a:p>
              <a:r>
                <a:rPr lang="en-US" sz="1100" dirty="0" smtClean="0"/>
                <a:t>w/ real-time display</a:t>
              </a:r>
            </a:p>
          </p:txBody>
        </p:sp>
        <p:sp>
          <p:nvSpPr>
            <p:cNvPr id="424" name="TextBox 355"/>
            <p:cNvSpPr txBox="1"/>
            <p:nvPr/>
          </p:nvSpPr>
          <p:spPr>
            <a:xfrm>
              <a:off x="6145036" y="2138965"/>
              <a:ext cx="7146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SiPM</a:t>
              </a:r>
            </a:p>
            <a:p>
              <a:r>
                <a:rPr lang="en-US" sz="1100" dirty="0" smtClean="0"/>
                <a:t>light-leak</a:t>
              </a:r>
            </a:p>
            <a:p>
              <a:r>
                <a:rPr lang="en-US" sz="1100" dirty="0" smtClean="0"/>
                <a:t>box</a:t>
              </a:r>
            </a:p>
            <a:p>
              <a:endParaRPr lang="en-US" sz="1100" dirty="0" smtClean="0"/>
            </a:p>
          </p:txBody>
        </p:sp>
        <p:sp>
          <p:nvSpPr>
            <p:cNvPr id="425" name="TextBox 356"/>
            <p:cNvSpPr txBox="1"/>
            <p:nvPr/>
          </p:nvSpPr>
          <p:spPr>
            <a:xfrm>
              <a:off x="7113311" y="2010670"/>
              <a:ext cx="8161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transversal</a:t>
              </a:r>
            </a:p>
            <a:p>
              <a:r>
                <a:rPr lang="en-US" sz="1100" dirty="0" smtClean="0"/>
                <a:t>translation</a:t>
              </a:r>
            </a:p>
            <a:p>
              <a:r>
                <a:rPr lang="en-US" sz="1100" dirty="0" smtClean="0"/>
                <a:t>gear</a:t>
              </a:r>
            </a:p>
            <a:p>
              <a:endParaRPr lang="en-US" sz="1100" dirty="0" smtClean="0"/>
            </a:p>
          </p:txBody>
        </p:sp>
        <p:sp>
          <p:nvSpPr>
            <p:cNvPr id="426" name="TextBox 357"/>
            <p:cNvSpPr txBox="1"/>
            <p:nvPr/>
          </p:nvSpPr>
          <p:spPr>
            <a:xfrm>
              <a:off x="7967741" y="1757620"/>
              <a:ext cx="11748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r>
                <a:rPr lang="en-US" sz="1100" dirty="0"/>
                <a:t> </a:t>
              </a:r>
              <a:r>
                <a:rPr lang="en-US" sz="1100" dirty="0" smtClean="0"/>
                <a:t>fiber spool</a:t>
              </a:r>
            </a:p>
            <a:p>
              <a:r>
                <a:rPr lang="en-US" sz="1100" dirty="0" smtClean="0"/>
                <a:t>mounted on gear</a:t>
              </a:r>
            </a:p>
          </p:txBody>
        </p:sp>
        <p:cxnSp>
          <p:nvCxnSpPr>
            <p:cNvPr id="427" name="Straight Arrow Connector 359"/>
            <p:cNvCxnSpPr/>
            <p:nvPr/>
          </p:nvCxnSpPr>
          <p:spPr>
            <a:xfrm>
              <a:off x="683816" y="1780864"/>
              <a:ext cx="0" cy="326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361"/>
            <p:cNvCxnSpPr/>
            <p:nvPr/>
          </p:nvCxnSpPr>
          <p:spPr>
            <a:xfrm>
              <a:off x="3199997" y="2366134"/>
              <a:ext cx="0" cy="39494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Arrow Connector 362"/>
            <p:cNvCxnSpPr/>
            <p:nvPr/>
          </p:nvCxnSpPr>
          <p:spPr>
            <a:xfrm>
              <a:off x="4081199" y="2406838"/>
              <a:ext cx="0" cy="43443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Arrow Connector 363"/>
            <p:cNvCxnSpPr/>
            <p:nvPr/>
          </p:nvCxnSpPr>
          <p:spPr>
            <a:xfrm>
              <a:off x="4662936" y="2380679"/>
              <a:ext cx="0" cy="26975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Arrow Connector 364"/>
            <p:cNvCxnSpPr/>
            <p:nvPr/>
          </p:nvCxnSpPr>
          <p:spPr>
            <a:xfrm>
              <a:off x="5726147" y="2131653"/>
              <a:ext cx="0" cy="52567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Arrow Connector 365"/>
            <p:cNvCxnSpPr/>
            <p:nvPr/>
          </p:nvCxnSpPr>
          <p:spPr>
            <a:xfrm>
              <a:off x="6252980" y="2715867"/>
              <a:ext cx="0" cy="3264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Arrow Connector 366"/>
            <p:cNvCxnSpPr/>
            <p:nvPr/>
          </p:nvCxnSpPr>
          <p:spPr>
            <a:xfrm>
              <a:off x="7320517" y="2584665"/>
              <a:ext cx="0" cy="3264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367"/>
            <p:cNvCxnSpPr/>
            <p:nvPr/>
          </p:nvCxnSpPr>
          <p:spPr>
            <a:xfrm>
              <a:off x="8336603" y="2142945"/>
              <a:ext cx="0" cy="3264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371"/>
            <p:cNvCxnSpPr/>
            <p:nvPr/>
          </p:nvCxnSpPr>
          <p:spPr>
            <a:xfrm flipV="1">
              <a:off x="8295611" y="4832867"/>
              <a:ext cx="0" cy="2958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373"/>
            <p:cNvCxnSpPr/>
            <p:nvPr/>
          </p:nvCxnSpPr>
          <p:spPr>
            <a:xfrm flipV="1">
              <a:off x="1943457" y="4619886"/>
              <a:ext cx="0" cy="2958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TextBox 374"/>
            <p:cNvSpPr txBox="1"/>
            <p:nvPr/>
          </p:nvSpPr>
          <p:spPr>
            <a:xfrm>
              <a:off x="7235474" y="4319804"/>
              <a:ext cx="6490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data </a:t>
              </a:r>
            </a:p>
            <a:p>
              <a:r>
                <a:rPr lang="en-US" sz="1100" dirty="0" smtClean="0"/>
                <a:t>readout</a:t>
              </a:r>
            </a:p>
            <a:p>
              <a:r>
                <a:rPr lang="en-US" sz="1100" dirty="0" smtClean="0"/>
                <a:t>PC w/</a:t>
              </a:r>
            </a:p>
            <a:p>
              <a:r>
                <a:rPr lang="en-US" sz="1100" dirty="0" smtClean="0"/>
                <a:t>monitor</a:t>
              </a:r>
              <a:endParaRPr lang="en-US" sz="1100" dirty="0"/>
            </a:p>
          </p:txBody>
        </p:sp>
        <p:cxnSp>
          <p:nvCxnSpPr>
            <p:cNvPr id="438" name="Straight Arrow Connector 375"/>
            <p:cNvCxnSpPr/>
            <p:nvPr/>
          </p:nvCxnSpPr>
          <p:spPr>
            <a:xfrm flipV="1">
              <a:off x="7654098" y="4251848"/>
              <a:ext cx="0" cy="2958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9" name="Rectangle 377"/>
            <p:cNvSpPr/>
            <p:nvPr/>
          </p:nvSpPr>
          <p:spPr>
            <a:xfrm rot="5400000">
              <a:off x="8206519" y="3301438"/>
              <a:ext cx="61086" cy="15465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0" name="Group 389"/>
            <p:cNvGrpSpPr/>
            <p:nvPr/>
          </p:nvGrpSpPr>
          <p:grpSpPr>
            <a:xfrm>
              <a:off x="6912375" y="3858488"/>
              <a:ext cx="79374" cy="950310"/>
              <a:chOff x="2321403" y="858977"/>
              <a:chExt cx="79373" cy="1409657"/>
            </a:xfrm>
          </p:grpSpPr>
          <p:cxnSp>
            <p:nvCxnSpPr>
              <p:cNvPr id="455" name="Straight Connector 390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391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392"/>
              <p:cNvCxnSpPr/>
              <p:nvPr/>
            </p:nvCxnSpPr>
            <p:spPr>
              <a:xfrm rot="16200000">
                <a:off x="1655394" y="1563806"/>
                <a:ext cx="1409657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1" name="Group 403"/>
            <p:cNvGrpSpPr/>
            <p:nvPr/>
          </p:nvGrpSpPr>
          <p:grpSpPr>
            <a:xfrm rot="5400000">
              <a:off x="8200885" y="3388304"/>
              <a:ext cx="72158" cy="1559638"/>
              <a:chOff x="2321403" y="858977"/>
              <a:chExt cx="79373" cy="1409656"/>
            </a:xfrm>
          </p:grpSpPr>
          <p:cxnSp>
            <p:nvCxnSpPr>
              <p:cNvPr id="452" name="Straight Connector 404"/>
              <p:cNvCxnSpPr/>
              <p:nvPr/>
            </p:nvCxnSpPr>
            <p:spPr>
              <a:xfrm rot="16200000">
                <a:off x="1695948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05"/>
              <p:cNvCxnSpPr/>
              <p:nvPr/>
            </p:nvCxnSpPr>
            <p:spPr>
              <a:xfrm rot="16200000">
                <a:off x="1616575" y="1563805"/>
                <a:ext cx="14096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06"/>
              <p:cNvCxnSpPr/>
              <p:nvPr/>
            </p:nvCxnSpPr>
            <p:spPr>
              <a:xfrm rot="16200000">
                <a:off x="1655394" y="1563805"/>
                <a:ext cx="140965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2" name="Trapezoid 441"/>
            <p:cNvSpPr/>
            <p:nvPr/>
          </p:nvSpPr>
          <p:spPr>
            <a:xfrm>
              <a:off x="8030146" y="3773762"/>
              <a:ext cx="306457" cy="270387"/>
            </a:xfrm>
            <a:prstGeom prst="trapezoid">
              <a:avLst/>
            </a:prstGeom>
            <a:gradFill flip="none" rotWithShape="1">
              <a:gsLst>
                <a:gs pos="100000">
                  <a:schemeClr val="tx1"/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376"/>
            <p:cNvSpPr/>
            <p:nvPr/>
          </p:nvSpPr>
          <p:spPr>
            <a:xfrm rot="5400000">
              <a:off x="7823920" y="2941442"/>
              <a:ext cx="728042" cy="10562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66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4" name="Straight Arrow Connector 408"/>
            <p:cNvCxnSpPr/>
            <p:nvPr/>
          </p:nvCxnSpPr>
          <p:spPr>
            <a:xfrm flipH="1">
              <a:off x="7075501" y="4592149"/>
              <a:ext cx="165759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5" name="Group 413"/>
            <p:cNvGrpSpPr/>
            <p:nvPr/>
          </p:nvGrpSpPr>
          <p:grpSpPr>
            <a:xfrm>
              <a:off x="8829708" y="5243568"/>
              <a:ext cx="180608" cy="178523"/>
              <a:chOff x="3395350" y="5255145"/>
              <a:chExt cx="180608" cy="178523"/>
            </a:xfrm>
          </p:grpSpPr>
          <p:sp>
            <p:nvSpPr>
              <p:cNvPr id="446" name="Rectangle 414"/>
              <p:cNvSpPr/>
              <p:nvPr/>
            </p:nvSpPr>
            <p:spPr>
              <a:xfrm>
                <a:off x="3397435" y="5255145"/>
                <a:ext cx="178523" cy="17852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15"/>
              <p:cNvSpPr/>
              <p:nvPr/>
            </p:nvSpPr>
            <p:spPr>
              <a:xfrm>
                <a:off x="3524832" y="5263581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8" name="Oval 416"/>
              <p:cNvSpPr/>
              <p:nvPr/>
            </p:nvSpPr>
            <p:spPr>
              <a:xfrm>
                <a:off x="3398636" y="5383205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9" name="Oval 417"/>
              <p:cNvSpPr/>
              <p:nvPr/>
            </p:nvSpPr>
            <p:spPr>
              <a:xfrm>
                <a:off x="3521546" y="5383205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0" name="Oval 418"/>
              <p:cNvSpPr/>
              <p:nvPr/>
            </p:nvSpPr>
            <p:spPr>
              <a:xfrm>
                <a:off x="3395350" y="5265203"/>
                <a:ext cx="46312" cy="440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Plaque 419"/>
              <p:cNvSpPr/>
              <p:nvPr/>
            </p:nvSpPr>
            <p:spPr>
              <a:xfrm>
                <a:off x="3401371" y="5264731"/>
                <a:ext cx="163260" cy="163260"/>
              </a:xfrm>
              <a:prstGeom prst="plaque">
                <a:avLst>
                  <a:gd name="adj" fmla="val 4118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5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Scintillating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Fibres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>
          <a:xfrm>
            <a:off x="431800" y="6804173"/>
            <a:ext cx="2346325" cy="519113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0631" y="6804173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" y="1115541"/>
            <a:ext cx="4455731" cy="2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" name="Picture 7" descr="D:\LHCb SciFi\Fibre procurement\Diameter scan\Verlau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"/>
          <a:stretch/>
        </p:blipFill>
        <p:spPr bwMode="auto">
          <a:xfrm>
            <a:off x="5058968" y="755501"/>
            <a:ext cx="4553406" cy="27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71" y="3765877"/>
            <a:ext cx="3013522" cy="214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" name="TextBox 3"/>
          <p:cNvSpPr txBox="1"/>
          <p:nvPr/>
        </p:nvSpPr>
        <p:spPr>
          <a:xfrm>
            <a:off x="143768" y="755501"/>
            <a:ext cx="435247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Fibre diameter profile (along fibre)</a:t>
            </a:r>
          </a:p>
        </p:txBody>
      </p:sp>
      <p:sp>
        <p:nvSpPr>
          <p:cNvPr id="341" name="TextBox 5"/>
          <p:cNvSpPr txBox="1"/>
          <p:nvPr/>
        </p:nvSpPr>
        <p:spPr>
          <a:xfrm>
            <a:off x="104566" y="3910791"/>
            <a:ext cx="3888432" cy="12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F</a:t>
            </a:r>
            <a:r>
              <a:rPr lang="en-GB" sz="1600" dirty="0" smtClean="0">
                <a:solidFill>
                  <a:srgbClr val="0070C0"/>
                </a:solidFill>
              </a:rPr>
              <a:t>ibre diameter</a:t>
            </a:r>
            <a:r>
              <a:rPr lang="en-GB" sz="1600" dirty="0">
                <a:solidFill>
                  <a:srgbClr val="0070C0"/>
                </a:solidFill>
              </a:rPr>
              <a:t> (</a:t>
            </a:r>
            <a:r>
              <a:rPr lang="en-GB" sz="1600" dirty="0" smtClean="0">
                <a:solidFill>
                  <a:srgbClr val="0070C0"/>
                </a:solidFill>
              </a:rPr>
              <a:t>250 ± </a:t>
            </a:r>
            <a:r>
              <a:rPr lang="en-GB" sz="1600" dirty="0">
                <a:solidFill>
                  <a:srgbClr val="0070C0"/>
                </a:solidFill>
              </a:rPr>
              <a:t>7</a:t>
            </a:r>
            <a:r>
              <a:rPr lang="en-GB" sz="1600" dirty="0" smtClean="0">
                <a:solidFill>
                  <a:srgbClr val="0070C0"/>
                </a:solidFill>
              </a:rPr>
              <a:t>) </a:t>
            </a:r>
            <a:r>
              <a:rPr lang="en-GB" sz="16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GB" sz="1600" dirty="0" smtClean="0">
                <a:solidFill>
                  <a:srgbClr val="0070C0"/>
                </a:solidFill>
              </a:rPr>
              <a:t>m, </a:t>
            </a:r>
          </a:p>
          <a:p>
            <a:r>
              <a:rPr lang="en-GB" sz="1600" dirty="0" smtClean="0">
                <a:solidFill>
                  <a:srgbClr val="0070C0"/>
                </a:solidFill>
              </a:rPr>
              <a:t>But bumps appear (diameter &gt;&gt; </a:t>
            </a:r>
            <a:r>
              <a:rPr lang="en-GB" sz="1600" dirty="0">
                <a:solidFill>
                  <a:srgbClr val="0070C0"/>
                </a:solidFill>
              </a:rPr>
              <a:t>300 </a:t>
            </a:r>
            <a:r>
              <a:rPr lang="en-GB" sz="16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GB" sz="1600" dirty="0" smtClean="0">
                <a:solidFill>
                  <a:srgbClr val="0070C0"/>
                </a:solidFill>
              </a:rPr>
              <a:t>m) caused by impurities in cladding) ≈ 1 per km of fibre = 1 per layer of fibre mat. </a:t>
            </a:r>
          </a:p>
          <a:p>
            <a:r>
              <a:rPr lang="en-GB" sz="1600" dirty="0" smtClean="0">
                <a:solidFill>
                  <a:srgbClr val="0070C0"/>
                </a:solidFill>
              </a:rPr>
              <a:t>Producer working on improvements </a:t>
            </a:r>
          </a:p>
        </p:txBody>
      </p:sp>
      <p:sp>
        <p:nvSpPr>
          <p:cNvPr id="342" name="TextBox 6"/>
          <p:cNvSpPr txBox="1"/>
          <p:nvPr/>
        </p:nvSpPr>
        <p:spPr>
          <a:xfrm>
            <a:off x="1655937" y="1707327"/>
            <a:ext cx="2365370" cy="56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70C0"/>
                </a:solidFill>
              </a:rPr>
              <a:t>Measurement along 12.5 km fibre</a:t>
            </a:r>
          </a:p>
          <a:p>
            <a:r>
              <a:rPr lang="en-GB" sz="1100" dirty="0" smtClean="0">
                <a:solidFill>
                  <a:srgbClr val="0070C0"/>
                </a:solidFill>
              </a:rPr>
              <a:t>(1 point every 3 mm), using a LASER </a:t>
            </a:r>
            <a:r>
              <a:rPr lang="en-GB" sz="1100" dirty="0" err="1" smtClean="0">
                <a:solidFill>
                  <a:srgbClr val="0070C0"/>
                </a:solidFill>
              </a:rPr>
              <a:t>micrometer</a:t>
            </a:r>
            <a:r>
              <a:rPr lang="en-GB" sz="1100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44" name="Rectangle 9"/>
          <p:cNvSpPr/>
          <p:nvPr/>
        </p:nvSpPr>
        <p:spPr>
          <a:xfrm>
            <a:off x="1612232" y="5898713"/>
            <a:ext cx="3096344" cy="123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>
                <a:solidFill>
                  <a:srgbClr val="0070C0"/>
                </a:solidFill>
              </a:rPr>
              <a:t>These sections are manually removed during winding process, at the position </a:t>
            </a:r>
            <a:r>
              <a:rPr lang="en-GB" sz="1600" dirty="0" smtClean="0">
                <a:solidFill>
                  <a:srgbClr val="0070C0"/>
                </a:solidFill>
              </a:rPr>
              <a:t>where the </a:t>
            </a:r>
            <a:r>
              <a:rPr lang="en-GB" sz="1600" dirty="0">
                <a:solidFill>
                  <a:srgbClr val="0070C0"/>
                </a:solidFill>
              </a:rPr>
              <a:t>mat is anyway cut. </a:t>
            </a:r>
            <a:r>
              <a:rPr lang="en-GB" sz="1600" dirty="0" smtClean="0">
                <a:solidFill>
                  <a:srgbClr val="0070C0"/>
                </a:solidFill>
              </a:rPr>
              <a:t>Costs time (5') but no performance. 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346" name="Oval 4"/>
          <p:cNvSpPr/>
          <p:nvPr/>
        </p:nvSpPr>
        <p:spPr>
          <a:xfrm>
            <a:off x="6580664" y="1643942"/>
            <a:ext cx="288032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7" name="Picture 20" descr="IC80009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35" y="3803608"/>
            <a:ext cx="2647532" cy="19856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48" name="Picture 12"/>
          <p:cNvPicPr>
            <a:picLocks noChangeAspect="1"/>
          </p:cNvPicPr>
          <p:nvPr/>
        </p:nvPicPr>
        <p:blipFill>
          <a:blip r:embed="rId10">
            <a:alphaModFix/>
          </a:blip>
          <a:srcRect l="44943" r="39950"/>
          <a:stretch>
            <a:fillRect/>
          </a:stretch>
        </p:blipFill>
        <p:spPr>
          <a:xfrm>
            <a:off x="4640245" y="5965090"/>
            <a:ext cx="3436763" cy="135197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cxnSp>
        <p:nvCxnSpPr>
          <p:cNvPr id="3" name="Gerade Verbindung mit Pfeil 2"/>
          <p:cNvCxnSpPr/>
          <p:nvPr/>
        </p:nvCxnSpPr>
        <p:spPr bwMode="auto">
          <a:xfrm flipH="1">
            <a:off x="5769032" y="3059757"/>
            <a:ext cx="955648" cy="1224136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9" name="Gerade Verbindung mit Pfeil 348"/>
          <p:cNvCxnSpPr/>
          <p:nvPr/>
        </p:nvCxnSpPr>
        <p:spPr bwMode="auto">
          <a:xfrm>
            <a:off x="6246856" y="4366708"/>
            <a:ext cx="1088815" cy="162683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0" name="Gerade Verbindung mit Pfeil 349"/>
          <p:cNvCxnSpPr/>
          <p:nvPr/>
        </p:nvCxnSpPr>
        <p:spPr bwMode="auto">
          <a:xfrm flipH="1">
            <a:off x="7920632" y="5202091"/>
            <a:ext cx="478830" cy="851623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393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Scintillating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Fibres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4286" r="5559" b="-3"/>
          <a:stretch/>
        </p:blipFill>
        <p:spPr>
          <a:xfrm>
            <a:off x="529" y="851184"/>
            <a:ext cx="3243235" cy="4169875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 bwMode="auto">
          <a:xfrm flipH="1">
            <a:off x="1367904" y="1182711"/>
            <a:ext cx="1088246" cy="292870"/>
          </a:xfrm>
          <a:prstGeom prst="straightConnector1">
            <a:avLst/>
          </a:prstGeom>
          <a:solidFill>
            <a:srgbClr val="00B8FF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529" y="4520788"/>
            <a:ext cx="185339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err="1"/>
              <a:t>Winding</a:t>
            </a:r>
            <a:r>
              <a:rPr lang="de-DE" sz="2000" dirty="0"/>
              <a:t> Stand</a:t>
            </a:r>
          </a:p>
        </p:txBody>
      </p:sp>
      <p:cxnSp>
        <p:nvCxnSpPr>
          <p:cNvPr id="25" name="Gerade Verbindung mit Pfeil 24"/>
          <p:cNvCxnSpPr/>
          <p:nvPr/>
        </p:nvCxnSpPr>
        <p:spPr bwMode="auto">
          <a:xfrm flipV="1">
            <a:off x="783328" y="3899785"/>
            <a:ext cx="1206086" cy="621003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2582" r="27396" b="46746"/>
          <a:stretch/>
        </p:blipFill>
        <p:spPr>
          <a:xfrm rot="16200000">
            <a:off x="3056278" y="1557235"/>
            <a:ext cx="3968333" cy="2381000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 bwMode="auto">
          <a:xfrm>
            <a:off x="4401870" y="1635848"/>
            <a:ext cx="288002" cy="28803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</a:bodyPr>
          <a:lstStyle/>
          <a:p>
            <a:pPr defTabSz="457152"/>
            <a:endParaRPr lang="de-DE" sz="1764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14" y="732656"/>
            <a:ext cx="3174962" cy="21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3"/>
          <p:cNvSpPr txBox="1"/>
          <p:nvPr/>
        </p:nvSpPr>
        <p:spPr>
          <a:xfrm>
            <a:off x="891068" y="741021"/>
            <a:ext cx="3177757" cy="404015"/>
          </a:xfrm>
          <a:prstGeom prst="rect">
            <a:avLst/>
          </a:prstGeom>
          <a:solidFill>
            <a:schemeClr val="bg1"/>
          </a:solidFill>
          <a:ln cap="flat">
            <a:noFill/>
          </a:ln>
          <a:effectLst/>
        </p:spPr>
        <p:txBody>
          <a:bodyPr vert="horz" wrap="square" lIns="99002" tIns="54004" rIns="99002" bIns="54004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Threaded winding wheel</a:t>
            </a: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2456150" y="1205258"/>
            <a:ext cx="1720066" cy="476228"/>
          </a:xfrm>
          <a:prstGeom prst="straightConnector1">
            <a:avLst/>
          </a:prstGeom>
          <a:solidFill>
            <a:srgbClr val="00B8FF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Gerade Verbindung 17"/>
          <p:cNvCxnSpPr/>
          <p:nvPr/>
        </p:nvCxnSpPr>
        <p:spPr bwMode="auto">
          <a:xfrm>
            <a:off x="4664648" y="1923880"/>
            <a:ext cx="2121982" cy="903452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 Verbindung 3"/>
          <p:cNvCxnSpPr/>
          <p:nvPr/>
        </p:nvCxnSpPr>
        <p:spPr bwMode="auto">
          <a:xfrm flipV="1">
            <a:off x="4689872" y="763568"/>
            <a:ext cx="2080526" cy="87228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Grafik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30" y="2827332"/>
            <a:ext cx="3174962" cy="1789201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55" y="4732344"/>
            <a:ext cx="3057337" cy="1978865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1935316" y="4972331"/>
            <a:ext cx="5342919" cy="244681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First </a:t>
            </a:r>
            <a:r>
              <a:rPr lang="de-DE" dirty="0" err="1">
                <a:latin typeface="+mn-lt"/>
              </a:rPr>
              <a:t>layer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is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directly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wound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onto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hub,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+mn-lt"/>
              </a:rPr>
              <a:t>following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>
                <a:latin typeface="+mn-lt"/>
              </a:rPr>
              <a:t>layers</a:t>
            </a:r>
            <a:r>
              <a:rPr lang="de-DE" dirty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>
                <a:latin typeface="+mn-lt"/>
              </a:rPr>
              <a:t>wound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into</a:t>
            </a:r>
            <a:r>
              <a:rPr lang="de-DE" dirty="0">
                <a:latin typeface="+mn-lt"/>
              </a:rPr>
              <a:t> groove-like </a:t>
            </a:r>
            <a:endParaRPr lang="de-DE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+mn-lt"/>
              </a:rPr>
              <a:t>    </a:t>
            </a:r>
            <a:r>
              <a:rPr lang="de-DE" dirty="0" err="1" smtClean="0">
                <a:latin typeface="+mn-lt"/>
              </a:rPr>
              <a:t>depressions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preceding</a:t>
            </a:r>
            <a:r>
              <a:rPr lang="de-DE" dirty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layers</a:t>
            </a:r>
            <a:endParaRPr lang="de-DE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latin typeface="+mn-lt"/>
              </a:rPr>
              <a:t>Need </a:t>
            </a:r>
            <a:r>
              <a:rPr lang="de-DE" dirty="0" err="1" smtClean="0">
                <a:latin typeface="+mn-lt"/>
              </a:rPr>
              <a:t>about</a:t>
            </a:r>
            <a:r>
              <a:rPr lang="de-DE" dirty="0" smtClean="0">
                <a:latin typeface="+mn-lt"/>
              </a:rPr>
              <a:t> 8km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fibre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one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mat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    6 </a:t>
            </a:r>
            <a:r>
              <a:rPr lang="de-DE" dirty="0" err="1" smtClean="0">
                <a:latin typeface="+mn-lt"/>
              </a:rPr>
              <a:t>layers</a:t>
            </a:r>
            <a:r>
              <a:rPr lang="de-DE" dirty="0" smtClean="0">
                <a:latin typeface="+mn-lt"/>
              </a:rPr>
              <a:t> 2.5 </a:t>
            </a:r>
            <a:r>
              <a:rPr lang="de-DE" dirty="0" err="1" smtClean="0">
                <a:latin typeface="+mn-lt"/>
              </a:rPr>
              <a:t>metres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long</a:t>
            </a:r>
            <a:endParaRPr lang="en-US" dirty="0">
              <a:latin typeface="+mn-lt"/>
              <a:ea typeface="Microsoft YaHei" pitchFamily="2"/>
              <a:cs typeface="Mangal" pitchFamily="2"/>
            </a:endParaRPr>
          </a:p>
          <a:p>
            <a:pPr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smtClean="0">
                <a:latin typeface="+mn-lt"/>
                <a:ea typeface="Microsoft YaHei" pitchFamily="2"/>
                <a:cs typeface="Mangal" pitchFamily="2"/>
              </a:rPr>
              <a:t>   → 10,000 </a:t>
            </a:r>
            <a:r>
              <a:rPr lang="en-US" dirty="0">
                <a:latin typeface="+mn-lt"/>
                <a:ea typeface="Microsoft YaHei" pitchFamily="2"/>
                <a:cs typeface="Mangal" pitchFamily="2"/>
              </a:rPr>
              <a:t>km of </a:t>
            </a:r>
            <a:r>
              <a:rPr lang="en-US" dirty="0" err="1">
                <a:latin typeface="+mn-lt"/>
                <a:ea typeface="Microsoft YaHei" pitchFamily="2"/>
                <a:cs typeface="Mangal" pitchFamily="2"/>
              </a:rPr>
              <a:t>fibre</a:t>
            </a:r>
            <a:r>
              <a:rPr lang="en-US" dirty="0">
                <a:latin typeface="+mn-lt"/>
                <a:ea typeface="Microsoft YaHei" pitchFamily="2"/>
                <a:cs typeface="Mangal" pitchFamily="2"/>
              </a:rPr>
              <a:t> in total </a:t>
            </a:r>
            <a:endParaRPr lang="de-DE" dirty="0">
              <a:latin typeface="+mn-lt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6835488" y="646141"/>
            <a:ext cx="2737138" cy="404015"/>
          </a:xfrm>
          <a:prstGeom prst="rect">
            <a:avLst/>
          </a:prstGeom>
          <a:solidFill>
            <a:schemeClr val="bg1">
              <a:alpha val="58000"/>
            </a:schemeClr>
          </a:solidFill>
          <a:ln cap="flat">
            <a:noFill/>
          </a:ln>
          <a:effectLst/>
        </p:spPr>
        <p:txBody>
          <a:bodyPr vert="horz" wrap="square" lIns="99002" tIns="54004" rIns="99002" bIns="54004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Hole for alignment pin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515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C:\kirn\LHCB\SciFi\IPT\100_7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87" y="770809"/>
            <a:ext cx="2435776" cy="32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kirn\LHCB\SciFi\SuperModuleProduction\plots\IMG_17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8" t="26385" r="2736" b="14446"/>
          <a:stretch/>
        </p:blipFill>
        <p:spPr bwMode="auto">
          <a:xfrm>
            <a:off x="6627388" y="914888"/>
            <a:ext cx="3246508" cy="51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Mats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8" y="755501"/>
            <a:ext cx="3213172" cy="2144383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71760" y="3012669"/>
            <a:ext cx="4423644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Glue</a:t>
            </a:r>
            <a:r>
              <a:rPr lang="de-DE" dirty="0" smtClean="0"/>
              <a:t>: </a:t>
            </a:r>
            <a:r>
              <a:rPr lang="de-DE" dirty="0" err="1" smtClean="0"/>
              <a:t>Epotec</a:t>
            </a:r>
            <a:r>
              <a:rPr lang="de-DE" dirty="0" smtClean="0"/>
              <a:t> 301 + 25% TiO2 (optional)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→ </a:t>
            </a:r>
            <a:r>
              <a:rPr lang="de-DE" dirty="0" err="1" smtClean="0"/>
              <a:t>Minimization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crosstalk</a:t>
            </a:r>
            <a:r>
              <a:rPr lang="de-DE" dirty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adjacent</a:t>
            </a:r>
            <a:r>
              <a:rPr lang="de-DE" dirty="0" smtClean="0"/>
              <a:t> </a:t>
            </a:r>
            <a:r>
              <a:rPr lang="de-DE" dirty="0" err="1" smtClean="0"/>
              <a:t>fibers</a:t>
            </a:r>
            <a:endParaRPr lang="de-DE" dirty="0" smtClean="0"/>
          </a:p>
        </p:txBody>
      </p:sp>
      <p:sp>
        <p:nvSpPr>
          <p:cNvPr id="54" name="Textfeld 53"/>
          <p:cNvSpPr txBox="1"/>
          <p:nvPr/>
        </p:nvSpPr>
        <p:spPr>
          <a:xfrm rot="14300127">
            <a:off x="7527731" y="2451884"/>
            <a:ext cx="2564000" cy="6377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err="1" smtClean="0"/>
              <a:t>Length</a:t>
            </a:r>
            <a:r>
              <a:rPr lang="de-DE" sz="2400" dirty="0" smtClean="0"/>
              <a:t>: 2650 </a:t>
            </a:r>
            <a:r>
              <a:rPr lang="de-DE" sz="2400" dirty="0"/>
              <a:t>mm</a:t>
            </a:r>
          </a:p>
        </p:txBody>
      </p:sp>
      <p:cxnSp>
        <p:nvCxnSpPr>
          <p:cNvPr id="55" name="Gerade Verbindung mit Pfeil 54"/>
          <p:cNvCxnSpPr/>
          <p:nvPr/>
        </p:nvCxnSpPr>
        <p:spPr bwMode="auto">
          <a:xfrm flipH="1" flipV="1">
            <a:off x="7238133" y="974400"/>
            <a:ext cx="2557937" cy="4360915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7" name="Gerade Verbindung mit Pfeil 56"/>
          <p:cNvCxnSpPr/>
          <p:nvPr/>
        </p:nvCxnSpPr>
        <p:spPr bwMode="auto">
          <a:xfrm flipH="1">
            <a:off x="8399463" y="5400410"/>
            <a:ext cx="1438704" cy="2069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9" name="Textfeld 58"/>
          <p:cNvSpPr txBox="1"/>
          <p:nvPr/>
        </p:nvSpPr>
        <p:spPr>
          <a:xfrm>
            <a:off x="7994108" y="5569080"/>
            <a:ext cx="1889135" cy="54542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smtClean="0"/>
              <a:t>Width: 140 </a:t>
            </a:r>
            <a:r>
              <a:rPr lang="de-DE" sz="2000" dirty="0"/>
              <a:t>mm</a:t>
            </a:r>
          </a:p>
        </p:txBody>
      </p:sp>
      <p:sp>
        <p:nvSpPr>
          <p:cNvPr id="60" name="Ellipse 59"/>
          <p:cNvSpPr/>
          <p:nvPr/>
        </p:nvSpPr>
        <p:spPr>
          <a:xfrm>
            <a:off x="7416576" y="2195661"/>
            <a:ext cx="594012" cy="488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Textfeld 61"/>
          <p:cNvSpPr txBox="1"/>
          <p:nvPr/>
        </p:nvSpPr>
        <p:spPr>
          <a:xfrm rot="4227054">
            <a:off x="6589399" y="3568913"/>
            <a:ext cx="2000612" cy="8224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/>
              <a:t>Pin </a:t>
            </a:r>
            <a:r>
              <a:rPr lang="de-DE" sz="1600" dirty="0" err="1" smtClean="0"/>
              <a:t>to</a:t>
            </a:r>
            <a:r>
              <a:rPr lang="de-DE" sz="1600" dirty="0" smtClean="0"/>
              <a:t> Pin </a:t>
            </a:r>
            <a:r>
              <a:rPr lang="de-DE" sz="1600" dirty="0" err="1" smtClean="0"/>
              <a:t>Distance</a:t>
            </a:r>
            <a:r>
              <a:rPr lang="de-DE" sz="16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 250 </a:t>
            </a:r>
            <a:r>
              <a:rPr lang="de-DE" sz="1600" dirty="0"/>
              <a:t>mm</a:t>
            </a:r>
          </a:p>
        </p:txBody>
      </p:sp>
      <p:pic>
        <p:nvPicPr>
          <p:cNvPr id="64" name="Picture 3" descr="C:\kirn\LHCB\SciFi\SuperModuleProduction\plots\IMG_179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5" t="35447" r="28460" b="34181"/>
          <a:stretch/>
        </p:blipFill>
        <p:spPr bwMode="auto">
          <a:xfrm>
            <a:off x="3756026" y="4488528"/>
            <a:ext cx="263890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Gerade Verbindung mit Pfeil 66"/>
          <p:cNvCxnSpPr/>
          <p:nvPr/>
        </p:nvCxnSpPr>
        <p:spPr>
          <a:xfrm flipH="1">
            <a:off x="5172024" y="2608977"/>
            <a:ext cx="2244553" cy="244717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/>
          <p:cNvSpPr txBox="1"/>
          <p:nvPr/>
        </p:nvSpPr>
        <p:spPr>
          <a:xfrm>
            <a:off x="163356" y="5520723"/>
            <a:ext cx="6231570" cy="1338828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Pins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bonded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fibre</a:t>
            </a:r>
            <a:r>
              <a:rPr lang="de-DE" dirty="0" smtClean="0"/>
              <a:t> </a:t>
            </a:r>
            <a:r>
              <a:rPr lang="de-DE" dirty="0" err="1" smtClean="0"/>
              <a:t>mat</a:t>
            </a:r>
            <a:r>
              <a:rPr lang="de-DE" dirty="0" smtClean="0"/>
              <a:t> on </a:t>
            </a:r>
            <a:r>
              <a:rPr lang="de-DE" dirty="0" err="1" smtClean="0"/>
              <a:t>wheel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winding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 </a:t>
            </a:r>
            <a:r>
              <a:rPr lang="de-DE" dirty="0" err="1" smtClean="0"/>
              <a:t>reach</a:t>
            </a:r>
            <a:r>
              <a:rPr lang="de-DE" dirty="0"/>
              <a:t> </a:t>
            </a:r>
            <a:r>
              <a:rPr lang="de-DE" dirty="0" smtClean="0"/>
              <a:t>a </a:t>
            </a:r>
            <a:r>
              <a:rPr lang="de-DE" dirty="0" err="1"/>
              <a:t>s</a:t>
            </a:r>
            <a:r>
              <a:rPr lang="de-DE" dirty="0" err="1" smtClean="0"/>
              <a:t>traightness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/>
              <a:t> </a:t>
            </a:r>
            <a:r>
              <a:rPr lang="de-DE" dirty="0" err="1" smtClean="0"/>
              <a:t>mat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&lt; 100 µm</a:t>
            </a:r>
          </a:p>
        </p:txBody>
      </p:sp>
    </p:spTree>
    <p:extLst>
      <p:ext uri="{BB962C8B-B14F-4D97-AF65-F5344CB8AC3E}">
        <p14:creationId xmlns:p14="http://schemas.microsoft.com/office/powerpoint/2010/main" val="40283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alphaModFix/>
          </a:blip>
          <a:srcRect l="8001" t="8000" r="8001" b="4000"/>
          <a:stretch>
            <a:fillRect/>
          </a:stretch>
        </p:blipFill>
        <p:spPr>
          <a:xfrm>
            <a:off x="328576" y="2458182"/>
            <a:ext cx="3514811" cy="4973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Mats: Casting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8"/>
          <p:cNvSpPr txBox="1"/>
          <p:nvPr/>
        </p:nvSpPr>
        <p:spPr>
          <a:xfrm>
            <a:off x="356601" y="6781293"/>
            <a:ext cx="2801986" cy="621787"/>
          </a:xfrm>
          <a:prstGeom prst="rect">
            <a:avLst/>
          </a:prstGeom>
          <a:solidFill>
            <a:schemeClr val="tx1">
              <a:alpha val="35000"/>
            </a:schemeClr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Epoxy is injected </a:t>
            </a:r>
            <a:r>
              <a:rPr lang="en-US" sz="18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in </a:t>
            </a:r>
            <a:r>
              <a:rPr lang="en-US" sz="1800" b="0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the mold from </a:t>
            </a:r>
            <a:r>
              <a:rPr lang="en-US" sz="18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the </a:t>
            </a:r>
            <a:r>
              <a:rPr lang="en-US" sz="1800" b="0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bottom up</a:t>
            </a:r>
          </a:p>
        </p:txBody>
      </p:sp>
      <p:sp>
        <p:nvSpPr>
          <p:cNvPr id="22" name="TextBox 7"/>
          <p:cNvSpPr txBox="1"/>
          <p:nvPr/>
        </p:nvSpPr>
        <p:spPr>
          <a:xfrm>
            <a:off x="2842027" y="5508029"/>
            <a:ext cx="1005840" cy="6030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Fibre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Mat</a:t>
            </a:r>
          </a:p>
        </p:txBody>
      </p:sp>
      <p:sp>
        <p:nvSpPr>
          <p:cNvPr id="23" name="Straight Connector 6"/>
          <p:cNvSpPr/>
          <p:nvPr/>
        </p:nvSpPr>
        <p:spPr>
          <a:xfrm flipH="1" flipV="1">
            <a:off x="2508506" y="5228706"/>
            <a:ext cx="443574" cy="374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4925" cap="flat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" y="814818"/>
            <a:ext cx="4172092" cy="1308835"/>
          </a:xfrm>
          <a:prstGeom prst="rect">
            <a:avLst/>
          </a:prstGeom>
        </p:spPr>
      </p:pic>
      <p:sp>
        <p:nvSpPr>
          <p:cNvPr id="25" name="TextBox 7"/>
          <p:cNvSpPr txBox="1"/>
          <p:nvPr/>
        </p:nvSpPr>
        <p:spPr>
          <a:xfrm>
            <a:off x="503808" y="1763613"/>
            <a:ext cx="1584842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80 µm spacer</a:t>
            </a: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6" name="Straight Connector 6"/>
          <p:cNvSpPr/>
          <p:nvPr/>
        </p:nvSpPr>
        <p:spPr>
          <a:xfrm flipV="1">
            <a:off x="1223538" y="1490851"/>
            <a:ext cx="491644" cy="3296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4925" cap="flat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7" name="Straight Connector 6"/>
          <p:cNvSpPr/>
          <p:nvPr/>
        </p:nvSpPr>
        <p:spPr>
          <a:xfrm flipH="1" flipV="1">
            <a:off x="879741" y="1490851"/>
            <a:ext cx="372450" cy="34442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4925" cap="flat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2713754" y="1639656"/>
            <a:ext cx="1005840" cy="6030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Fibre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Mat</a:t>
            </a:r>
          </a:p>
        </p:txBody>
      </p:sp>
      <p:sp>
        <p:nvSpPr>
          <p:cNvPr id="29" name="Straight Connector 6"/>
          <p:cNvSpPr/>
          <p:nvPr/>
        </p:nvSpPr>
        <p:spPr>
          <a:xfrm flipH="1" flipV="1">
            <a:off x="2994887" y="1344654"/>
            <a:ext cx="210511" cy="2923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4925" cap="flat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619784" y="716225"/>
            <a:ext cx="474100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Glue</a:t>
            </a:r>
            <a:r>
              <a:rPr lang="de-DE" dirty="0" smtClean="0"/>
              <a:t>-Casting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SiFi</a:t>
            </a:r>
            <a:r>
              <a:rPr lang="de-DE" dirty="0" smtClean="0"/>
              <a:t> </a:t>
            </a:r>
            <a:r>
              <a:rPr lang="de-DE" dirty="0" err="1" smtClean="0"/>
              <a:t>mat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 err="1" smtClean="0"/>
              <a:t>fibre</a:t>
            </a:r>
            <a:r>
              <a:rPr lang="de-DE" dirty="0" smtClean="0"/>
              <a:t> </a:t>
            </a:r>
            <a:r>
              <a:rPr lang="de-DE" dirty="0" err="1" smtClean="0"/>
              <a:t>mat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shipping</a:t>
            </a:r>
            <a:r>
              <a:rPr lang="de-DE" dirty="0" smtClean="0"/>
              <a:t> </a:t>
            </a:r>
            <a:r>
              <a:rPr lang="de-DE" dirty="0" err="1" smtClean="0"/>
              <a:t>easier</a:t>
            </a:r>
            <a:r>
              <a:rPr lang="de-DE" dirty="0" smtClean="0"/>
              <a:t>. 5 </a:t>
            </a:r>
            <a:r>
              <a:rPr lang="de-DE" dirty="0" err="1" smtClean="0"/>
              <a:t>fibre</a:t>
            </a:r>
            <a:r>
              <a:rPr lang="de-DE" dirty="0" smtClean="0"/>
              <a:t> </a:t>
            </a:r>
            <a:r>
              <a:rPr lang="de-DE" dirty="0" err="1" smtClean="0"/>
              <a:t>mat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, 2 in </a:t>
            </a:r>
            <a:r>
              <a:rPr lang="de-DE" dirty="0" err="1" smtClean="0"/>
              <a:t>Russia</a:t>
            </a:r>
            <a:r>
              <a:rPr lang="de-DE" dirty="0" smtClean="0"/>
              <a:t>, 2 in Germany </a:t>
            </a:r>
            <a:r>
              <a:rPr lang="de-DE" dirty="0" err="1" smtClean="0"/>
              <a:t>and</a:t>
            </a:r>
            <a:r>
              <a:rPr lang="de-DE" dirty="0" smtClean="0"/>
              <a:t> 1 in </a:t>
            </a:r>
            <a:r>
              <a:rPr lang="de-DE" dirty="0" err="1" smtClean="0"/>
              <a:t>Switzerland</a:t>
            </a:r>
            <a:r>
              <a:rPr lang="de-DE" dirty="0" smtClean="0"/>
              <a:t>)</a:t>
            </a:r>
            <a:endParaRPr lang="de-DE" dirty="0" smtClean="0"/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>
            <a:off x="4342572" y="2593756"/>
            <a:ext cx="5522276" cy="4141460"/>
          </a:xfrm>
          <a:prstGeom prst="rect">
            <a:avLst/>
          </a:prstGeom>
          <a:noFill/>
          <a:ln cap="flat">
            <a:noFill/>
          </a:ln>
          <a:effectLst>
            <a:outerShdw dist="50804" dir="5400000" algn="tl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6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2087984" y="1023375"/>
            <a:ext cx="7884252" cy="58120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92039" y="107429"/>
            <a:ext cx="504056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chemeClr val="accent2"/>
                </a:solidFill>
              </a:rPr>
              <a:t>Outline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8530" y="684920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Freeform 3"/>
          <p:cNvSpPr/>
          <p:nvPr/>
        </p:nvSpPr>
        <p:spPr>
          <a:xfrm>
            <a:off x="4968304" y="2987749"/>
            <a:ext cx="773243" cy="309634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36722" cap="flat">
            <a:solidFill>
              <a:srgbClr val="FF0000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0059" y="1045212"/>
            <a:ext cx="32848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 err="1" smtClean="0"/>
              <a:t>LHCb</a:t>
            </a:r>
            <a:r>
              <a:rPr lang="de-DE" sz="2400" b="1" dirty="0" smtClean="0"/>
              <a:t> Upgrade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 err="1" smtClean="0"/>
              <a:t>LHCb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SciFi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tracker</a:t>
            </a:r>
            <a:endParaRPr lang="de-DE" sz="2400" b="1" dirty="0" smtClean="0"/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 err="1" smtClean="0"/>
              <a:t>Fibres</a:t>
            </a:r>
            <a:endParaRPr lang="de-DE" sz="2400" b="1" dirty="0" smtClean="0"/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 err="1" smtClean="0"/>
              <a:t>SiPMs</a:t>
            </a:r>
            <a:endParaRPr lang="de-DE" sz="2400" b="1" dirty="0" smtClean="0"/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 smtClean="0"/>
              <a:t>FE </a:t>
            </a:r>
            <a:r>
              <a:rPr lang="de-DE" sz="2400" b="1" dirty="0" err="1" smtClean="0"/>
              <a:t>Readout</a:t>
            </a:r>
            <a:endParaRPr lang="de-DE" sz="2400" b="1" dirty="0"/>
          </a:p>
        </p:txBody>
      </p:sp>
      <p:sp>
        <p:nvSpPr>
          <p:cNvPr id="2" name="Rechteck 1"/>
          <p:cNvSpPr/>
          <p:nvPr/>
        </p:nvSpPr>
        <p:spPr>
          <a:xfrm>
            <a:off x="2017030" y="6718756"/>
            <a:ext cx="5902547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ct val="45000"/>
            </a:pPr>
            <a:r>
              <a:rPr lang="en-US" dirty="0" err="1">
                <a:latin typeface="Liberation Sans" pitchFamily="34"/>
              </a:rPr>
              <a:t>SciFi</a:t>
            </a:r>
            <a:r>
              <a:rPr lang="en-US" dirty="0">
                <a:latin typeface="Liberation Sans" pitchFamily="34"/>
              </a:rPr>
              <a:t> collaboration with </a:t>
            </a:r>
            <a:r>
              <a:rPr lang="en-US" dirty="0">
                <a:solidFill>
                  <a:srgbClr val="00AE00"/>
                </a:solidFill>
                <a:latin typeface="Liberation Sans" pitchFamily="34"/>
              </a:rPr>
              <a:t>10 countries in 20 institutions</a:t>
            </a:r>
          </a:p>
        </p:txBody>
      </p:sp>
    </p:spTree>
    <p:extLst>
      <p:ext uri="{BB962C8B-B14F-4D97-AF65-F5344CB8AC3E}">
        <p14:creationId xmlns:p14="http://schemas.microsoft.com/office/powerpoint/2010/main" val="2287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5453" r="15649" b="2708"/>
          <a:stretch/>
        </p:blipFill>
        <p:spPr>
          <a:xfrm>
            <a:off x="196140" y="3624287"/>
            <a:ext cx="2971963" cy="32341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3939" r="7141"/>
          <a:stretch/>
        </p:blipFill>
        <p:spPr>
          <a:xfrm>
            <a:off x="176421" y="823796"/>
            <a:ext cx="3908332" cy="26365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Mats: </a:t>
            </a:r>
            <a:r>
              <a:rPr lang="en-US" sz="2800" kern="0" dirty="0" smtClean="0">
                <a:solidFill>
                  <a:schemeClr val="accent2"/>
                </a:solidFill>
              </a:rPr>
              <a:t>Cutting &amp; QA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176422" y="722247"/>
            <a:ext cx="390833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Transversal </a:t>
            </a:r>
            <a:r>
              <a:rPr lang="de-DE" dirty="0" err="1" smtClean="0"/>
              <a:t>cut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endParaRPr lang="de-DE" dirty="0" smtClean="0"/>
          </a:p>
        </p:txBody>
      </p:sp>
      <p:sp>
        <p:nvSpPr>
          <p:cNvPr id="32" name="Textfeld 31"/>
          <p:cNvSpPr txBox="1"/>
          <p:nvPr/>
        </p:nvSpPr>
        <p:spPr>
          <a:xfrm>
            <a:off x="26358" y="3595410"/>
            <a:ext cx="293648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 smtClean="0"/>
              <a:t>Longitudinal </a:t>
            </a:r>
            <a:r>
              <a:rPr lang="de-DE" dirty="0" err="1" smtClean="0"/>
              <a:t>cut</a:t>
            </a:r>
            <a:r>
              <a:rPr lang="de-DE" dirty="0" smtClean="0"/>
              <a:t> </a:t>
            </a:r>
          </a:p>
        </p:txBody>
      </p:sp>
      <p:pic>
        <p:nvPicPr>
          <p:cNvPr id="35" name="Picture 2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>
            <a:off x="3665307" y="5151711"/>
            <a:ext cx="3141907" cy="22539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TextBox 4"/>
          <p:cNvSpPr txBox="1"/>
          <p:nvPr/>
        </p:nvSpPr>
        <p:spPr>
          <a:xfrm>
            <a:off x="7272553" y="5657492"/>
            <a:ext cx="2339821" cy="88724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Cutting will create </a:t>
            </a:r>
            <a:endParaRPr lang="en-US" sz="1800" b="0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dead </a:t>
            </a: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fibres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on the </a:t>
            </a:r>
            <a:endParaRPr lang="en-US" sz="1800" b="0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edges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37" name="Picture 7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>
            <a:off x="4273994" y="1712645"/>
            <a:ext cx="5662861" cy="34771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8" name="Textfeld 37"/>
          <p:cNvSpPr txBox="1"/>
          <p:nvPr/>
        </p:nvSpPr>
        <p:spPr>
          <a:xfrm>
            <a:off x="3933064" y="714968"/>
            <a:ext cx="62121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interfibre</a:t>
            </a:r>
            <a:r>
              <a:rPr lang="de-DE" dirty="0" smtClean="0"/>
              <a:t> </a:t>
            </a:r>
            <a:r>
              <a:rPr lang="de-DE" dirty="0" err="1" smtClean="0"/>
              <a:t>alignment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pattern</a:t>
            </a:r>
            <a:r>
              <a:rPr lang="de-DE" dirty="0" smtClean="0"/>
              <a:t> </a:t>
            </a:r>
            <a:r>
              <a:rPr lang="de-DE" dirty="0" err="1" smtClean="0"/>
              <a:t>recognition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, Measurement </a:t>
            </a:r>
            <a:r>
              <a:rPr lang="de-DE" dirty="0" err="1" smtClean="0"/>
              <a:t>of</a:t>
            </a:r>
            <a:r>
              <a:rPr lang="de-DE" dirty="0" smtClean="0"/>
              <a:t> light </a:t>
            </a:r>
            <a:r>
              <a:rPr lang="de-DE" dirty="0" err="1" smtClean="0"/>
              <a:t>yield</a:t>
            </a:r>
            <a:r>
              <a:rPr lang="de-DE" dirty="0" smtClean="0"/>
              <a:t> (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cosmics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Sr90)</a:t>
            </a:r>
            <a:endParaRPr lang="de-DE" dirty="0" smtClean="0"/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5256336" y="3460361"/>
            <a:ext cx="0" cy="823532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38"/>
          <p:cNvCxnSpPr/>
          <p:nvPr/>
        </p:nvCxnSpPr>
        <p:spPr bwMode="auto">
          <a:xfrm>
            <a:off x="6192440" y="3532369"/>
            <a:ext cx="0" cy="82353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5236261" y="4355901"/>
            <a:ext cx="869727" cy="0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0" name="TextBox 4"/>
          <p:cNvSpPr txBox="1"/>
          <p:nvPr/>
        </p:nvSpPr>
        <p:spPr>
          <a:xfrm>
            <a:off x="5255468" y="4530439"/>
            <a:ext cx="963854" cy="356330"/>
          </a:xfrm>
          <a:prstGeom prst="rect">
            <a:avLst/>
          </a:prstGeom>
          <a:solidFill>
            <a:schemeClr val="bg1">
              <a:alpha val="32000"/>
            </a:schemeClr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250 µm</a:t>
            </a:r>
            <a:endParaRPr lang="en-US" sz="1800" b="0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7304063" y="4219312"/>
            <a:ext cx="766186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smtClean="0">
                <a:solidFill>
                  <a:schemeClr val="bg1"/>
                </a:solidFill>
                <a:latin typeface="Arial" pitchFamily="18"/>
                <a:ea typeface="Microsoft YaHei" pitchFamily="2"/>
                <a:cs typeface="Mangal" pitchFamily="2"/>
              </a:rPr>
              <a:t>core</a:t>
            </a:r>
            <a:endParaRPr lang="en-US" sz="1800" b="0" i="0" u="none" strike="noStrike" kern="1200" cap="none" spc="0" baseline="0" dirty="0" smtClean="0">
              <a:solidFill>
                <a:schemeClr val="bg1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V="1">
            <a:off x="7611244" y="3995824"/>
            <a:ext cx="165372" cy="28806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Gerade Verbindung mit Pfeil 42"/>
          <p:cNvCxnSpPr/>
          <p:nvPr/>
        </p:nvCxnSpPr>
        <p:spPr bwMode="auto">
          <a:xfrm>
            <a:off x="8399462" y="3329648"/>
            <a:ext cx="0" cy="2946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Box 4"/>
          <p:cNvSpPr txBox="1"/>
          <p:nvPr/>
        </p:nvSpPr>
        <p:spPr>
          <a:xfrm>
            <a:off x="7666907" y="2962924"/>
            <a:ext cx="1142535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smtClean="0">
                <a:solidFill>
                  <a:schemeClr val="bg1"/>
                </a:solidFill>
                <a:latin typeface="Arial" pitchFamily="18"/>
                <a:ea typeface="Microsoft YaHei" pitchFamily="2"/>
                <a:cs typeface="Mangal" pitchFamily="2"/>
              </a:rPr>
              <a:t>cladding</a:t>
            </a:r>
            <a:endParaRPr lang="en-US" sz="1800" b="0" i="0" u="none" strike="noStrike" kern="1200" cap="none" spc="0" baseline="0" dirty="0" smtClean="0">
              <a:solidFill>
                <a:schemeClr val="bg1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51" name="Gerade Verbindung mit Pfeil 50"/>
          <p:cNvCxnSpPr/>
          <p:nvPr/>
        </p:nvCxnSpPr>
        <p:spPr bwMode="auto">
          <a:xfrm flipH="1">
            <a:off x="7300362" y="3497734"/>
            <a:ext cx="44206" cy="49809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4"/>
          <p:cNvSpPr txBox="1"/>
          <p:nvPr/>
        </p:nvSpPr>
        <p:spPr>
          <a:xfrm>
            <a:off x="7039976" y="3242699"/>
            <a:ext cx="1142535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smtClean="0">
                <a:solidFill>
                  <a:schemeClr val="bg1"/>
                </a:solidFill>
                <a:latin typeface="Arial" pitchFamily="18"/>
                <a:ea typeface="Microsoft YaHei" pitchFamily="2"/>
                <a:cs typeface="Mangal" pitchFamily="2"/>
              </a:rPr>
              <a:t>epoxy</a:t>
            </a:r>
            <a:endParaRPr lang="en-US" sz="1800" b="0" i="0" u="none" strike="noStrike" kern="1200" cap="none" spc="0" baseline="0" dirty="0" smtClean="0">
              <a:solidFill>
                <a:schemeClr val="bg1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5" name="TextBox 4"/>
          <p:cNvSpPr txBox="1"/>
          <p:nvPr/>
        </p:nvSpPr>
        <p:spPr>
          <a:xfrm>
            <a:off x="8064648" y="4507346"/>
            <a:ext cx="963854" cy="356330"/>
          </a:xfrm>
          <a:prstGeom prst="rect">
            <a:avLst/>
          </a:prstGeom>
          <a:solidFill>
            <a:schemeClr val="bg1">
              <a:alpha val="32000"/>
            </a:schemeClr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270 µm</a:t>
            </a:r>
            <a:endParaRPr lang="en-US" sz="1800" b="0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56" name="Gerade Verbindung mit Pfeil 55"/>
          <p:cNvCxnSpPr>
            <a:stCxn id="36" idx="1"/>
          </p:cNvCxnSpPr>
          <p:nvPr/>
        </p:nvCxnSpPr>
        <p:spPr bwMode="auto">
          <a:xfrm flipH="1" flipV="1">
            <a:off x="6757972" y="5952873"/>
            <a:ext cx="514581" cy="14824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Gerade Verbindung mit Pfeil 57"/>
          <p:cNvCxnSpPr>
            <a:stCxn id="36" idx="1"/>
          </p:cNvCxnSpPr>
          <p:nvPr/>
        </p:nvCxnSpPr>
        <p:spPr bwMode="auto">
          <a:xfrm flipH="1">
            <a:off x="6805720" y="6101115"/>
            <a:ext cx="466833" cy="44362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395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1599" b="4579"/>
          <a:stretch/>
        </p:blipFill>
        <p:spPr>
          <a:xfrm>
            <a:off x="315418" y="2581692"/>
            <a:ext cx="4464496" cy="30175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Module: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-12864" y="611485"/>
            <a:ext cx="100934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Fibre</a:t>
            </a:r>
            <a:r>
              <a:rPr lang="de-DE" dirty="0" smtClean="0"/>
              <a:t> </a:t>
            </a:r>
            <a:r>
              <a:rPr lang="de-DE" dirty="0" err="1" smtClean="0"/>
              <a:t>mats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assembled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a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mounted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placed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LHCb</a:t>
            </a:r>
            <a:r>
              <a:rPr lang="de-DE" dirty="0" smtClean="0"/>
              <a:t> </a:t>
            </a:r>
            <a:r>
              <a:rPr lang="de-DE" dirty="0" err="1" smtClean="0"/>
              <a:t>pit</a:t>
            </a:r>
            <a:r>
              <a:rPr lang="de-DE" dirty="0" smtClean="0"/>
              <a:t> 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0" y="1114622"/>
            <a:ext cx="562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8 </a:t>
            </a:r>
            <a:r>
              <a:rPr lang="de-DE" sz="1600" dirty="0" err="1" smtClean="0"/>
              <a:t>mats</a:t>
            </a:r>
            <a:r>
              <a:rPr lang="de-DE" sz="1600" dirty="0" smtClean="0"/>
              <a:t> </a:t>
            </a:r>
            <a:r>
              <a:rPr lang="de-DE" sz="1600" dirty="0" err="1" smtClean="0"/>
              <a:t>aligned</a:t>
            </a:r>
            <a:r>
              <a:rPr lang="de-DE" sz="1600" dirty="0" smtClean="0"/>
              <a:t> on a </a:t>
            </a:r>
            <a:r>
              <a:rPr lang="de-DE" sz="1600" dirty="0" err="1" smtClean="0"/>
              <a:t>precision</a:t>
            </a:r>
            <a:r>
              <a:rPr lang="de-DE" sz="1600" dirty="0" smtClean="0"/>
              <a:t> </a:t>
            </a:r>
            <a:r>
              <a:rPr lang="de-DE" sz="1600" dirty="0" err="1" smtClean="0"/>
              <a:t>table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Bond a </a:t>
            </a:r>
            <a:r>
              <a:rPr lang="de-DE" sz="1600" dirty="0" err="1" smtClean="0"/>
              <a:t>carbon</a:t>
            </a:r>
            <a:r>
              <a:rPr lang="de-DE" sz="1600" dirty="0" smtClean="0"/>
              <a:t> </a:t>
            </a:r>
            <a:r>
              <a:rPr lang="de-DE" sz="1600" dirty="0" err="1" smtClean="0"/>
              <a:t>fibre</a:t>
            </a:r>
            <a:r>
              <a:rPr lang="de-DE" sz="1600" dirty="0" smtClean="0"/>
              <a:t> + </a:t>
            </a:r>
            <a:r>
              <a:rPr lang="de-DE" sz="1600" dirty="0" err="1" smtClean="0"/>
              <a:t>Nomex</a:t>
            </a:r>
            <a:r>
              <a:rPr lang="de-DE" sz="1600" dirty="0" smtClean="0"/>
              <a:t> </a:t>
            </a:r>
            <a:r>
              <a:rPr lang="de-DE" sz="1600" dirty="0" err="1" smtClean="0"/>
              <a:t>core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     </a:t>
            </a:r>
            <a:r>
              <a:rPr lang="de-DE" sz="1600" dirty="0" err="1" smtClean="0"/>
              <a:t>make</a:t>
            </a:r>
            <a:r>
              <a:rPr lang="de-DE" sz="1600" dirty="0" smtClean="0"/>
              <a:t> a strong rigid </a:t>
            </a:r>
            <a:r>
              <a:rPr lang="de-DE" sz="1600" dirty="0" err="1" smtClean="0"/>
              <a:t>object</a:t>
            </a:r>
            <a:endParaRPr lang="de-DE" sz="1600" dirty="0" smtClean="0"/>
          </a:p>
          <a:p>
            <a:pPr>
              <a:lnSpc>
                <a:spcPct val="150000"/>
              </a:lnSpc>
            </a:pPr>
            <a:r>
              <a:rPr lang="de-DE" sz="1600" dirty="0" smtClean="0"/>
              <a:t>→ Precision in time in z-</a:t>
            </a:r>
            <a:r>
              <a:rPr lang="de-DE" sz="1600" dirty="0" err="1" smtClean="0"/>
              <a:t>direction</a:t>
            </a:r>
            <a:r>
              <a:rPr lang="de-DE" sz="1600" dirty="0" smtClean="0"/>
              <a:t> </a:t>
            </a:r>
            <a:r>
              <a:rPr lang="de-DE" sz="1600" dirty="0" err="1" smtClean="0"/>
              <a:t>better</a:t>
            </a:r>
            <a:r>
              <a:rPr lang="de-DE" sz="1600" dirty="0" smtClean="0"/>
              <a:t> </a:t>
            </a:r>
            <a:r>
              <a:rPr lang="de-DE" sz="1600" dirty="0" err="1" smtClean="0"/>
              <a:t>than</a:t>
            </a:r>
            <a:r>
              <a:rPr lang="de-DE" sz="1600" dirty="0" smtClean="0"/>
              <a:t> 300 µm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2513" r="12541" b="7789"/>
          <a:stretch/>
        </p:blipFill>
        <p:spPr>
          <a:xfrm>
            <a:off x="5095332" y="1174229"/>
            <a:ext cx="4985292" cy="166176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76" y="3083679"/>
            <a:ext cx="1662523" cy="324083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4594" b="3834"/>
          <a:stretch/>
        </p:blipFill>
        <p:spPr bwMode="auto">
          <a:xfrm>
            <a:off x="1522884" y="5496658"/>
            <a:ext cx="5760640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1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892" t="-526" b="-202"/>
          <a:stretch/>
        </p:blipFill>
        <p:spPr bwMode="auto">
          <a:xfrm rot="1729960">
            <a:off x="5689565" y="4413265"/>
            <a:ext cx="4222165" cy="292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04439" y="107429"/>
            <a:ext cx="4180090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1426436" y="620878"/>
            <a:ext cx="693609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characteristics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SiPMs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LHCb</a:t>
            </a:r>
            <a:r>
              <a:rPr lang="de-DE" dirty="0" smtClean="0"/>
              <a:t> </a:t>
            </a:r>
            <a:r>
              <a:rPr lang="de-DE" dirty="0" err="1" smtClean="0"/>
              <a:t>SciFi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 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891068" y="4717682"/>
            <a:ext cx="31523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 smtClean="0"/>
              <a:t>Hamamatsu (</a:t>
            </a:r>
            <a:r>
              <a:rPr lang="de-DE" sz="2400" dirty="0" err="1" smtClean="0"/>
              <a:t>Jp</a:t>
            </a:r>
            <a:r>
              <a:rPr lang="de-DE" sz="2400" dirty="0" smtClean="0"/>
              <a:t>)</a:t>
            </a:r>
          </a:p>
        </p:txBody>
      </p:sp>
      <p:grpSp>
        <p:nvGrpSpPr>
          <p:cNvPr id="18" name="Group 6"/>
          <p:cNvGrpSpPr/>
          <p:nvPr/>
        </p:nvGrpSpPr>
        <p:grpSpPr>
          <a:xfrm>
            <a:off x="-5948" y="5354911"/>
            <a:ext cx="4973170" cy="1233238"/>
            <a:chOff x="4211951" y="2674221"/>
            <a:chExt cx="4584794" cy="1437539"/>
          </a:xfrm>
        </p:grpSpPr>
        <p:pic>
          <p:nvPicPr>
            <p:cNvPr id="19" name="Picture 2" descr="E:\scifi\Photo\new flex guy\PA041510_RG-A_1-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7" t="2419" r="220" b="20"/>
            <a:stretch/>
          </p:blipFill>
          <p:spPr bwMode="auto">
            <a:xfrm rot="16200000">
              <a:off x="6372415" y="1335574"/>
              <a:ext cx="808684" cy="4039976"/>
            </a:xfrm>
            <a:prstGeom prst="rect">
              <a:avLst/>
            </a:prstGeom>
            <a:noFill/>
          </p:spPr>
        </p:pic>
        <p:cxnSp>
          <p:nvCxnSpPr>
            <p:cNvPr id="20" name="Straight Connector 8"/>
            <p:cNvCxnSpPr/>
            <p:nvPr/>
          </p:nvCxnSpPr>
          <p:spPr>
            <a:xfrm>
              <a:off x="4738880" y="2780910"/>
              <a:ext cx="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9"/>
            <p:cNvCxnSpPr/>
            <p:nvPr/>
          </p:nvCxnSpPr>
          <p:spPr>
            <a:xfrm>
              <a:off x="4796409" y="2780910"/>
              <a:ext cx="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0"/>
            <p:cNvCxnSpPr/>
            <p:nvPr/>
          </p:nvCxnSpPr>
          <p:spPr>
            <a:xfrm>
              <a:off x="4572000" y="2924930"/>
              <a:ext cx="152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1"/>
            <p:cNvCxnSpPr/>
            <p:nvPr/>
          </p:nvCxnSpPr>
          <p:spPr>
            <a:xfrm flipH="1">
              <a:off x="4796409" y="2924930"/>
              <a:ext cx="6397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2"/>
            <p:cNvSpPr txBox="1"/>
            <p:nvPr/>
          </p:nvSpPr>
          <p:spPr>
            <a:xfrm>
              <a:off x="4860040" y="2674221"/>
              <a:ext cx="649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170</a:t>
              </a:r>
              <a:r>
                <a:rPr lang="el-GR" sz="1200" dirty="0" smtClean="0">
                  <a:latin typeface="Constantia"/>
                </a:rPr>
                <a:t>μ</a:t>
              </a:r>
              <a:r>
                <a:rPr lang="en-US" sz="1200" dirty="0" smtClean="0"/>
                <a:t>m</a:t>
              </a:r>
              <a:endParaRPr lang="en-US" sz="1200" dirty="0"/>
            </a:p>
          </p:txBody>
        </p:sp>
        <p:cxnSp>
          <p:nvCxnSpPr>
            <p:cNvPr id="25" name="Straight Connector 13"/>
            <p:cNvCxnSpPr/>
            <p:nvPr/>
          </p:nvCxnSpPr>
          <p:spPr>
            <a:xfrm flipH="1">
              <a:off x="6661050" y="2780910"/>
              <a:ext cx="1448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/>
            <p:cNvCxnSpPr/>
            <p:nvPr/>
          </p:nvCxnSpPr>
          <p:spPr>
            <a:xfrm>
              <a:off x="6733059" y="2780910"/>
              <a:ext cx="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5"/>
            <p:cNvCxnSpPr/>
            <p:nvPr/>
          </p:nvCxnSpPr>
          <p:spPr>
            <a:xfrm>
              <a:off x="6508650" y="2924930"/>
              <a:ext cx="152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16"/>
            <p:cNvCxnSpPr/>
            <p:nvPr/>
          </p:nvCxnSpPr>
          <p:spPr>
            <a:xfrm flipH="1">
              <a:off x="6733059" y="2924930"/>
              <a:ext cx="6397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7"/>
            <p:cNvSpPr txBox="1"/>
            <p:nvPr/>
          </p:nvSpPr>
          <p:spPr>
            <a:xfrm>
              <a:off x="6802863" y="2674990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250</a:t>
              </a:r>
              <a:r>
                <a:rPr lang="el-GR" sz="1200" dirty="0" smtClean="0">
                  <a:latin typeface="Constantia"/>
                </a:rPr>
                <a:t>μ</a:t>
              </a:r>
              <a:r>
                <a:rPr lang="en-US" sz="1200" dirty="0" smtClean="0"/>
                <a:t>m</a:t>
              </a:r>
              <a:endParaRPr lang="en-US" sz="1200" dirty="0"/>
            </a:p>
          </p:txBody>
        </p:sp>
        <p:cxnSp>
          <p:nvCxnSpPr>
            <p:cNvPr id="32" name="Straight Connector 18"/>
            <p:cNvCxnSpPr/>
            <p:nvPr/>
          </p:nvCxnSpPr>
          <p:spPr>
            <a:xfrm>
              <a:off x="4355970" y="3744850"/>
              <a:ext cx="57608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9"/>
            <p:cNvCxnSpPr/>
            <p:nvPr/>
          </p:nvCxnSpPr>
          <p:spPr>
            <a:xfrm flipV="1">
              <a:off x="4355970" y="3959359"/>
              <a:ext cx="57608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20"/>
            <p:cNvCxnSpPr/>
            <p:nvPr/>
          </p:nvCxnSpPr>
          <p:spPr>
            <a:xfrm rot="16200000">
              <a:off x="4423790" y="4035560"/>
              <a:ext cx="152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21"/>
            <p:cNvCxnSpPr/>
            <p:nvPr/>
          </p:nvCxnSpPr>
          <p:spPr>
            <a:xfrm rot="16200000" flipH="1">
              <a:off x="4180135" y="3424995"/>
              <a:ext cx="6397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2"/>
            <p:cNvSpPr txBox="1"/>
            <p:nvPr/>
          </p:nvSpPr>
          <p:spPr>
            <a:xfrm rot="16200000">
              <a:off x="3964768" y="3258686"/>
              <a:ext cx="771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1.62mm</a:t>
              </a:r>
              <a:endParaRPr lang="en-US" sz="1200" dirty="0"/>
            </a:p>
          </p:txBody>
        </p:sp>
        <p:cxnSp>
          <p:nvCxnSpPr>
            <p:cNvPr id="39" name="Straight Connector 23"/>
            <p:cNvCxnSpPr/>
            <p:nvPr/>
          </p:nvCxnSpPr>
          <p:spPr>
            <a:xfrm>
              <a:off x="4499991" y="3710733"/>
              <a:ext cx="0" cy="2486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/>
          <p:cNvSpPr txBox="1"/>
          <p:nvPr/>
        </p:nvSpPr>
        <p:spPr>
          <a:xfrm>
            <a:off x="6584403" y="4717682"/>
            <a:ext cx="22404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 err="1" smtClean="0"/>
              <a:t>Ketek</a:t>
            </a:r>
            <a:r>
              <a:rPr lang="de-DE" sz="2400" dirty="0" smtClean="0"/>
              <a:t> (D)</a:t>
            </a: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609847" y="6495630"/>
            <a:ext cx="4237750" cy="834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5" name="Textfeld 44"/>
          <p:cNvSpPr txBox="1"/>
          <p:nvPr/>
        </p:nvSpPr>
        <p:spPr>
          <a:xfrm>
            <a:off x="1447754" y="6517243"/>
            <a:ext cx="224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 smtClean="0"/>
              <a:t>32.59 mm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0" y="1140555"/>
            <a:ext cx="10305129" cy="369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accent2"/>
                </a:solidFill>
              </a:rPr>
              <a:t>High PDE</a:t>
            </a:r>
            <a:r>
              <a:rPr lang="de-DE" dirty="0"/>
              <a:t>:</a:t>
            </a:r>
            <a:r>
              <a:rPr lang="de-DE" dirty="0" smtClean="0"/>
              <a:t> The 2.5m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fibres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fibres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, </a:t>
            </a:r>
          </a:p>
          <a:p>
            <a:pPr>
              <a:spcBef>
                <a:spcPts val="600"/>
              </a:spcBef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light </a:t>
            </a:r>
            <a:r>
              <a:rPr lang="de-DE" dirty="0" err="1" smtClean="0"/>
              <a:t>output</a:t>
            </a:r>
            <a:r>
              <a:rPr lang="de-DE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accent2"/>
                </a:solidFill>
              </a:rPr>
              <a:t>Low x-talk</a:t>
            </a:r>
            <a:r>
              <a:rPr lang="de-DE" dirty="0"/>
              <a:t>:</a:t>
            </a:r>
            <a:r>
              <a:rPr lang="de-DE" dirty="0" smtClean="0"/>
              <a:t> The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cluster</a:t>
            </a:r>
            <a:r>
              <a:rPr lang="de-DE" dirty="0" smtClean="0"/>
              <a:t> rate </a:t>
            </a:r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exponentially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x-talk.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high DCR after 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     </a:t>
            </a:r>
            <a:r>
              <a:rPr lang="de-DE" dirty="0" err="1" smtClean="0"/>
              <a:t>irradiation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cluster</a:t>
            </a:r>
            <a:r>
              <a:rPr lang="de-DE" dirty="0" smtClean="0"/>
              <a:t> rate </a:t>
            </a:r>
            <a:r>
              <a:rPr lang="de-DE" dirty="0" err="1" smtClean="0"/>
              <a:t>exceeds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acceptable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/>
                </a:solidFill>
              </a:rPr>
              <a:t>R</a:t>
            </a:r>
            <a:r>
              <a:rPr lang="de-DE" b="1" dirty="0" smtClean="0">
                <a:solidFill>
                  <a:schemeClr val="accent2"/>
                </a:solidFill>
              </a:rPr>
              <a:t>adiation </a:t>
            </a:r>
            <a:r>
              <a:rPr lang="de-DE" b="1" dirty="0" err="1" smtClean="0">
                <a:solidFill>
                  <a:schemeClr val="accent2"/>
                </a:solidFill>
              </a:rPr>
              <a:t>environment</a:t>
            </a:r>
            <a:r>
              <a:rPr lang="de-DE" dirty="0" smtClean="0"/>
              <a:t>: DCR </a:t>
            </a:r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fluence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accent2"/>
                </a:solidFill>
              </a:rPr>
              <a:t>Small </a:t>
            </a:r>
            <a:r>
              <a:rPr lang="de-DE" b="1" dirty="0" err="1" smtClean="0">
                <a:solidFill>
                  <a:schemeClr val="accent2"/>
                </a:solidFill>
              </a:rPr>
              <a:t>temperature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dependence</a:t>
            </a:r>
            <a:r>
              <a:rPr lang="de-DE" dirty="0"/>
              <a:t>:</a:t>
            </a:r>
            <a:r>
              <a:rPr lang="de-DE" dirty="0" smtClean="0"/>
              <a:t> The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-40°C. </a:t>
            </a:r>
          </a:p>
          <a:p>
            <a:pPr>
              <a:spcBef>
                <a:spcPts val="600"/>
              </a:spcBef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Temperature</a:t>
            </a:r>
            <a:r>
              <a:rPr lang="de-DE" dirty="0" smtClean="0"/>
              <a:t> non-</a:t>
            </a:r>
            <a:r>
              <a:rPr lang="de-DE" dirty="0" err="1" smtClean="0"/>
              <a:t>uniformity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regions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accent2"/>
                </a:solidFill>
              </a:rPr>
              <a:t>Small </a:t>
            </a:r>
            <a:r>
              <a:rPr lang="de-DE" b="1" dirty="0" err="1" smtClean="0">
                <a:solidFill>
                  <a:schemeClr val="accent2"/>
                </a:solidFill>
              </a:rPr>
              <a:t>dead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regions</a:t>
            </a:r>
            <a:r>
              <a:rPr lang="de-DE" dirty="0"/>
              <a:t>:</a:t>
            </a:r>
            <a:r>
              <a:rPr lang="de-DE" dirty="0" smtClean="0"/>
              <a:t> Dead </a:t>
            </a:r>
            <a:r>
              <a:rPr lang="de-DE" dirty="0" err="1" smtClean="0"/>
              <a:t>regions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</a:t>
            </a:r>
            <a:r>
              <a:rPr lang="de-DE" dirty="0" err="1" smtClean="0"/>
              <a:t>SiPM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overall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chemeClr val="accent2"/>
                </a:solidFill>
              </a:rPr>
              <a:t>Thin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entrance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window</a:t>
            </a:r>
            <a:r>
              <a:rPr lang="de-DE" dirty="0" err="1" smtClean="0"/>
              <a:t>:The</a:t>
            </a:r>
            <a:r>
              <a:rPr lang="de-DE" dirty="0" smtClean="0"/>
              <a:t> </a:t>
            </a:r>
            <a:r>
              <a:rPr lang="de-DE" dirty="0" err="1" smtClean="0"/>
              <a:t>entrance</a:t>
            </a:r>
            <a:r>
              <a:rPr lang="de-DE" dirty="0" smtClean="0"/>
              <a:t> </a:t>
            </a:r>
            <a:r>
              <a:rPr lang="de-DE" dirty="0" err="1" smtClean="0"/>
              <a:t>window</a:t>
            </a:r>
            <a:r>
              <a:rPr lang="de-DE" dirty="0" smtClean="0"/>
              <a:t> </a:t>
            </a:r>
            <a:r>
              <a:rPr lang="de-DE" dirty="0" err="1" smtClean="0"/>
              <a:t>defuses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light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therefore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thick</a:t>
            </a:r>
            <a:r>
              <a:rPr lang="de-DE" dirty="0" smtClean="0"/>
              <a:t> </a:t>
            </a:r>
            <a:r>
              <a:rPr lang="de-DE" dirty="0" err="1" smtClean="0"/>
              <a:t>window</a:t>
            </a:r>
            <a:r>
              <a:rPr lang="de-DE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cluster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makes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worse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7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892" t="-526" b="-202"/>
          <a:stretch/>
        </p:blipFill>
        <p:spPr bwMode="auto">
          <a:xfrm rot="1729960">
            <a:off x="5651355" y="735142"/>
            <a:ext cx="4222165" cy="292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 Development: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984536" y="687526"/>
            <a:ext cx="85242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SiPM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, 128-channels (2x 64) </a:t>
            </a:r>
            <a:r>
              <a:rPr lang="de-DE" dirty="0" err="1" smtClean="0"/>
              <a:t>with</a:t>
            </a:r>
            <a:r>
              <a:rPr lang="de-DE" dirty="0" smtClean="0"/>
              <a:t> 250 µm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dimensions</a:t>
            </a:r>
            <a:r>
              <a:rPr lang="de-DE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Channel </a:t>
            </a:r>
            <a:r>
              <a:rPr lang="de-DE" dirty="0" err="1" smtClean="0"/>
              <a:t>width</a:t>
            </a:r>
            <a:r>
              <a:rPr lang="de-DE" dirty="0" smtClean="0"/>
              <a:t> </a:t>
            </a:r>
            <a:r>
              <a:rPr lang="de-DE" dirty="0" err="1" smtClean="0"/>
              <a:t>approximately</a:t>
            </a:r>
            <a:r>
              <a:rPr lang="de-DE" dirty="0" smtClean="0"/>
              <a:t> </a:t>
            </a:r>
            <a:r>
              <a:rPr lang="de-DE" dirty="0" err="1" smtClean="0"/>
              <a:t>matches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fibre</a:t>
            </a:r>
            <a:r>
              <a:rPr lang="de-DE" dirty="0" smtClean="0"/>
              <a:t> </a:t>
            </a:r>
            <a:r>
              <a:rPr lang="de-DE" dirty="0" err="1" smtClean="0"/>
              <a:t>spacing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 smtClean="0"/>
              <a:t> 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321458" y="1511191"/>
            <a:ext cx="2240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smtClean="0"/>
              <a:t>Hamamatsu (</a:t>
            </a:r>
            <a:r>
              <a:rPr lang="de-DE" sz="2000" dirty="0" err="1" smtClean="0"/>
              <a:t>Jp</a:t>
            </a:r>
            <a:r>
              <a:rPr lang="de-DE" sz="2000" dirty="0" smtClean="0"/>
              <a:t>)</a:t>
            </a:r>
          </a:p>
        </p:txBody>
      </p:sp>
      <p:grpSp>
        <p:nvGrpSpPr>
          <p:cNvPr id="18" name="Group 6"/>
          <p:cNvGrpSpPr/>
          <p:nvPr/>
        </p:nvGrpSpPr>
        <p:grpSpPr>
          <a:xfrm>
            <a:off x="71760" y="2042248"/>
            <a:ext cx="4973170" cy="1233238"/>
            <a:chOff x="4211951" y="2674221"/>
            <a:chExt cx="4584794" cy="1437539"/>
          </a:xfrm>
        </p:grpSpPr>
        <p:pic>
          <p:nvPicPr>
            <p:cNvPr id="19" name="Picture 2" descr="E:\scifi\Photo\new flex guy\PA041510_RG-A_1-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7" t="2419" r="220" b="20"/>
            <a:stretch/>
          </p:blipFill>
          <p:spPr bwMode="auto">
            <a:xfrm rot="16200000">
              <a:off x="6372415" y="1335574"/>
              <a:ext cx="808684" cy="4039976"/>
            </a:xfrm>
            <a:prstGeom prst="rect">
              <a:avLst/>
            </a:prstGeom>
            <a:noFill/>
          </p:spPr>
        </p:pic>
        <p:cxnSp>
          <p:nvCxnSpPr>
            <p:cNvPr id="20" name="Straight Connector 8"/>
            <p:cNvCxnSpPr/>
            <p:nvPr/>
          </p:nvCxnSpPr>
          <p:spPr>
            <a:xfrm>
              <a:off x="4738880" y="2780910"/>
              <a:ext cx="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9"/>
            <p:cNvCxnSpPr/>
            <p:nvPr/>
          </p:nvCxnSpPr>
          <p:spPr>
            <a:xfrm>
              <a:off x="4796409" y="2780910"/>
              <a:ext cx="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0"/>
            <p:cNvCxnSpPr/>
            <p:nvPr/>
          </p:nvCxnSpPr>
          <p:spPr>
            <a:xfrm>
              <a:off x="4572000" y="2924930"/>
              <a:ext cx="152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1"/>
            <p:cNvCxnSpPr/>
            <p:nvPr/>
          </p:nvCxnSpPr>
          <p:spPr>
            <a:xfrm flipH="1">
              <a:off x="4796409" y="2924930"/>
              <a:ext cx="6397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2"/>
            <p:cNvSpPr txBox="1"/>
            <p:nvPr/>
          </p:nvSpPr>
          <p:spPr>
            <a:xfrm>
              <a:off x="4860040" y="2674221"/>
              <a:ext cx="649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170</a:t>
              </a:r>
              <a:r>
                <a:rPr lang="el-GR" sz="1200" dirty="0" smtClean="0">
                  <a:latin typeface="Constantia"/>
                </a:rPr>
                <a:t>μ</a:t>
              </a:r>
              <a:r>
                <a:rPr lang="en-US" sz="1200" dirty="0" smtClean="0"/>
                <a:t>m</a:t>
              </a:r>
              <a:endParaRPr lang="en-US" sz="1200" dirty="0"/>
            </a:p>
          </p:txBody>
        </p:sp>
        <p:cxnSp>
          <p:nvCxnSpPr>
            <p:cNvPr id="25" name="Straight Connector 13"/>
            <p:cNvCxnSpPr/>
            <p:nvPr/>
          </p:nvCxnSpPr>
          <p:spPr>
            <a:xfrm flipH="1">
              <a:off x="6661050" y="2780910"/>
              <a:ext cx="1448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/>
            <p:cNvCxnSpPr/>
            <p:nvPr/>
          </p:nvCxnSpPr>
          <p:spPr>
            <a:xfrm>
              <a:off x="6733059" y="2780910"/>
              <a:ext cx="0" cy="1178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5"/>
            <p:cNvCxnSpPr/>
            <p:nvPr/>
          </p:nvCxnSpPr>
          <p:spPr>
            <a:xfrm>
              <a:off x="6508650" y="2924930"/>
              <a:ext cx="152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16"/>
            <p:cNvCxnSpPr/>
            <p:nvPr/>
          </p:nvCxnSpPr>
          <p:spPr>
            <a:xfrm flipH="1">
              <a:off x="6733059" y="2924930"/>
              <a:ext cx="6397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7"/>
            <p:cNvSpPr txBox="1"/>
            <p:nvPr/>
          </p:nvSpPr>
          <p:spPr>
            <a:xfrm>
              <a:off x="6802863" y="2674990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250</a:t>
              </a:r>
              <a:r>
                <a:rPr lang="el-GR" sz="1200" dirty="0" smtClean="0">
                  <a:latin typeface="Constantia"/>
                </a:rPr>
                <a:t>μ</a:t>
              </a:r>
              <a:r>
                <a:rPr lang="en-US" sz="1200" dirty="0" smtClean="0"/>
                <a:t>m</a:t>
              </a:r>
              <a:endParaRPr lang="en-US" sz="1200" dirty="0"/>
            </a:p>
          </p:txBody>
        </p:sp>
        <p:cxnSp>
          <p:nvCxnSpPr>
            <p:cNvPr id="32" name="Straight Connector 18"/>
            <p:cNvCxnSpPr/>
            <p:nvPr/>
          </p:nvCxnSpPr>
          <p:spPr>
            <a:xfrm>
              <a:off x="4355970" y="3744850"/>
              <a:ext cx="57608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9"/>
            <p:cNvCxnSpPr/>
            <p:nvPr/>
          </p:nvCxnSpPr>
          <p:spPr>
            <a:xfrm flipV="1">
              <a:off x="4355970" y="3959359"/>
              <a:ext cx="57608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20"/>
            <p:cNvCxnSpPr/>
            <p:nvPr/>
          </p:nvCxnSpPr>
          <p:spPr>
            <a:xfrm rot="16200000">
              <a:off x="4423790" y="4035560"/>
              <a:ext cx="152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21"/>
            <p:cNvCxnSpPr/>
            <p:nvPr/>
          </p:nvCxnSpPr>
          <p:spPr>
            <a:xfrm rot="16200000" flipH="1">
              <a:off x="4180135" y="3424995"/>
              <a:ext cx="6397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2"/>
            <p:cNvSpPr txBox="1"/>
            <p:nvPr/>
          </p:nvSpPr>
          <p:spPr>
            <a:xfrm rot="16200000">
              <a:off x="3964768" y="3258686"/>
              <a:ext cx="771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1.62mm</a:t>
              </a:r>
              <a:endParaRPr lang="en-US" sz="1200" dirty="0"/>
            </a:p>
          </p:txBody>
        </p:sp>
        <p:cxnSp>
          <p:nvCxnSpPr>
            <p:cNvPr id="39" name="Straight Connector 23"/>
            <p:cNvCxnSpPr/>
            <p:nvPr/>
          </p:nvCxnSpPr>
          <p:spPr>
            <a:xfrm>
              <a:off x="4499991" y="3710733"/>
              <a:ext cx="0" cy="2486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3151" y="3433839"/>
            <a:ext cx="3722778" cy="119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feld 43"/>
          <p:cNvSpPr txBox="1"/>
          <p:nvPr/>
        </p:nvSpPr>
        <p:spPr>
          <a:xfrm>
            <a:off x="7554311" y="1417135"/>
            <a:ext cx="2240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 smtClean="0"/>
              <a:t>Ketek</a:t>
            </a:r>
            <a:r>
              <a:rPr lang="de-DE" sz="2000" dirty="0" smtClean="0"/>
              <a:t> (D)</a:t>
            </a: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729472" y="3059757"/>
            <a:ext cx="4237750" cy="834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5" name="Textfeld 44"/>
          <p:cNvSpPr txBox="1"/>
          <p:nvPr/>
        </p:nvSpPr>
        <p:spPr>
          <a:xfrm>
            <a:off x="1791793" y="2987749"/>
            <a:ext cx="224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 smtClean="0"/>
              <a:t>32.59 mm</a:t>
            </a:r>
          </a:p>
        </p:txBody>
      </p:sp>
      <p:pic>
        <p:nvPicPr>
          <p:cNvPr id="48" name="Picture 1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>
            <a:off x="1780850" y="4052235"/>
            <a:ext cx="1301292" cy="2902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9" name="Freeform 5"/>
          <p:cNvSpPr/>
          <p:nvPr/>
        </p:nvSpPr>
        <p:spPr>
          <a:xfrm>
            <a:off x="2218057" y="4155625"/>
            <a:ext cx="370114" cy="264854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18361" cap="flat">
            <a:solidFill>
              <a:srgbClr val="FFFFFF"/>
            </a:solidFill>
            <a:prstDash val="solid"/>
            <a:miter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0" name="TextBox 6"/>
          <p:cNvSpPr txBox="1"/>
          <p:nvPr/>
        </p:nvSpPr>
        <p:spPr>
          <a:xfrm>
            <a:off x="3001457" y="3298671"/>
            <a:ext cx="1641387" cy="8872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sng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1 channel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4 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x 24 pixels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(~50 micron</a:t>
            </a:r>
            <a:r>
              <a:rPr lang="en-US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)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6" name="TextBox 6"/>
          <p:cNvSpPr txBox="1"/>
          <p:nvPr/>
        </p:nvSpPr>
        <p:spPr>
          <a:xfrm>
            <a:off x="1586368" y="6992496"/>
            <a:ext cx="1962267" cy="326835"/>
          </a:xfrm>
          <a:prstGeom prst="rect">
            <a:avLst/>
          </a:prstGeom>
          <a:solidFill>
            <a:schemeClr val="bg1">
              <a:alpha val="73000"/>
            </a:schemeClr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0.25mm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x 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1.52</a:t>
            </a:r>
            <a:r>
              <a:rPr lang="en-US" sz="1600" b="0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mm</a:t>
            </a: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23677" r="1574" b="10878"/>
          <a:stretch/>
        </p:blipFill>
        <p:spPr>
          <a:xfrm>
            <a:off x="3773490" y="4587157"/>
            <a:ext cx="2952328" cy="286508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3" name="Gerade Verbindung mit Pfeil 72"/>
          <p:cNvCxnSpPr>
            <a:endCxn id="48" idx="0"/>
          </p:cNvCxnSpPr>
          <p:nvPr/>
        </p:nvCxnSpPr>
        <p:spPr bwMode="auto">
          <a:xfrm flipH="1">
            <a:off x="2431496" y="3261171"/>
            <a:ext cx="120687" cy="791064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1" name="TextBox 9"/>
          <p:cNvSpPr txBox="1"/>
          <p:nvPr/>
        </p:nvSpPr>
        <p:spPr>
          <a:xfrm>
            <a:off x="4355495" y="4816955"/>
            <a:ext cx="1022985" cy="3155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002" tIns="54004" rIns="99002" bIns="54004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1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trenches</a:t>
            </a:r>
          </a:p>
        </p:txBody>
      </p:sp>
      <p:sp>
        <p:nvSpPr>
          <p:cNvPr id="82" name="Straight Connector 10"/>
          <p:cNvSpPr/>
          <p:nvPr/>
        </p:nvSpPr>
        <p:spPr>
          <a:xfrm>
            <a:off x="4689661" y="5213590"/>
            <a:ext cx="555120" cy="3053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 cap="flat">
            <a:solidFill>
              <a:srgbClr val="FFFFFF"/>
            </a:solidFill>
            <a:prstDash val="solid"/>
            <a:miter/>
            <a:tailEnd type="arrow"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84" name="Picture 2"/>
          <p:cNvPicPr>
            <a:picLocks noChangeAspect="1"/>
          </p:cNvPicPr>
          <p:nvPr/>
        </p:nvPicPr>
        <p:blipFill>
          <a:blip r:embed="rId11">
            <a:alphaModFix/>
          </a:blip>
          <a:srcRect l="16000" r="24000" b="4000"/>
          <a:stretch>
            <a:fillRect/>
          </a:stretch>
        </p:blipFill>
        <p:spPr>
          <a:xfrm>
            <a:off x="228388" y="3179669"/>
            <a:ext cx="1357980" cy="34400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6" name="TextBox 6"/>
          <p:cNvSpPr txBox="1"/>
          <p:nvPr/>
        </p:nvSpPr>
        <p:spPr>
          <a:xfrm>
            <a:off x="8419183" y="2571892"/>
            <a:ext cx="1543934" cy="9757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sng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1 channel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ifferent pixel sizes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77" y="4712479"/>
            <a:ext cx="2262841" cy="21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4648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1226930" y="755501"/>
            <a:ext cx="73387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>
                <a:solidFill>
                  <a:schemeClr val="accent2"/>
                </a:solidFill>
              </a:rPr>
              <a:t>P</a:t>
            </a:r>
            <a:r>
              <a:rPr lang="de-DE" sz="2000" dirty="0" smtClean="0"/>
              <a:t>hoton </a:t>
            </a:r>
            <a:r>
              <a:rPr lang="de-DE" sz="2000" b="1" dirty="0" err="1" smtClean="0">
                <a:solidFill>
                  <a:schemeClr val="accent2"/>
                </a:solidFill>
              </a:rPr>
              <a:t>D</a:t>
            </a:r>
            <a:r>
              <a:rPr lang="de-DE" sz="2000" dirty="0" err="1" smtClean="0"/>
              <a:t>etection</a:t>
            </a:r>
            <a:r>
              <a:rPr lang="de-DE" sz="2000" dirty="0" smtClean="0"/>
              <a:t> </a:t>
            </a:r>
            <a:r>
              <a:rPr lang="de-DE" sz="2000" b="1" dirty="0" smtClean="0">
                <a:solidFill>
                  <a:schemeClr val="accent2"/>
                </a:solidFill>
              </a:rPr>
              <a:t>E</a:t>
            </a:r>
            <a:r>
              <a:rPr lang="de-DE" sz="2000" dirty="0" smtClean="0"/>
              <a:t>fficiency: </a:t>
            </a:r>
            <a:r>
              <a:rPr lang="en-US" sz="2000" b="1" dirty="0">
                <a:solidFill>
                  <a:schemeClr val="accent2"/>
                </a:solidFill>
              </a:rPr>
              <a:t>PDE = QE · </a:t>
            </a:r>
            <a:r>
              <a:rPr lang="en-US" sz="2000" b="1" dirty="0" err="1">
                <a:solidFill>
                  <a:schemeClr val="accent2"/>
                </a:solidFill>
                <a:latin typeface="Symbol" panose="05050102010706020507" pitchFamily="18" charset="2"/>
              </a:rPr>
              <a:t>e</a:t>
            </a:r>
            <a:r>
              <a:rPr lang="en-US" sz="2000" b="1" baseline="-25000" dirty="0" err="1">
                <a:solidFill>
                  <a:schemeClr val="accent2"/>
                </a:solidFill>
              </a:rPr>
              <a:t>geom</a:t>
            </a:r>
            <a:r>
              <a:rPr lang="en-US" sz="2000" b="1" baseline="-25000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</a:rPr>
              <a:t>· </a:t>
            </a:r>
            <a:r>
              <a:rPr lang="en-US" sz="2000" b="1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e</a:t>
            </a:r>
            <a:r>
              <a:rPr lang="en-US" sz="2000" b="1" baseline="-25000" dirty="0" err="1" smtClean="0">
                <a:solidFill>
                  <a:schemeClr val="accent2"/>
                </a:solidFill>
              </a:rPr>
              <a:t>avalanche</a:t>
            </a:r>
            <a:endParaRPr lang="de-DE" sz="2000" b="1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Quantum </a:t>
            </a:r>
            <a:r>
              <a:rPr lang="de-DE" sz="2000" dirty="0" err="1" smtClean="0"/>
              <a:t>efficiency</a:t>
            </a:r>
            <a:endParaRPr lang="de-DE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/>
              <a:t>Geometrical</a:t>
            </a:r>
            <a:r>
              <a:rPr lang="de-DE" sz="2000" dirty="0" smtClean="0"/>
              <a:t> </a:t>
            </a:r>
            <a:r>
              <a:rPr lang="de-DE" sz="2000" dirty="0" err="1" smtClean="0"/>
              <a:t>efficiency</a:t>
            </a:r>
            <a:r>
              <a:rPr lang="de-DE" sz="2000" dirty="0" smtClean="0"/>
              <a:t> (</a:t>
            </a:r>
            <a:r>
              <a:rPr lang="de-DE" sz="2000" dirty="0" err="1" smtClean="0"/>
              <a:t>active</a:t>
            </a:r>
            <a:r>
              <a:rPr lang="de-DE" sz="2000" dirty="0" smtClean="0"/>
              <a:t> </a:t>
            </a:r>
            <a:r>
              <a:rPr lang="de-DE" sz="2000" dirty="0" err="1" smtClean="0"/>
              <a:t>area</a:t>
            </a:r>
            <a:r>
              <a:rPr lang="de-DE" sz="2000" dirty="0" smtClean="0"/>
              <a:t>/total </a:t>
            </a:r>
            <a:r>
              <a:rPr lang="de-DE" sz="2000" dirty="0" err="1" smtClean="0"/>
              <a:t>area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pixels</a:t>
            </a:r>
            <a:r>
              <a:rPr lang="de-DE" sz="2000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/>
              <a:t>Avalanche</a:t>
            </a:r>
            <a:r>
              <a:rPr lang="de-DE" sz="2000" dirty="0" smtClean="0"/>
              <a:t> </a:t>
            </a:r>
            <a:r>
              <a:rPr lang="de-DE" sz="2000" dirty="0" err="1" smtClean="0"/>
              <a:t>probability</a:t>
            </a:r>
            <a:r>
              <a:rPr lang="de-DE" sz="2000" dirty="0" smtClean="0"/>
              <a:t> (</a:t>
            </a:r>
            <a:r>
              <a:rPr lang="de-DE" sz="2000" dirty="0" err="1" smtClean="0"/>
              <a:t>bias</a:t>
            </a:r>
            <a:r>
              <a:rPr lang="de-DE" sz="2000" dirty="0" smtClean="0"/>
              <a:t> </a:t>
            </a:r>
            <a:r>
              <a:rPr lang="de-DE" sz="2000" dirty="0" err="1" smtClean="0"/>
              <a:t>voltage</a:t>
            </a:r>
            <a:r>
              <a:rPr lang="de-DE" sz="2000" dirty="0" smtClean="0"/>
              <a:t> </a:t>
            </a:r>
            <a:r>
              <a:rPr lang="de-DE" sz="2000" dirty="0" err="1" smtClean="0"/>
              <a:t>depending</a:t>
            </a:r>
            <a:r>
              <a:rPr lang="de-DE" sz="2000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/>
              <a:t>Reflectivity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(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coatings</a:t>
            </a:r>
            <a:r>
              <a:rPr lang="de-DE" sz="2000" dirty="0" smtClean="0"/>
              <a:t>)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997431" y="3131765"/>
            <a:ext cx="22404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smtClean="0"/>
              <a:t>Hamamatsu (</a:t>
            </a:r>
            <a:r>
              <a:rPr lang="de-DE" sz="2000" dirty="0" err="1" smtClean="0"/>
              <a:t>Jp</a:t>
            </a:r>
            <a:r>
              <a:rPr lang="de-DE" sz="2000" dirty="0" smtClean="0"/>
              <a:t>)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444370" y="3087839"/>
            <a:ext cx="22404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 smtClean="0"/>
              <a:t>Ketek</a:t>
            </a:r>
            <a:r>
              <a:rPr lang="de-DE" sz="2000" dirty="0" smtClean="0"/>
              <a:t> (D)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296" y="3187328"/>
            <a:ext cx="5438747" cy="3707649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2" y="3685762"/>
            <a:ext cx="4756008" cy="3197435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 bwMode="auto">
          <a:xfrm>
            <a:off x="1367904" y="3685762"/>
            <a:ext cx="0" cy="290238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Gerader Verbinder 53"/>
          <p:cNvCxnSpPr/>
          <p:nvPr/>
        </p:nvCxnSpPr>
        <p:spPr bwMode="auto">
          <a:xfrm>
            <a:off x="2664048" y="3707829"/>
            <a:ext cx="0" cy="290238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Gerader Verbinder 54"/>
          <p:cNvCxnSpPr/>
          <p:nvPr/>
        </p:nvCxnSpPr>
        <p:spPr bwMode="auto">
          <a:xfrm>
            <a:off x="6912520" y="3635821"/>
            <a:ext cx="0" cy="280831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Gerader Verbinder 55"/>
          <p:cNvCxnSpPr/>
          <p:nvPr/>
        </p:nvCxnSpPr>
        <p:spPr bwMode="auto">
          <a:xfrm>
            <a:off x="8064648" y="3626774"/>
            <a:ext cx="0" cy="2817359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498975" y="6030963"/>
            <a:ext cx="9412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Fibre</a:t>
            </a:r>
            <a:r>
              <a:rPr lang="de-DE" b="1" dirty="0" smtClean="0"/>
              <a:t> </a:t>
            </a:r>
            <a:r>
              <a:rPr lang="el-GR" b="1" dirty="0" smtClean="0"/>
              <a:t>λ</a:t>
            </a:r>
            <a:endParaRPr lang="de-DE" b="1" dirty="0"/>
          </a:p>
        </p:txBody>
      </p:sp>
      <p:cxnSp>
        <p:nvCxnSpPr>
          <p:cNvPr id="29" name="Gerade Verbindung mit Pfeil 28"/>
          <p:cNvCxnSpPr/>
          <p:nvPr/>
        </p:nvCxnSpPr>
        <p:spPr bwMode="auto">
          <a:xfrm>
            <a:off x="1421953" y="5940077"/>
            <a:ext cx="1160621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3" name="Gerade Verbindung mit Pfeil 62"/>
          <p:cNvCxnSpPr/>
          <p:nvPr/>
        </p:nvCxnSpPr>
        <p:spPr bwMode="auto">
          <a:xfrm>
            <a:off x="6912520" y="5868069"/>
            <a:ext cx="1160621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4" name="Textfeld 63"/>
          <p:cNvSpPr txBox="1"/>
          <p:nvPr/>
        </p:nvSpPr>
        <p:spPr>
          <a:xfrm>
            <a:off x="7004519" y="5899400"/>
            <a:ext cx="9412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Fibre</a:t>
            </a:r>
            <a:r>
              <a:rPr lang="de-DE" b="1" dirty="0" smtClean="0"/>
              <a:t> </a:t>
            </a:r>
            <a:r>
              <a:rPr lang="el-GR" b="1" dirty="0" smtClean="0"/>
              <a:t>λ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477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503238" y="3342274"/>
            <a:ext cx="8276615" cy="39182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97573" y="756951"/>
            <a:ext cx="8316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accent2"/>
                </a:solidFill>
              </a:rPr>
              <a:t>X-talk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en-US" dirty="0" smtClean="0"/>
              <a:t>Pixel to pixel cross talk): photons are generated by the charge avalanche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Direct: photons enter an adjacent pixel causing it to fire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Indirect: absorbed in a sub-layer and re-</a:t>
            </a:r>
            <a:r>
              <a:rPr lang="en-US" dirty="0" err="1" smtClean="0"/>
              <a:t>emited</a:t>
            </a:r>
            <a:r>
              <a:rPr lang="en-US" dirty="0" smtClean="0"/>
              <a:t> into an adjacent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                  pixel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X-talk has appearance of increasing signal amplitude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Crosstalk can be reduced with trenches (bias voltage dependent)</a:t>
            </a:r>
            <a:endParaRPr lang="de-DE" dirty="0" smtClean="0"/>
          </a:p>
        </p:txBody>
      </p:sp>
      <p:sp>
        <p:nvSpPr>
          <p:cNvPr id="34" name="Textfeld 33"/>
          <p:cNvSpPr txBox="1"/>
          <p:nvPr/>
        </p:nvSpPr>
        <p:spPr>
          <a:xfrm>
            <a:off x="2055035" y="4856242"/>
            <a:ext cx="1589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smtClean="0"/>
              <a:t>Hamamatsu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472360" y="4837425"/>
            <a:ext cx="1003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 smtClean="0"/>
              <a:t>Ketek</a:t>
            </a:r>
            <a:endParaRPr lang="de-DE" sz="20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46" y="1194515"/>
            <a:ext cx="2262841" cy="21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9" y="3569281"/>
            <a:ext cx="4512527" cy="331562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93" y="3254781"/>
            <a:ext cx="4528831" cy="36301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97573" y="756951"/>
            <a:ext cx="93352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accent2"/>
                </a:solidFill>
              </a:rPr>
              <a:t>Dark Count Rate (DCR)</a:t>
            </a:r>
            <a:r>
              <a:rPr lang="de-DE" dirty="0" smtClean="0"/>
              <a:t> 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From thermal excitations of single electrons into conduction band causing avalanches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Temperature dependence of DCR is an important characteristic for the </a:t>
            </a:r>
            <a:r>
              <a:rPr lang="en-US" dirty="0" err="1" smtClean="0"/>
              <a:t>SciFi</a:t>
            </a:r>
            <a:r>
              <a:rPr lang="en-US" dirty="0" smtClean="0"/>
              <a:t> tracker. Cooling  -40°C is foreseen to reduce the DCR to an acceptable level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Detector with trenches can work at higher over voltage to increase the PDE but this increases also the DCR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714394" y="3239216"/>
            <a:ext cx="158905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smtClean="0"/>
              <a:t>Hamamatsu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395541" y="3096708"/>
            <a:ext cx="1003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 smtClean="0"/>
              <a:t>Ketek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9788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44" y="3390419"/>
            <a:ext cx="4493511" cy="37557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" y="3270649"/>
            <a:ext cx="5028465" cy="38362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04008" y="107429"/>
            <a:ext cx="5400599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 Irradiation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97572" y="756951"/>
            <a:ext cx="69151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Expected neutron </a:t>
            </a:r>
            <a:r>
              <a:rPr lang="en-US" dirty="0" err="1" smtClean="0"/>
              <a:t>fluence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FF0000"/>
                </a:solidFill>
              </a:rPr>
              <a:t>≈ 1∙10</a:t>
            </a:r>
            <a:r>
              <a:rPr lang="en-US" baseline="30000" dirty="0" smtClean="0">
                <a:solidFill>
                  <a:srgbClr val="FF0000"/>
                </a:solidFill>
              </a:rPr>
              <a:t>12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1MeV </a:t>
            </a:r>
            <a:r>
              <a:rPr lang="en-US" dirty="0" err="1">
                <a:solidFill>
                  <a:srgbClr val="FF0000"/>
                </a:solidFill>
              </a:rPr>
              <a:t>neq</a:t>
            </a:r>
            <a:r>
              <a:rPr lang="en-US" dirty="0">
                <a:solidFill>
                  <a:srgbClr val="FF0000"/>
                </a:solidFill>
              </a:rPr>
              <a:t> / 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at </a:t>
            </a:r>
            <a:r>
              <a:rPr lang="en-US" dirty="0"/>
              <a:t>the location of </a:t>
            </a:r>
            <a:r>
              <a:rPr lang="en-US" dirty="0" smtClean="0"/>
              <a:t>photodetectors → creation of single photo-electron signals from thermal electrons → increase of x-talk → Cooling to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-40°C required,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Ketek</a:t>
            </a:r>
            <a:r>
              <a:rPr lang="en-US" dirty="0" smtClean="0"/>
              <a:t> 2-3 times worse noise compared to Hamamatsu  after </a:t>
            </a:r>
            <a:r>
              <a:rPr lang="en-US" dirty="0" err="1" smtClean="0"/>
              <a:t>irr</a:t>
            </a:r>
            <a:r>
              <a:rPr lang="en-US" dirty="0" smtClean="0"/>
              <a:t>.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676400" y="2850793"/>
            <a:ext cx="158905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smtClean="0"/>
              <a:t>Hamamatsu</a:t>
            </a: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931" t="3106" b="1033"/>
          <a:stretch/>
        </p:blipFill>
        <p:spPr>
          <a:xfrm>
            <a:off x="7048953" y="705331"/>
            <a:ext cx="2818701" cy="24930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4" name="Textfeld 43"/>
          <p:cNvSpPr txBox="1"/>
          <p:nvPr/>
        </p:nvSpPr>
        <p:spPr>
          <a:xfrm>
            <a:off x="7012691" y="2964773"/>
            <a:ext cx="1003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 smtClean="0"/>
              <a:t>Ketek</a:t>
            </a:r>
            <a:endParaRPr lang="de-DE" sz="2000" dirty="0" smtClean="0"/>
          </a:p>
        </p:txBody>
      </p:sp>
      <p:sp>
        <p:nvSpPr>
          <p:cNvPr id="17" name="TextBox 5"/>
          <p:cNvSpPr txBox="1"/>
          <p:nvPr/>
        </p:nvSpPr>
        <p:spPr>
          <a:xfrm>
            <a:off x="7514652" y="1116481"/>
            <a:ext cx="1828800" cy="3466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SiPM arrays</a:t>
            </a:r>
          </a:p>
        </p:txBody>
      </p:sp>
      <p:sp>
        <p:nvSpPr>
          <p:cNvPr id="18" name="Straight Connector 3"/>
          <p:cNvSpPr/>
          <p:nvPr/>
        </p:nvSpPr>
        <p:spPr>
          <a:xfrm flipV="1">
            <a:off x="7514652" y="1475579"/>
            <a:ext cx="1629472" cy="457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 cap="flat">
            <a:solidFill>
              <a:srgbClr val="FF0000"/>
            </a:solidFill>
            <a:custDash>
              <a:ds d="498012" sp="498012"/>
              <a:ds d="498012" sp="498012"/>
            </a:custDash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9" name="Straight Connector 3"/>
          <p:cNvSpPr/>
          <p:nvPr/>
        </p:nvSpPr>
        <p:spPr>
          <a:xfrm flipV="1">
            <a:off x="7560592" y="2267669"/>
            <a:ext cx="1629472" cy="457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 cap="flat">
            <a:solidFill>
              <a:srgbClr val="FF0000"/>
            </a:solidFill>
            <a:custDash>
              <a:ds d="498012" sp="498012"/>
              <a:ds d="498012" sp="498012"/>
            </a:custDash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575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295896" y="107428"/>
            <a:ext cx="7200800" cy="5979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Module and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" y="1115541"/>
            <a:ext cx="9793088" cy="50967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91068" y="6223566"/>
            <a:ext cx="68320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fibre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586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55936" y="107429"/>
            <a:ext cx="6840760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 Cooling in Readout Box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1419334" y="5220579"/>
            <a:ext cx="751152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 phase liquid cooling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Compact space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&lt; 20 W thermal load per module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SiPMs</a:t>
            </a:r>
            <a:r>
              <a:rPr lang="en-US" dirty="0" smtClean="0"/>
              <a:t> produce little to no heat, box dominated by parasitic heat load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Issues with condensation and frost need to be dealt with</a:t>
            </a:r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1253169" y="1574022"/>
            <a:ext cx="3694446" cy="36100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7">
            <a:alphaModFix/>
          </a:blip>
          <a:srcRect r="64712" b="25208"/>
          <a:stretch>
            <a:fillRect/>
          </a:stretch>
        </p:blipFill>
        <p:spPr>
          <a:xfrm>
            <a:off x="0" y="2295561"/>
            <a:ext cx="1419334" cy="2292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extBox 6"/>
          <p:cNvSpPr txBox="1"/>
          <p:nvPr/>
        </p:nvSpPr>
        <p:spPr>
          <a:xfrm>
            <a:off x="1575543" y="3041299"/>
            <a:ext cx="77777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T=-40° </a:t>
            </a:r>
          </a:p>
        </p:txBody>
      </p:sp>
      <p:sp>
        <p:nvSpPr>
          <p:cNvPr id="29" name="TextBox 4"/>
          <p:cNvSpPr txBox="1"/>
          <p:nvPr/>
        </p:nvSpPr>
        <p:spPr>
          <a:xfrm rot="2686376">
            <a:off x="1547921" y="1071786"/>
            <a:ext cx="1665841" cy="32130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fluid supply tube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1025075"/>
            <a:ext cx="518457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8"/>
          <p:cNvSpPr/>
          <p:nvPr/>
        </p:nvSpPr>
        <p:spPr>
          <a:xfrm>
            <a:off x="5131371" y="2771725"/>
            <a:ext cx="629021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13"/>
          <p:cNvCxnSpPr/>
          <p:nvPr/>
        </p:nvCxnSpPr>
        <p:spPr>
          <a:xfrm flipH="1" flipV="1">
            <a:off x="4787734" y="3262380"/>
            <a:ext cx="396594" cy="13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9"/>
          <p:cNvSpPr txBox="1"/>
          <p:nvPr/>
        </p:nvSpPr>
        <p:spPr>
          <a:xfrm>
            <a:off x="6286637" y="2298054"/>
            <a:ext cx="1339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8 x PACIFIC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GB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4447" r="6311" b="1800"/>
          <a:stretch/>
        </p:blipFill>
        <p:spPr>
          <a:xfrm>
            <a:off x="6756802" y="3267194"/>
            <a:ext cx="3356012" cy="33480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40112" y="107428"/>
            <a:ext cx="3744416" cy="597902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endParaRPr lang="en-US" sz="2800" kern="0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8530" y="684920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feld 11"/>
          <p:cNvSpPr txBox="1"/>
          <p:nvPr/>
        </p:nvSpPr>
        <p:spPr>
          <a:xfrm>
            <a:off x="71760" y="3329735"/>
            <a:ext cx="68706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err="1" smtClean="0"/>
              <a:t>Built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indirect</a:t>
            </a:r>
            <a:r>
              <a:rPr lang="de-DE" b="1" dirty="0" smtClean="0"/>
              <a:t> </a:t>
            </a:r>
            <a:r>
              <a:rPr lang="de-DE" b="1" dirty="0" err="1" smtClean="0"/>
              <a:t>searches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new</a:t>
            </a:r>
            <a:r>
              <a:rPr lang="de-DE" b="1" dirty="0" smtClean="0"/>
              <a:t> </a:t>
            </a:r>
            <a:r>
              <a:rPr lang="de-DE" b="1" dirty="0" err="1" smtClean="0"/>
              <a:t>physics</a:t>
            </a:r>
            <a:r>
              <a:rPr lang="de-DE" b="1" dirty="0" smtClean="0"/>
              <a:t> via </a:t>
            </a:r>
            <a:r>
              <a:rPr lang="de-DE" b="1" dirty="0" err="1" smtClean="0"/>
              <a:t>precision</a:t>
            </a:r>
            <a:r>
              <a:rPr lang="de-DE" b="1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err="1" smtClean="0"/>
              <a:t>measurements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quantum</a:t>
            </a:r>
            <a:r>
              <a:rPr lang="de-DE" b="1" dirty="0" smtClean="0"/>
              <a:t> </a:t>
            </a:r>
            <a:r>
              <a:rPr lang="de-DE" b="1" dirty="0" err="1" smtClean="0"/>
              <a:t>loop</a:t>
            </a:r>
            <a:r>
              <a:rPr lang="de-DE" b="1" dirty="0" smtClean="0"/>
              <a:t> </a:t>
            </a:r>
            <a:r>
              <a:rPr lang="de-DE" b="1" dirty="0" err="1" smtClean="0"/>
              <a:t>induced</a:t>
            </a:r>
            <a:r>
              <a:rPr lang="de-DE" b="1" dirty="0" smtClean="0"/>
              <a:t> </a:t>
            </a:r>
            <a:r>
              <a:rPr lang="de-DE" b="1" dirty="0" err="1" smtClean="0"/>
              <a:t>processes</a:t>
            </a:r>
            <a:r>
              <a:rPr lang="de-DE" b="1" dirty="0" smtClean="0"/>
              <a:t> in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/>
              <a:t>b- </a:t>
            </a:r>
            <a:r>
              <a:rPr lang="de-DE" b="1" dirty="0" err="1" smtClean="0"/>
              <a:t>and</a:t>
            </a:r>
            <a:r>
              <a:rPr lang="de-DE" b="1" dirty="0" smtClean="0"/>
              <a:t> c-quark </a:t>
            </a:r>
            <a:r>
              <a:rPr lang="de-DE" b="1" dirty="0" err="1" smtClean="0"/>
              <a:t>systems</a:t>
            </a:r>
            <a:r>
              <a:rPr lang="de-DE" b="1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/>
              <a:t>(Rare </a:t>
            </a:r>
            <a:r>
              <a:rPr lang="de-DE" b="1" dirty="0" err="1" smtClean="0"/>
              <a:t>decays</a:t>
            </a:r>
            <a:r>
              <a:rPr lang="de-DE" b="1" dirty="0" smtClean="0"/>
              <a:t>, </a:t>
            </a:r>
            <a:r>
              <a:rPr lang="de-DE" b="1" dirty="0" err="1" smtClean="0"/>
              <a:t>Particle</a:t>
            </a:r>
            <a:r>
              <a:rPr lang="de-DE" b="1" dirty="0" smtClean="0"/>
              <a:t>/anti-</a:t>
            </a:r>
            <a:r>
              <a:rPr lang="de-DE" b="1" dirty="0" err="1" smtClean="0"/>
              <a:t>particle</a:t>
            </a:r>
            <a:r>
              <a:rPr lang="de-DE" b="1" dirty="0" smtClean="0"/>
              <a:t> </a:t>
            </a:r>
            <a:r>
              <a:rPr lang="de-DE" b="1" dirty="0" err="1" smtClean="0"/>
              <a:t>asymmetry</a:t>
            </a:r>
            <a:r>
              <a:rPr lang="de-DE" b="1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/>
              <a:t>B-mesons </a:t>
            </a:r>
            <a:r>
              <a:rPr lang="de-DE" b="1" dirty="0" err="1" smtClean="0"/>
              <a:t>are</a:t>
            </a:r>
            <a:r>
              <a:rPr lang="de-DE" b="1" dirty="0" smtClean="0"/>
              <a:t> </a:t>
            </a:r>
            <a:r>
              <a:rPr lang="de-DE" b="1" dirty="0" err="1" smtClean="0"/>
              <a:t>produced</a:t>
            </a:r>
            <a:r>
              <a:rPr lang="de-DE" b="1" dirty="0" smtClean="0"/>
              <a:t> in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forward</a:t>
            </a:r>
            <a:r>
              <a:rPr lang="de-DE" b="1" dirty="0" smtClean="0"/>
              <a:t> </a:t>
            </a:r>
            <a:r>
              <a:rPr lang="de-DE" b="1" dirty="0" err="1" smtClean="0"/>
              <a:t>direction</a:t>
            </a:r>
            <a:r>
              <a:rPr lang="de-DE" b="1" dirty="0" smtClean="0"/>
              <a:t> at </a:t>
            </a:r>
            <a:r>
              <a:rPr lang="de-DE" b="1" dirty="0" err="1" smtClean="0"/>
              <a:t>the</a:t>
            </a:r>
            <a:r>
              <a:rPr lang="de-DE" b="1" dirty="0" smtClean="0"/>
              <a:t> LHC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/>
              <a:t>(1.8 &lt; </a:t>
            </a:r>
            <a:r>
              <a:rPr lang="el-GR" b="1" dirty="0" smtClean="0"/>
              <a:t>η</a:t>
            </a:r>
            <a:r>
              <a:rPr lang="de-DE" b="1" dirty="0" smtClean="0"/>
              <a:t> &lt; 4.9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LHCb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|</a:t>
            </a:r>
            <a:r>
              <a:rPr lang="el-GR" b="1" dirty="0" smtClean="0"/>
              <a:t>η</a:t>
            </a:r>
            <a:r>
              <a:rPr lang="de-DE" b="1" dirty="0" smtClean="0"/>
              <a:t>| &lt; 2.4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GPD</a:t>
            </a:r>
            <a:endParaRPr lang="de-DE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err="1" smtClean="0"/>
              <a:t>Limitations</a:t>
            </a:r>
            <a:r>
              <a:rPr lang="de-DE" b="1" dirty="0" smtClean="0"/>
              <a:t>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b="1" dirty="0" err="1"/>
              <a:t>P</a:t>
            </a:r>
            <a:r>
              <a:rPr lang="de-DE" b="1" dirty="0" err="1" smtClean="0"/>
              <a:t>hysics</a:t>
            </a:r>
            <a:r>
              <a:rPr lang="de-DE" b="1" dirty="0" smtClean="0"/>
              <a:t> </a:t>
            </a:r>
            <a:r>
              <a:rPr lang="de-DE" b="1" dirty="0" err="1" smtClean="0"/>
              <a:t>measurements</a:t>
            </a:r>
            <a:r>
              <a:rPr lang="de-DE" b="1" dirty="0"/>
              <a:t> </a:t>
            </a:r>
            <a:r>
              <a:rPr lang="de-DE" b="1" dirty="0" smtClean="0"/>
              <a:t>limited </a:t>
            </a:r>
            <a:r>
              <a:rPr lang="de-DE" b="1" dirty="0" err="1" smtClean="0"/>
              <a:t>by</a:t>
            </a:r>
            <a:r>
              <a:rPr lang="de-DE" b="1" dirty="0" smtClean="0"/>
              <a:t> </a:t>
            </a:r>
            <a:r>
              <a:rPr lang="de-DE" b="1" dirty="0" err="1" smtClean="0"/>
              <a:t>statistical</a:t>
            </a:r>
            <a:r>
              <a:rPr lang="de-DE" b="1" dirty="0" smtClean="0"/>
              <a:t> </a:t>
            </a:r>
            <a:r>
              <a:rPr lang="de-DE" b="1" dirty="0" err="1" smtClean="0"/>
              <a:t>uncertainties</a:t>
            </a:r>
            <a:r>
              <a:rPr lang="de-DE" b="1" dirty="0" smtClean="0"/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/>
              <a:t> </a:t>
            </a:r>
            <a:r>
              <a:rPr lang="de-DE" b="1" dirty="0" smtClean="0"/>
              <a:t>     not </a:t>
            </a:r>
            <a:r>
              <a:rPr lang="de-DE" b="1" dirty="0" err="1" smtClean="0"/>
              <a:t>systematic</a:t>
            </a:r>
            <a:endParaRPr lang="de-DE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b="1" dirty="0" err="1" smtClean="0"/>
              <a:t>Statistics</a:t>
            </a:r>
            <a:r>
              <a:rPr lang="de-DE" b="1" dirty="0" smtClean="0"/>
              <a:t> </a:t>
            </a:r>
            <a:r>
              <a:rPr lang="de-DE" b="1" dirty="0" err="1" smtClean="0"/>
              <a:t>are</a:t>
            </a:r>
            <a:r>
              <a:rPr lang="de-DE" b="1" dirty="0" smtClean="0"/>
              <a:t> limited </a:t>
            </a:r>
            <a:r>
              <a:rPr lang="de-DE" b="1" dirty="0" err="1" smtClean="0"/>
              <a:t>by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1MHz </a:t>
            </a:r>
            <a:r>
              <a:rPr lang="de-DE" b="1" dirty="0" err="1" smtClean="0"/>
              <a:t>hardware</a:t>
            </a:r>
            <a:r>
              <a:rPr lang="de-DE" b="1" dirty="0" smtClean="0"/>
              <a:t> </a:t>
            </a:r>
            <a:r>
              <a:rPr lang="de-DE" b="1" dirty="0" err="1" smtClean="0"/>
              <a:t>trigger</a:t>
            </a:r>
            <a:r>
              <a:rPr lang="de-DE" b="1" dirty="0" smtClean="0"/>
              <a:t> rate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/>
              <a:t> </a:t>
            </a:r>
            <a:r>
              <a:rPr lang="de-DE" b="1" dirty="0" smtClean="0"/>
              <a:t>    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detector</a:t>
            </a:r>
            <a:r>
              <a:rPr lang="de-DE" b="1" dirty="0"/>
              <a:t> </a:t>
            </a:r>
            <a:r>
              <a:rPr lang="de-DE" b="1" dirty="0" err="1" smtClean="0"/>
              <a:t>occupancy</a:t>
            </a:r>
            <a:r>
              <a:rPr lang="de-DE" b="1" dirty="0" smtClean="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5" y="732568"/>
            <a:ext cx="6568648" cy="250738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1829" r="7991" b="5639"/>
          <a:stretch/>
        </p:blipFill>
        <p:spPr>
          <a:xfrm>
            <a:off x="7206695" y="773567"/>
            <a:ext cx="2742990" cy="249362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8064648" y="4465283"/>
            <a:ext cx="864096" cy="867020"/>
          </a:xfrm>
          <a:prstGeom prst="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8820546" y="4044453"/>
            <a:ext cx="612254" cy="52747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73392" y="5009048"/>
            <a:ext cx="3131859" cy="21232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55936" y="107429"/>
            <a:ext cx="6840760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Tracker: Electronics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Rectangle 3"/>
          <p:cNvSpPr/>
          <p:nvPr/>
        </p:nvSpPr>
        <p:spPr>
          <a:xfrm>
            <a:off x="392909" y="605589"/>
            <a:ext cx="79208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b="1" dirty="0"/>
              <a:t>Fast readout with manageable data </a:t>
            </a:r>
            <a:r>
              <a:rPr lang="en-GB" sz="2000" b="1" dirty="0" smtClean="0"/>
              <a:t>volume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/>
              <a:t>Digitizes the 560,000 </a:t>
            </a:r>
            <a:r>
              <a:rPr lang="en-GB" sz="1600" dirty="0" err="1" smtClean="0"/>
              <a:t>SiPM</a:t>
            </a:r>
            <a:r>
              <a:rPr lang="en-GB" sz="1600" dirty="0" smtClean="0"/>
              <a:t> signals and forms the cluster and hit positions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/>
              <a:t>40 MHz readout rate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/>
              <a:t>Signal propagation time up to 5m · 6ns/m = 30ns </a:t>
            </a:r>
            <a:r>
              <a:rPr lang="en-GB" sz="1600" dirty="0" smtClean="0">
                <a:sym typeface="Wingdings" panose="05000000000000000000" pitchFamily="2" charset="2"/>
              </a:rPr>
              <a:t> some spill over to next BC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anose="05000000000000000000" pitchFamily="2" charset="2"/>
              </a:rPr>
              <a:t>No adequate (fast, low power) multi-channel ASIC available 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21" name="TextBox 4"/>
          <p:cNvSpPr txBox="1"/>
          <p:nvPr/>
        </p:nvSpPr>
        <p:spPr>
          <a:xfrm>
            <a:off x="503238" y="2306403"/>
            <a:ext cx="7993458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LHCb develops its own ASIC, called PACIFIC, with 128 channels </a:t>
            </a:r>
            <a:r>
              <a:rPr lang="en-GB" sz="1600" dirty="0" smtClean="0"/>
              <a:t>(130 </a:t>
            </a:r>
            <a:r>
              <a:rPr lang="en-GB" sz="1600" dirty="0"/>
              <a:t>nm </a:t>
            </a:r>
            <a:r>
              <a:rPr lang="en-GB" sz="1600" dirty="0" smtClean="0"/>
              <a:t>CMOS)</a:t>
            </a:r>
            <a:endParaRPr lang="en-GB" sz="1600" dirty="0"/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2015976" y="2614710"/>
            <a:ext cx="5781576" cy="2419052"/>
          </a:xfrm>
          <a:prstGeom prst="rect">
            <a:avLst/>
          </a:prstGeom>
          <a:noFill/>
          <a:ln w="0" cap="flat">
            <a:solidFill>
              <a:srgbClr val="808080"/>
            </a:solidFill>
            <a:prstDash val="solid"/>
            <a:miter/>
          </a:ln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>
            <a:off x="6400486" y="4143375"/>
            <a:ext cx="3566160" cy="2743200"/>
          </a:xfrm>
          <a:prstGeom prst="rect">
            <a:avLst/>
          </a:prstGeom>
          <a:noFill/>
          <a:ln w="0" cap="flat">
            <a:solidFill>
              <a:srgbClr val="808080"/>
            </a:solidFill>
            <a:prstDash val="solid"/>
            <a:miter/>
          </a:ln>
        </p:spPr>
      </p:pic>
      <p:sp>
        <p:nvSpPr>
          <p:cNvPr id="25" name="TextBox 4"/>
          <p:cNvSpPr txBox="1"/>
          <p:nvPr/>
        </p:nvSpPr>
        <p:spPr>
          <a:xfrm>
            <a:off x="4608264" y="3059757"/>
            <a:ext cx="1106763" cy="41532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Concentrator </a:t>
            </a:r>
            <a:endParaRPr lang="en-US" sz="11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FPGA</a:t>
            </a:r>
            <a:endParaRPr lang="en-US" sz="11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4792311" y="6934960"/>
            <a:ext cx="2924198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Current layout of motherboard</a:t>
            </a:r>
          </a:p>
          <a:p>
            <a:r>
              <a:rPr lang="en-GB" sz="1600" dirty="0" smtClean="0"/>
              <a:t>For 8 x 128 channels.</a:t>
            </a:r>
          </a:p>
        </p:txBody>
      </p:sp>
    </p:spTree>
    <p:extLst>
      <p:ext uri="{BB962C8B-B14F-4D97-AF65-F5344CB8AC3E}">
        <p14:creationId xmlns:p14="http://schemas.microsoft.com/office/powerpoint/2010/main" val="19099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55936" y="107429"/>
            <a:ext cx="6840760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Tracker Electronics: PACIFIC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4"/>
          <p:cNvSpPr txBox="1"/>
          <p:nvPr/>
        </p:nvSpPr>
        <p:spPr>
          <a:xfrm>
            <a:off x="392391" y="904365"/>
            <a:ext cx="7993458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LHCb develops its own ASIC, called PACIFIC, with 128 channels </a:t>
            </a:r>
            <a:r>
              <a:rPr lang="en-GB" sz="1600" dirty="0" smtClean="0"/>
              <a:t>(130 </a:t>
            </a:r>
            <a:r>
              <a:rPr lang="en-GB" sz="1600" dirty="0"/>
              <a:t>nm </a:t>
            </a:r>
            <a:r>
              <a:rPr lang="en-GB" sz="1600" dirty="0" smtClean="0"/>
              <a:t>CMOS)</a:t>
            </a:r>
            <a:endParaRPr lang="en-GB" sz="160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91608" y="1881990"/>
            <a:ext cx="8632313" cy="5647522"/>
            <a:chOff x="494278" y="1502999"/>
            <a:chExt cx="9039604" cy="5537881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>
              <a:alphaModFix/>
            </a:blip>
            <a:srcRect/>
            <a:stretch>
              <a:fillRect/>
            </a:stretch>
          </p:blipFill>
          <p:spPr>
            <a:xfrm>
              <a:off x="1325157" y="4480560"/>
              <a:ext cx="7727402" cy="256032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9" name="TextBox 3"/>
            <p:cNvSpPr txBox="1"/>
            <p:nvPr/>
          </p:nvSpPr>
          <p:spPr>
            <a:xfrm>
              <a:off x="6492240" y="3821396"/>
              <a:ext cx="1463040" cy="346319"/>
            </a:xfrm>
            <a:prstGeom prst="rect">
              <a:avLst/>
            </a:prstGeom>
            <a:solidFill>
              <a:srgbClr val="C0C0C0"/>
            </a:solidFill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Thresholds</a:t>
              </a:r>
            </a:p>
          </p:txBody>
        </p:sp>
        <p:sp>
          <p:nvSpPr>
            <p:cNvPr id="20" name="Straight Connector 4"/>
            <p:cNvSpPr/>
            <p:nvPr/>
          </p:nvSpPr>
          <p:spPr>
            <a:xfrm>
              <a:off x="7132320" y="4168082"/>
              <a:ext cx="0" cy="4039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8361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9002" tIns="54004" rIns="99002" bIns="54004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6" name="TextBox 5"/>
            <p:cNvSpPr txBox="1"/>
            <p:nvPr/>
          </p:nvSpPr>
          <p:spPr>
            <a:xfrm>
              <a:off x="4663439" y="3840480"/>
              <a:ext cx="1371599" cy="828947"/>
            </a:xfrm>
            <a:prstGeom prst="rect">
              <a:avLst/>
            </a:prstGeom>
            <a:solidFill>
              <a:srgbClr val="C0C0C0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Charge integration</a:t>
              </a:r>
            </a:p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(2 x 25ns)</a:t>
              </a:r>
            </a:p>
          </p:txBody>
        </p:sp>
        <p:sp>
          <p:nvSpPr>
            <p:cNvPr id="27" name="Straight Connector 6"/>
            <p:cNvSpPr/>
            <p:nvPr/>
          </p:nvSpPr>
          <p:spPr>
            <a:xfrm>
              <a:off x="5120640" y="4663440"/>
              <a:ext cx="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8361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9002" tIns="54004" rIns="99002" bIns="54004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3017520" y="6035040"/>
              <a:ext cx="1371600" cy="34812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34"/>
                  <a:ea typeface="Liberation Sans" pitchFamily="34"/>
                  <a:cs typeface="Liberation Sans" pitchFamily="34"/>
                </a:rPr>
                <a:t>τ</a:t>
              </a: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Microsoft YaHei" pitchFamily="2"/>
                  <a:cs typeface="Mangal" pitchFamily="2"/>
                </a:rPr>
                <a:t>~5 – 10ns</a:t>
              </a:r>
            </a:p>
          </p:txBody>
        </p:sp>
        <p:sp>
          <p:nvSpPr>
            <p:cNvPr id="29" name="TextBox 8"/>
            <p:cNvSpPr txBox="1"/>
            <p:nvPr/>
          </p:nvSpPr>
          <p:spPr>
            <a:xfrm>
              <a:off x="1920240" y="4389120"/>
              <a:ext cx="1097280" cy="346319"/>
            </a:xfrm>
            <a:prstGeom prst="rect">
              <a:avLst/>
            </a:prstGeom>
            <a:solidFill>
              <a:srgbClr val="C0C0C0"/>
            </a:solidFill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amplifier</a:t>
              </a:r>
            </a:p>
          </p:txBody>
        </p:sp>
        <p:sp>
          <p:nvSpPr>
            <p:cNvPr id="30" name="Straight Connector 9"/>
            <p:cNvSpPr/>
            <p:nvPr/>
          </p:nvSpPr>
          <p:spPr>
            <a:xfrm>
              <a:off x="2377440" y="4735796"/>
              <a:ext cx="0" cy="3848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8361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9002" tIns="54004" rIns="99002" bIns="54004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1" name="TextBox 10"/>
            <p:cNvSpPr txBox="1"/>
            <p:nvPr/>
          </p:nvSpPr>
          <p:spPr>
            <a:xfrm>
              <a:off x="3108960" y="4023360"/>
              <a:ext cx="1463042" cy="828947"/>
            </a:xfrm>
            <a:prstGeom prst="rect">
              <a:avLst/>
            </a:prstGeom>
            <a:solidFill>
              <a:srgbClr val="C0C0C0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Tail cancellation, etc.</a:t>
              </a:r>
            </a:p>
          </p:txBody>
        </p:sp>
        <p:pic>
          <p:nvPicPr>
            <p:cNvPr id="32" name="Picture 11"/>
            <p:cNvPicPr>
              <a:picLocks noChangeAspect="1"/>
            </p:cNvPicPr>
            <p:nvPr/>
          </p:nvPicPr>
          <p:blipFill>
            <a:blip r:embed="rId7">
              <a:alphaModFix/>
            </a:blip>
            <a:srcRect/>
            <a:stretch>
              <a:fillRect/>
            </a:stretch>
          </p:blipFill>
          <p:spPr>
            <a:xfrm>
              <a:off x="2528279" y="1502999"/>
              <a:ext cx="3141000" cy="21546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3" name="Picture 12"/>
            <p:cNvPicPr>
              <a:picLocks noChangeAspect="1"/>
            </p:cNvPicPr>
            <p:nvPr/>
          </p:nvPicPr>
          <p:blipFill>
            <a:blip r:embed="rId8">
              <a:alphaModFix/>
            </a:blip>
            <a:srcRect l="15405" t="3954" r="43904" b="39551"/>
            <a:stretch>
              <a:fillRect/>
            </a:stretch>
          </p:blipFill>
          <p:spPr>
            <a:xfrm>
              <a:off x="494278" y="2011680"/>
              <a:ext cx="1425961" cy="150876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4" name="TextBox 13"/>
            <p:cNvSpPr txBox="1"/>
            <p:nvPr/>
          </p:nvSpPr>
          <p:spPr>
            <a:xfrm>
              <a:off x="731520" y="3494160"/>
              <a:ext cx="1097280" cy="34631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25ns</a:t>
              </a:r>
            </a:p>
          </p:txBody>
        </p:sp>
        <p:sp>
          <p:nvSpPr>
            <p:cNvPr id="35" name="Straight Connector 14"/>
            <p:cNvSpPr/>
            <p:nvPr/>
          </p:nvSpPr>
          <p:spPr>
            <a:xfrm>
              <a:off x="1005840" y="3383280"/>
              <a:ext cx="45720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6" name="Straight Connector 15"/>
            <p:cNvSpPr/>
            <p:nvPr/>
          </p:nvSpPr>
          <p:spPr>
            <a:xfrm flipH="1">
              <a:off x="640080" y="3383280"/>
              <a:ext cx="36576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7" name="Straight Connector 16"/>
            <p:cNvSpPr/>
            <p:nvPr/>
          </p:nvSpPr>
          <p:spPr>
            <a:xfrm>
              <a:off x="1737360" y="3383280"/>
              <a:ext cx="0" cy="1737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8" name="Straight Connector 17"/>
            <p:cNvSpPr/>
            <p:nvPr/>
          </p:nvSpPr>
          <p:spPr>
            <a:xfrm>
              <a:off x="4114800" y="3657600"/>
              <a:ext cx="0" cy="731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9" name="Straight Connector 18"/>
            <p:cNvSpPr/>
            <p:nvPr/>
          </p:nvSpPr>
          <p:spPr>
            <a:xfrm flipV="1">
              <a:off x="3785039" y="1590479"/>
              <a:ext cx="0" cy="1737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40" name="Straight Connector 19"/>
            <p:cNvSpPr/>
            <p:nvPr/>
          </p:nvSpPr>
          <p:spPr>
            <a:xfrm>
              <a:off x="4444560" y="1645920"/>
              <a:ext cx="0" cy="17103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41" name="TextBox 20"/>
            <p:cNvSpPr txBox="1"/>
            <p:nvPr/>
          </p:nvSpPr>
          <p:spPr>
            <a:xfrm>
              <a:off x="3840480" y="2854080"/>
              <a:ext cx="1097280" cy="34631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34"/>
                  <a:ea typeface="Microsoft YaHei" pitchFamily="2"/>
                  <a:cs typeface="Mangal" pitchFamily="2"/>
                </a:rPr>
                <a:t>25ns</a:t>
              </a:r>
            </a:p>
          </p:txBody>
        </p:sp>
        <p:sp>
          <p:nvSpPr>
            <p:cNvPr id="42" name="Straight Connector 21"/>
            <p:cNvSpPr/>
            <p:nvPr/>
          </p:nvSpPr>
          <p:spPr>
            <a:xfrm>
              <a:off x="4114800" y="2743200"/>
              <a:ext cx="32976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43" name="Straight Connector 22"/>
            <p:cNvSpPr/>
            <p:nvPr/>
          </p:nvSpPr>
          <p:spPr>
            <a:xfrm flipH="1">
              <a:off x="3749039" y="2743200"/>
              <a:ext cx="36576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4" tIns="44997" rIns="90004" bIns="44997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9">
              <a:alphaModFix/>
            </a:blip>
            <a:srcRect/>
            <a:stretch>
              <a:fillRect/>
            </a:stretch>
          </p:blipFill>
          <p:spPr>
            <a:xfrm>
              <a:off x="6360841" y="1691284"/>
              <a:ext cx="3173041" cy="1802876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5" name="TextBox 7"/>
          <p:cNvSpPr txBox="1"/>
          <p:nvPr/>
        </p:nvSpPr>
        <p:spPr>
          <a:xfrm>
            <a:off x="452709" y="1243048"/>
            <a:ext cx="9119915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3 hardware thresholds (=2 bits) (seed, neighbour, high) plus a sum threshold (FPGA) </a:t>
            </a:r>
            <a:r>
              <a:rPr lang="en-GB" sz="1600" dirty="0" smtClean="0"/>
              <a:t>are a good compromise between precision (&lt;100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m), discrimination of noise and data volume.</a:t>
            </a:r>
          </a:p>
        </p:txBody>
      </p:sp>
      <p:sp>
        <p:nvSpPr>
          <p:cNvPr id="47" name="TextBox 6"/>
          <p:cNvSpPr txBox="1"/>
          <p:nvPr/>
        </p:nvSpPr>
        <p:spPr>
          <a:xfrm>
            <a:off x="1447245" y="6568964"/>
            <a:ext cx="1045479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Z</a:t>
            </a:r>
            <a:r>
              <a:rPr lang="en-GB" sz="1200" baseline="-25000" dirty="0" err="1" smtClean="0"/>
              <a:t>in</a:t>
            </a:r>
            <a:r>
              <a:rPr lang="en-GB" sz="1200" dirty="0" smtClean="0"/>
              <a:t> ~20-40 </a:t>
            </a:r>
            <a:r>
              <a:rPr lang="en-GB" sz="1200" dirty="0" smtClean="0">
                <a:latin typeface="Symbol" panose="05050102010706020507" pitchFamily="18" charset="2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1738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6"/>
          <p:cNvPicPr>
            <a:picLocks noChangeAspect="1"/>
          </p:cNvPicPr>
          <p:nvPr/>
        </p:nvPicPr>
        <p:blipFill rotWithShape="1">
          <a:blip r:embed="rId3"/>
          <a:srcRect l="174" t="2145"/>
          <a:stretch/>
        </p:blipFill>
        <p:spPr>
          <a:xfrm>
            <a:off x="5112320" y="4499916"/>
            <a:ext cx="4879269" cy="2640187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990" y="1688825"/>
            <a:ext cx="4562600" cy="277535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55936" y="107429"/>
            <a:ext cx="6840760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SiPMs</a:t>
            </a:r>
            <a:r>
              <a:rPr lang="en-US" sz="2800" kern="0" dirty="0" smtClean="0">
                <a:solidFill>
                  <a:schemeClr val="accent2"/>
                </a:solidFill>
              </a:rPr>
              <a:t>: Calibration Light Injection System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-3486" y="1079265"/>
            <a:ext cx="59046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Scratched </a:t>
            </a:r>
            <a:r>
              <a:rPr lang="en-US" dirty="0" err="1" smtClean="0"/>
              <a:t>fibre</a:t>
            </a:r>
            <a:r>
              <a:rPr lang="en-US" dirty="0" smtClean="0"/>
              <a:t> embedded in the module ends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Shines evenly across the </a:t>
            </a:r>
            <a:r>
              <a:rPr lang="en-US" dirty="0" err="1" smtClean="0"/>
              <a:t>fibre</a:t>
            </a:r>
            <a:r>
              <a:rPr lang="en-US" dirty="0" smtClean="0"/>
              <a:t> and </a:t>
            </a:r>
            <a:r>
              <a:rPr lang="en-US" dirty="0" err="1" smtClean="0"/>
              <a:t>SiPMs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Driver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Gigabit LASER Driver </a:t>
            </a:r>
          </a:p>
          <a:p>
            <a:pPr marL="285750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 (GBLD, a radiation tolerant ASIC)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Vertical-cavity surface emitting laser (VCSEL) with</a:t>
            </a:r>
          </a:p>
          <a:p>
            <a:pPr marL="285750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 wavelength of 670 nm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Light intensity will be adjusted via I2C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Radiation hardness of GBLD OK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Radiation hardness of VCSEL must be tested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542" r="1" b="20300"/>
          <a:stretch/>
        </p:blipFill>
        <p:spPr bwMode="auto">
          <a:xfrm flipV="1">
            <a:off x="6350675" y="1043532"/>
            <a:ext cx="3221950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6267350" y="693565"/>
            <a:ext cx="3305275" cy="34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emitted light from Ø2mm fiber</a:t>
            </a:r>
            <a:endParaRPr lang="en-US" dirty="0"/>
          </a:p>
        </p:txBody>
      </p:sp>
      <p:sp>
        <p:nvSpPr>
          <p:cNvPr id="24" name="TextBox 15"/>
          <p:cNvSpPr txBox="1"/>
          <p:nvPr/>
        </p:nvSpPr>
        <p:spPr>
          <a:xfrm>
            <a:off x="7002735" y="1709534"/>
            <a:ext cx="1515604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4 scratched </a:t>
            </a:r>
            <a:r>
              <a:rPr lang="en-US" sz="1200" b="1" dirty="0" err="1" smtClean="0"/>
              <a:t>fibres</a:t>
            </a:r>
            <a:endParaRPr lang="en-US" sz="1200" b="1" dirty="0"/>
          </a:p>
        </p:txBody>
      </p:sp>
      <p:cxnSp>
        <p:nvCxnSpPr>
          <p:cNvPr id="25" name="Straight Arrow Connector 13"/>
          <p:cNvCxnSpPr/>
          <p:nvPr/>
        </p:nvCxnSpPr>
        <p:spPr>
          <a:xfrm flipH="1">
            <a:off x="6576459" y="1914876"/>
            <a:ext cx="494115" cy="20317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13"/>
          <p:cNvCxnSpPr/>
          <p:nvPr/>
        </p:nvCxnSpPr>
        <p:spPr>
          <a:xfrm flipH="1">
            <a:off x="7226300" y="1994290"/>
            <a:ext cx="190276" cy="26499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13"/>
          <p:cNvCxnSpPr/>
          <p:nvPr/>
        </p:nvCxnSpPr>
        <p:spPr>
          <a:xfrm>
            <a:off x="7845730" y="1994290"/>
            <a:ext cx="115920" cy="26499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13"/>
          <p:cNvCxnSpPr/>
          <p:nvPr/>
        </p:nvCxnSpPr>
        <p:spPr>
          <a:xfrm>
            <a:off x="8183566" y="1994290"/>
            <a:ext cx="482893" cy="26499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4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creen Shot 2015-01-22 at 10.38.0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35" r="2310" b="1600"/>
          <a:stretch/>
        </p:blipFill>
        <p:spPr>
          <a:xfrm>
            <a:off x="71760" y="721279"/>
            <a:ext cx="6120680" cy="34333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55936" y="107429"/>
            <a:ext cx="6840760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Modules: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Testbeam</a:t>
            </a:r>
            <a:r>
              <a:rPr lang="en-US" sz="2800" kern="0" dirty="0" smtClean="0">
                <a:solidFill>
                  <a:schemeClr val="accent2"/>
                </a:solidFill>
              </a:rPr>
              <a:t> 2014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feld 30"/>
          <p:cNvSpPr txBox="1"/>
          <p:nvPr/>
        </p:nvSpPr>
        <p:spPr>
          <a:xfrm>
            <a:off x="6658784" y="824729"/>
            <a:ext cx="327807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5-layer and 6-layer modules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with length up to </a:t>
            </a:r>
            <a:r>
              <a:rPr lang="en-US" dirty="0" smtClean="0"/>
              <a:t>3m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Aim: measurement of light yield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 smtClean="0"/>
              <a:t>Testbeam</a:t>
            </a:r>
            <a:r>
              <a:rPr lang="en-US" dirty="0" smtClean="0"/>
              <a:t> 2015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Aim: </a:t>
            </a:r>
            <a:r>
              <a:rPr lang="en-US" dirty="0" smtClean="0"/>
              <a:t>Measurement of spatial resolution and hit efficiency</a:t>
            </a:r>
            <a:endParaRPr lang="en-US" dirty="0" smtClean="0"/>
          </a:p>
        </p:txBody>
      </p:sp>
      <p:pic>
        <p:nvPicPr>
          <p:cNvPr id="19" name="Picture 6" descr="Screen Shot 2015-01-22 at 10.28.4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27441" r="779" b="12043"/>
          <a:stretch/>
        </p:blipFill>
        <p:spPr>
          <a:xfrm>
            <a:off x="276990" y="3790231"/>
            <a:ext cx="8867134" cy="3096344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3647521" y="6948189"/>
            <a:ext cx="28329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Analysis still  ongoing</a:t>
            </a:r>
          </a:p>
        </p:txBody>
      </p:sp>
    </p:spTree>
    <p:extLst>
      <p:ext uri="{BB962C8B-B14F-4D97-AF65-F5344CB8AC3E}">
        <p14:creationId xmlns:p14="http://schemas.microsoft.com/office/powerpoint/2010/main" val="30707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528144" y="107429"/>
            <a:ext cx="3698156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chemeClr val="accent2"/>
                </a:solidFill>
              </a:rPr>
              <a:t>Summary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6" y="702781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extfeld 19"/>
          <p:cNvSpPr txBox="1"/>
          <p:nvPr/>
        </p:nvSpPr>
        <p:spPr>
          <a:xfrm>
            <a:off x="503237" y="1259557"/>
            <a:ext cx="90693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Liberation Sans" pitchFamily="34"/>
              </a:rPr>
              <a:t>The order of magnitude increases in precision will allow new physics searches down to Standard Model theoretical </a:t>
            </a:r>
            <a:r>
              <a:rPr lang="en-US" sz="2000" dirty="0" smtClean="0">
                <a:latin typeface="Liberation Sans" pitchFamily="34"/>
              </a:rPr>
              <a:t>uncertainties</a:t>
            </a:r>
            <a:endParaRPr lang="en-US" sz="2000" dirty="0">
              <a:latin typeface="Liberation Sans" pitchFamily="34"/>
            </a:endParaRPr>
          </a:p>
          <a:p>
            <a:pPr marL="342900" lvl="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Liberation Sans" pitchFamily="34"/>
              </a:rPr>
              <a:t>The </a:t>
            </a:r>
            <a:r>
              <a:rPr lang="en-US" sz="2000" dirty="0" err="1">
                <a:latin typeface="Liberation Sans" pitchFamily="34"/>
              </a:rPr>
              <a:t>SciFi</a:t>
            </a:r>
            <a:r>
              <a:rPr lang="en-US" sz="2000" dirty="0">
                <a:latin typeface="Liberation Sans" pitchFamily="34"/>
              </a:rPr>
              <a:t> tracker is crucial to scope with the upgrade </a:t>
            </a:r>
            <a:r>
              <a:rPr lang="en-US" sz="2000" dirty="0" smtClean="0">
                <a:latin typeface="Liberation Sans" pitchFamily="34"/>
              </a:rPr>
              <a:t>requirements</a:t>
            </a:r>
          </a:p>
          <a:p>
            <a:pPr marL="1085850" lvl="1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iberation Sans" pitchFamily="34"/>
              </a:rPr>
              <a:t>Leaving the </a:t>
            </a:r>
            <a:r>
              <a:rPr lang="en-US" sz="2000" dirty="0" smtClean="0">
                <a:latin typeface="Liberation Sans" pitchFamily="34"/>
              </a:rPr>
              <a:t>R&amp;D phase and start with Preproduction Phase </a:t>
            </a:r>
            <a:r>
              <a:rPr lang="en-US" sz="2000" dirty="0" smtClean="0">
                <a:latin typeface="Liberation Sans" pitchFamily="34"/>
              </a:rPr>
              <a:t>this year</a:t>
            </a:r>
            <a:endParaRPr lang="en-US" sz="2000" dirty="0" smtClean="0">
              <a:latin typeface="Liberation Sans" pitchFamily="34"/>
            </a:endParaRPr>
          </a:p>
          <a:p>
            <a:pPr marL="1085850" lvl="1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iberation Sans" pitchFamily="34"/>
              </a:rPr>
              <a:t>Scintillating </a:t>
            </a:r>
            <a:r>
              <a:rPr lang="en-US" sz="2000" dirty="0" err="1" smtClean="0">
                <a:latin typeface="Liberation Sans" pitchFamily="34"/>
              </a:rPr>
              <a:t>fibres</a:t>
            </a:r>
            <a:r>
              <a:rPr lang="en-US" sz="2000" dirty="0" smtClean="0">
                <a:latin typeface="Liberation Sans" pitchFamily="34"/>
              </a:rPr>
              <a:t> low dose irradiation ongoing, attenuation length </a:t>
            </a:r>
            <a:r>
              <a:rPr lang="en-US" sz="2000" dirty="0" smtClean="0">
                <a:latin typeface="Liberation Sans" pitchFamily="34"/>
              </a:rPr>
              <a:t>and light yield before irradiation sufficient </a:t>
            </a:r>
            <a:endParaRPr lang="en-US" sz="2000" dirty="0" smtClean="0">
              <a:latin typeface="Liberation Sans" pitchFamily="34"/>
            </a:endParaRPr>
          </a:p>
          <a:p>
            <a:pPr marL="1085850" lvl="1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Liberation Sans" pitchFamily="34"/>
              </a:rPr>
              <a:t>SiPM</a:t>
            </a:r>
            <a:r>
              <a:rPr lang="en-US" sz="2000" dirty="0">
                <a:latin typeface="Liberation Sans" pitchFamily="34"/>
              </a:rPr>
              <a:t> improvements </a:t>
            </a:r>
            <a:r>
              <a:rPr lang="en-US" sz="2000" dirty="0" smtClean="0">
                <a:latin typeface="Liberation Sans" pitchFamily="34"/>
              </a:rPr>
              <a:t>ongoing</a:t>
            </a:r>
            <a:endParaRPr lang="en-US" sz="2000" dirty="0" smtClean="0">
              <a:latin typeface="Liberation Sans" pitchFamily="34"/>
            </a:endParaRPr>
          </a:p>
          <a:p>
            <a:pPr marL="1085850" lvl="1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Liberation Sans" pitchFamily="34"/>
              </a:rPr>
              <a:t>Testbeam</a:t>
            </a:r>
            <a:r>
              <a:rPr lang="en-US" sz="2000" dirty="0" smtClean="0">
                <a:latin typeface="Liberation Sans" pitchFamily="34"/>
              </a:rPr>
              <a:t> 2014 5- and 6-layer mats investigated</a:t>
            </a:r>
          </a:p>
          <a:p>
            <a:pPr marL="34290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Liberation Sans" pitchFamily="34"/>
              </a:rPr>
              <a:t>Testbeam</a:t>
            </a:r>
            <a:r>
              <a:rPr lang="en-US" sz="2000" dirty="0" smtClean="0">
                <a:latin typeface="Liberation Sans" pitchFamily="34"/>
              </a:rPr>
              <a:t> in May </a:t>
            </a:r>
            <a:r>
              <a:rPr lang="en-US" sz="2000" dirty="0" smtClean="0">
                <a:latin typeface="Liberation Sans" pitchFamily="34"/>
              </a:rPr>
              <a:t>2015</a:t>
            </a:r>
            <a:endParaRPr lang="en-US" sz="2000" dirty="0" smtClean="0">
              <a:latin typeface="Liberation Sans" pitchFamily="34"/>
            </a:endParaRPr>
          </a:p>
          <a:p>
            <a:pPr marL="34290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iberation Sans" pitchFamily="34"/>
              </a:rPr>
              <a:t>Engineering Design Reviews starting June 2015</a:t>
            </a:r>
            <a:endParaRPr lang="en-US" sz="2000" dirty="0">
              <a:latin typeface="Liberation Sans" pitchFamily="34"/>
            </a:endParaRPr>
          </a:p>
          <a:p>
            <a:pPr marL="342900" lvl="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Liberation Sans" pitchFamily="34"/>
              </a:rPr>
              <a:t>Begin construction in end of 2015; Ready for installation in 2018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544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77" t="19362"/>
          <a:stretch/>
        </p:blipFill>
        <p:spPr>
          <a:xfrm>
            <a:off x="278923" y="4196540"/>
            <a:ext cx="5597354" cy="33365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14278"/>
          <a:stretch>
            <a:fillRect/>
          </a:stretch>
        </p:blipFill>
        <p:spPr bwMode="auto">
          <a:xfrm>
            <a:off x="145638" y="689950"/>
            <a:ext cx="5669362" cy="354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6148-625D-4FCA-B5A1-9F166C6BE2FA}" type="slidenum">
              <a:rPr lang="en-GB" smtClean="0"/>
              <a:t>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909054" y="865648"/>
            <a:ext cx="417157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Major tracking upgrade of </a:t>
            </a:r>
            <a:r>
              <a:rPr lang="en-GB" sz="2000" b="1" dirty="0" err="1" smtClean="0"/>
              <a:t>LHCb</a:t>
            </a:r>
            <a:endParaRPr lang="en-GB" sz="2000" b="1" dirty="0" smtClean="0"/>
          </a:p>
          <a:p>
            <a:r>
              <a:rPr lang="en-GB" sz="2000" b="1" dirty="0" smtClean="0"/>
              <a:t> (for </a:t>
            </a:r>
            <a:r>
              <a:rPr lang="en-GB" sz="2000" b="1" dirty="0"/>
              <a:t>after LS2, ≥2020, 50fb</a:t>
            </a:r>
            <a:r>
              <a:rPr lang="en-GB" sz="2000" b="1" baseline="30000" dirty="0"/>
              <a:t>-1</a:t>
            </a:r>
            <a:r>
              <a:rPr lang="en-GB" sz="2000" b="1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45591" y="2766261"/>
            <a:ext cx="372734" cy="1071575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2213246" y="1603614"/>
            <a:ext cx="636318" cy="58020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20558" y="1732279"/>
            <a:ext cx="4596130" cy="4598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764" b="1" dirty="0" smtClean="0"/>
              <a:t>DAQ: a 40 MHz full readout of</a:t>
            </a:r>
          </a:p>
          <a:p>
            <a:pPr>
              <a:spcBef>
                <a:spcPts val="400"/>
              </a:spcBef>
            </a:pPr>
            <a:r>
              <a:rPr lang="en-GB" sz="1764" b="1" dirty="0"/>
              <a:t> </a:t>
            </a:r>
            <a:r>
              <a:rPr lang="en-GB" sz="1764" b="1" dirty="0" smtClean="0"/>
              <a:t>    the FE electronics, no hardware </a:t>
            </a:r>
          </a:p>
          <a:p>
            <a:pPr>
              <a:spcBef>
                <a:spcPts val="400"/>
              </a:spcBef>
            </a:pPr>
            <a:r>
              <a:rPr lang="en-GB" sz="1764" b="1" dirty="0"/>
              <a:t> </a:t>
            </a:r>
            <a:r>
              <a:rPr lang="en-GB" sz="1764" b="1" dirty="0" smtClean="0"/>
              <a:t>    trigger</a:t>
            </a:r>
          </a:p>
          <a:p>
            <a:pPr marL="314982" indent="-314982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764" b="1" dirty="0" smtClean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en-GB" sz="1764" b="1" dirty="0">
                <a:solidFill>
                  <a:schemeClr val="accent1">
                    <a:lumMod val="50000"/>
                  </a:schemeClr>
                </a:solidFill>
              </a:rPr>
              <a:t>VELO, </a:t>
            </a:r>
            <a:r>
              <a:rPr lang="en-GB" sz="1764" b="1" dirty="0" smtClean="0">
                <a:solidFill>
                  <a:schemeClr val="accent1">
                    <a:lumMod val="50000"/>
                  </a:schemeClr>
                </a:solidFill>
              </a:rPr>
              <a:t>hybrid pixel detectors </a:t>
            </a:r>
          </a:p>
          <a:p>
            <a:pPr>
              <a:spcBef>
                <a:spcPts val="400"/>
              </a:spcBef>
            </a:pPr>
            <a:r>
              <a:rPr lang="en-GB" sz="1764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764" b="1" dirty="0" smtClean="0">
                <a:solidFill>
                  <a:schemeClr val="accent1">
                    <a:lumMod val="50000"/>
                  </a:schemeClr>
                </a:solidFill>
              </a:rPr>
              <a:t>    (Si pixel based)</a:t>
            </a:r>
            <a:endParaRPr lang="en-GB" sz="1764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14982" indent="-314982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764" b="1" dirty="0" smtClean="0">
                <a:solidFill>
                  <a:srgbClr val="FF0000"/>
                </a:solidFill>
              </a:rPr>
              <a:t>Tracking system: TT with new </a:t>
            </a:r>
          </a:p>
          <a:p>
            <a:pPr>
              <a:spcBef>
                <a:spcPts val="400"/>
              </a:spcBef>
            </a:pPr>
            <a:r>
              <a:rPr lang="en-GB" sz="1764" b="1" dirty="0">
                <a:solidFill>
                  <a:srgbClr val="FF0000"/>
                </a:solidFill>
              </a:rPr>
              <a:t> </a:t>
            </a:r>
            <a:r>
              <a:rPr lang="en-GB" sz="1764" b="1" dirty="0" smtClean="0">
                <a:solidFill>
                  <a:srgbClr val="FF0000"/>
                </a:solidFill>
              </a:rPr>
              <a:t>    silicon strip detector (UT) and </a:t>
            </a:r>
          </a:p>
          <a:p>
            <a:pPr>
              <a:spcBef>
                <a:spcPts val="400"/>
              </a:spcBef>
            </a:pPr>
            <a:r>
              <a:rPr lang="en-GB" sz="1764" b="1" dirty="0">
                <a:solidFill>
                  <a:srgbClr val="FF0000"/>
                </a:solidFill>
              </a:rPr>
              <a:t> </a:t>
            </a:r>
            <a:r>
              <a:rPr lang="en-GB" sz="1764" b="1" dirty="0" smtClean="0">
                <a:solidFill>
                  <a:srgbClr val="FF0000"/>
                </a:solidFill>
              </a:rPr>
              <a:t>    IT&amp;OT with </a:t>
            </a:r>
            <a:r>
              <a:rPr lang="en-GB" sz="1764" b="1" dirty="0" err="1" smtClean="0">
                <a:solidFill>
                  <a:srgbClr val="FF0000"/>
                </a:solidFill>
              </a:rPr>
              <a:t>SciFi</a:t>
            </a:r>
            <a:r>
              <a:rPr lang="en-GB" sz="1764" b="1" dirty="0" smtClean="0">
                <a:solidFill>
                  <a:srgbClr val="FF0000"/>
                </a:solidFill>
              </a:rPr>
              <a:t> tracker </a:t>
            </a:r>
          </a:p>
          <a:p>
            <a:pPr>
              <a:spcBef>
                <a:spcPts val="400"/>
              </a:spcBef>
            </a:pPr>
            <a:r>
              <a:rPr lang="en-GB" sz="1764" b="1" dirty="0">
                <a:solidFill>
                  <a:srgbClr val="FF0000"/>
                </a:solidFill>
              </a:rPr>
              <a:t> </a:t>
            </a:r>
            <a:r>
              <a:rPr lang="en-GB" sz="1764" b="1" dirty="0" smtClean="0">
                <a:solidFill>
                  <a:srgbClr val="FF0000"/>
                </a:solidFill>
              </a:rPr>
              <a:t>    (scintillating fibres with </a:t>
            </a:r>
            <a:r>
              <a:rPr lang="en-GB" sz="1764" b="1" dirty="0" err="1" smtClean="0">
                <a:solidFill>
                  <a:srgbClr val="FF0000"/>
                </a:solidFill>
              </a:rPr>
              <a:t>SiPM</a:t>
            </a:r>
            <a:r>
              <a:rPr lang="en-GB" sz="1764" b="1" dirty="0" smtClean="0">
                <a:solidFill>
                  <a:srgbClr val="FF0000"/>
                </a:solidFill>
              </a:rPr>
              <a:t> readout)</a:t>
            </a:r>
            <a:endParaRPr lang="en-GB" sz="1764" b="1" dirty="0">
              <a:solidFill>
                <a:srgbClr val="FF0000"/>
              </a:solidFill>
            </a:endParaRPr>
          </a:p>
          <a:p>
            <a:pPr marL="314982" indent="-314982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764" b="1" dirty="0" smtClean="0">
                <a:solidFill>
                  <a:schemeClr val="accent2"/>
                </a:solidFill>
              </a:rPr>
              <a:t>RICH: remove aerogel from RICH1,</a:t>
            </a:r>
          </a:p>
          <a:p>
            <a:pPr>
              <a:spcBef>
                <a:spcPts val="400"/>
              </a:spcBef>
            </a:pPr>
            <a:r>
              <a:rPr lang="en-GB" sz="1764" b="1" dirty="0">
                <a:solidFill>
                  <a:schemeClr val="accent2"/>
                </a:solidFill>
              </a:rPr>
              <a:t> </a:t>
            </a:r>
            <a:r>
              <a:rPr lang="en-GB" sz="1764" b="1" dirty="0" smtClean="0">
                <a:solidFill>
                  <a:schemeClr val="accent2"/>
                </a:solidFill>
              </a:rPr>
              <a:t>     new photon detectors and readout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764" b="1" dirty="0" smtClean="0">
                <a:solidFill>
                  <a:srgbClr val="0066FF"/>
                </a:solidFill>
              </a:rPr>
              <a:t>Calorimeters: remove SPD/PS and </a:t>
            </a:r>
          </a:p>
          <a:p>
            <a:pPr>
              <a:spcBef>
                <a:spcPts val="400"/>
              </a:spcBef>
            </a:pPr>
            <a:r>
              <a:rPr lang="en-GB" sz="1764" b="1" dirty="0">
                <a:solidFill>
                  <a:srgbClr val="0066FF"/>
                </a:solidFill>
              </a:rPr>
              <a:t> </a:t>
            </a:r>
            <a:r>
              <a:rPr lang="en-GB" sz="1764" b="1" dirty="0" smtClean="0">
                <a:solidFill>
                  <a:srgbClr val="0066FF"/>
                </a:solidFill>
              </a:rPr>
              <a:t>    new readout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764" b="1" dirty="0" err="1" smtClean="0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en-GB" sz="1764" b="1" dirty="0" smtClean="0">
                <a:solidFill>
                  <a:schemeClr val="accent1">
                    <a:lumMod val="75000"/>
                  </a:schemeClr>
                </a:solidFill>
              </a:rPr>
              <a:t> System: remove M1 and new</a:t>
            </a:r>
          </a:p>
          <a:p>
            <a:pPr>
              <a:spcBef>
                <a:spcPts val="400"/>
              </a:spcBef>
            </a:pPr>
            <a:r>
              <a:rPr lang="en-GB" sz="1764" b="1" dirty="0" smtClean="0">
                <a:solidFill>
                  <a:schemeClr val="accent1">
                    <a:lumMod val="75000"/>
                  </a:schemeClr>
                </a:solidFill>
              </a:rPr>
              <a:t>     readout</a:t>
            </a:r>
            <a:endParaRPr lang="en-GB" sz="1764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Datumsplatzhalter 1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2664048" y="107429"/>
            <a:ext cx="4529295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Detector Upgrade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1760" y="36486"/>
            <a:ext cx="884889" cy="722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>
            <a:off x="9123974" y="59294"/>
            <a:ext cx="956650" cy="6376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7" descr="logo_rwth_universit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95469" y="684920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1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17"/>
    </mc:Choice>
    <mc:Fallback xmlns="">
      <p:transition spd="slow" advTm="7711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592039" y="107429"/>
            <a:ext cx="504056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Tracker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6656" y="687618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feld 17"/>
          <p:cNvSpPr txBox="1"/>
          <p:nvPr/>
        </p:nvSpPr>
        <p:spPr>
          <a:xfrm>
            <a:off x="2015976" y="803780"/>
            <a:ext cx="5360763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5100" indent="0">
              <a:buNone/>
            </a:pPr>
            <a:r>
              <a:rPr lang="en-US" altLang="en-US" sz="2000" b="1" dirty="0"/>
              <a:t>General layout of the detector geometry: </a:t>
            </a:r>
          </a:p>
          <a:p>
            <a:pPr marL="165100" indent="0">
              <a:buNone/>
            </a:pPr>
            <a:r>
              <a:rPr lang="en-US" altLang="en-US" sz="2000" dirty="0"/>
              <a:t>3 stations with 4 planes each X-U-V-X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1" y="1468577"/>
            <a:ext cx="7829303" cy="525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1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4248224" y="754260"/>
            <a:ext cx="5760639" cy="5633210"/>
            <a:chOff x="3059832" y="642174"/>
            <a:chExt cx="6100564" cy="5778346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0" r="12531"/>
            <a:stretch/>
          </p:blipFill>
          <p:spPr bwMode="auto">
            <a:xfrm>
              <a:off x="3635896" y="908720"/>
              <a:ext cx="5524500" cy="551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6"/>
            <p:cNvSpPr>
              <a:spLocks/>
            </p:cNvSpPr>
            <p:nvPr/>
          </p:nvSpPr>
          <p:spPr bwMode="auto">
            <a:xfrm rot="16200000">
              <a:off x="4269358" y="3221708"/>
              <a:ext cx="889000" cy="3048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rgbClr val="FFFFFF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1 module</a:t>
              </a:r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4574721" y="1722710"/>
              <a:ext cx="287337" cy="277813"/>
            </a:xfrm>
            <a:custGeom>
              <a:avLst/>
              <a:gdLst>
                <a:gd name="T0" fmla="*/ 254 w 21600"/>
                <a:gd name="T1" fmla="*/ 0 h 21600"/>
                <a:gd name="T2" fmla="*/ 21600 w 21600"/>
                <a:gd name="T3" fmla="*/ 9688 h 21600"/>
                <a:gd name="T4" fmla="*/ 21079 w 21600"/>
                <a:gd name="T5" fmla="*/ 21600 h 21600"/>
                <a:gd name="T6" fmla="*/ 0 w 21600"/>
                <a:gd name="T7" fmla="*/ 11799 h 21600"/>
                <a:gd name="T8" fmla="*/ 254 w 21600"/>
                <a:gd name="T9" fmla="*/ 0 h 21600"/>
                <a:gd name="T10" fmla="*/ 254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54" y="0"/>
                  </a:moveTo>
                  <a:lnTo>
                    <a:pt x="21600" y="9688"/>
                  </a:lnTo>
                  <a:lnTo>
                    <a:pt x="21079" y="21600"/>
                  </a:lnTo>
                  <a:lnTo>
                    <a:pt x="0" y="11799"/>
                  </a:lnTo>
                  <a:lnTo>
                    <a:pt x="254" y="0"/>
                  </a:lnTo>
                  <a:close/>
                  <a:moveTo>
                    <a:pt x="254" y="0"/>
                  </a:moveTo>
                </a:path>
              </a:pathLst>
            </a:custGeom>
            <a:gradFill rotWithShape="0">
              <a:gsLst>
                <a:gs pos="0">
                  <a:srgbClr val="1FE80D"/>
                </a:gs>
                <a:gs pos="100000">
                  <a:srgbClr val="464658"/>
                </a:gs>
              </a:gsLst>
              <a:lin ang="0" scaled="1"/>
            </a:gra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4579737" y="4755834"/>
              <a:ext cx="285750" cy="279400"/>
            </a:xfrm>
            <a:custGeom>
              <a:avLst/>
              <a:gdLst>
                <a:gd name="T0" fmla="*/ 254 w 21600"/>
                <a:gd name="T1" fmla="*/ 0 h 21600"/>
                <a:gd name="T2" fmla="*/ 21600 w 21600"/>
                <a:gd name="T3" fmla="*/ 9688 h 21600"/>
                <a:gd name="T4" fmla="*/ 21079 w 21600"/>
                <a:gd name="T5" fmla="*/ 21600 h 21600"/>
                <a:gd name="T6" fmla="*/ 0 w 21600"/>
                <a:gd name="T7" fmla="*/ 11799 h 21600"/>
                <a:gd name="T8" fmla="*/ 254 w 21600"/>
                <a:gd name="T9" fmla="*/ 0 h 21600"/>
                <a:gd name="T10" fmla="*/ 254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54" y="0"/>
                  </a:moveTo>
                  <a:lnTo>
                    <a:pt x="21600" y="9688"/>
                  </a:lnTo>
                  <a:lnTo>
                    <a:pt x="21079" y="21600"/>
                  </a:lnTo>
                  <a:lnTo>
                    <a:pt x="0" y="11799"/>
                  </a:lnTo>
                  <a:lnTo>
                    <a:pt x="254" y="0"/>
                  </a:lnTo>
                  <a:close/>
                  <a:moveTo>
                    <a:pt x="254" y="0"/>
                  </a:moveTo>
                </a:path>
              </a:pathLst>
            </a:custGeom>
            <a:gradFill rotWithShape="0">
              <a:gsLst>
                <a:gs pos="0">
                  <a:srgbClr val="1FE80D"/>
                </a:gs>
                <a:gs pos="100000">
                  <a:srgbClr val="464658"/>
                </a:gs>
              </a:gsLst>
              <a:lin ang="0" scaled="1"/>
            </a:gra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4589262" y="1692000"/>
              <a:ext cx="276225" cy="336550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871 h 21600"/>
                <a:gd name="T4" fmla="*/ 21195 w 21600"/>
                <a:gd name="T5" fmla="*/ 21600 h 21600"/>
                <a:gd name="T6" fmla="*/ 289 w 21600"/>
                <a:gd name="T7" fmla="*/ 20689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871"/>
                  </a:lnTo>
                  <a:lnTo>
                    <a:pt x="21195" y="21600"/>
                  </a:lnTo>
                  <a:lnTo>
                    <a:pt x="289" y="20689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TextBox 19"/>
            <p:cNvSpPr txBox="1"/>
            <p:nvPr/>
          </p:nvSpPr>
          <p:spPr>
            <a:xfrm rot="16200000">
              <a:off x="8285753" y="4119173"/>
              <a:ext cx="10422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2 x ~2.5 m</a:t>
              </a:r>
            </a:p>
          </p:txBody>
        </p:sp>
        <p:sp>
          <p:nvSpPr>
            <p:cNvPr id="46" name="TextBox 20"/>
            <p:cNvSpPr txBox="1"/>
            <p:nvPr/>
          </p:nvSpPr>
          <p:spPr>
            <a:xfrm>
              <a:off x="4778174" y="5783972"/>
              <a:ext cx="8867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2 x ~3 m</a:t>
              </a:r>
            </a:p>
          </p:txBody>
        </p:sp>
        <p:sp>
          <p:nvSpPr>
            <p:cNvPr id="47" name="TextBox 22"/>
            <p:cNvSpPr txBox="1"/>
            <p:nvPr/>
          </p:nvSpPr>
          <p:spPr>
            <a:xfrm>
              <a:off x="3059832" y="4033422"/>
              <a:ext cx="847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readout</a:t>
              </a:r>
            </a:p>
          </p:txBody>
        </p:sp>
        <p:sp>
          <p:nvSpPr>
            <p:cNvPr id="48" name="Rectangle 24"/>
            <p:cNvSpPr/>
            <p:nvPr/>
          </p:nvSpPr>
          <p:spPr>
            <a:xfrm>
              <a:off x="6516216" y="1164948"/>
              <a:ext cx="1862834" cy="3295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Aft>
                  <a:spcPts val="600"/>
                </a:spcAft>
                <a:buSzPct val="125000"/>
              </a:pPr>
              <a:r>
                <a:rPr lang="en-US" altLang="en-US" sz="1600" dirty="0" smtClean="0">
                  <a:solidFill>
                    <a:srgbClr val="0070C0"/>
                  </a:solidFill>
                  <a:cs typeface="Times New Roman" pitchFamily="18" charset="0"/>
                </a:rPr>
                <a:t>stereo </a:t>
              </a:r>
              <a:r>
                <a:rPr lang="en-US" altLang="en-US" sz="1600" dirty="0">
                  <a:solidFill>
                    <a:srgbClr val="0070C0"/>
                  </a:solidFill>
                  <a:cs typeface="Times New Roman" pitchFamily="18" charset="0"/>
                </a:rPr>
                <a:t>angle ± 5</a:t>
              </a:r>
              <a:r>
                <a:rPr lang="en-US" altLang="en-US" sz="1600" dirty="0" smtClean="0">
                  <a:solidFill>
                    <a:srgbClr val="0070C0"/>
                  </a:solidFill>
                  <a:cs typeface="Times New Roman" pitchFamily="18" charset="0"/>
                </a:rPr>
                <a:t>°</a:t>
              </a:r>
              <a:endParaRPr lang="en-US" altLang="en-US" sz="1600" dirty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50" name="TextBox 3"/>
            <p:cNvSpPr txBox="1"/>
            <p:nvPr/>
          </p:nvSpPr>
          <p:spPr>
            <a:xfrm>
              <a:off x="3873692" y="786190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T1</a:t>
              </a:r>
            </a:p>
          </p:txBody>
        </p:sp>
        <p:sp>
          <p:nvSpPr>
            <p:cNvPr id="51" name="TextBox 25"/>
            <p:cNvSpPr txBox="1"/>
            <p:nvPr/>
          </p:nvSpPr>
          <p:spPr>
            <a:xfrm>
              <a:off x="4441304" y="714182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T2</a:t>
              </a:r>
            </a:p>
          </p:txBody>
        </p:sp>
        <p:sp>
          <p:nvSpPr>
            <p:cNvPr id="52" name="TextBox 28"/>
            <p:cNvSpPr txBox="1"/>
            <p:nvPr/>
          </p:nvSpPr>
          <p:spPr>
            <a:xfrm>
              <a:off x="5076056" y="642174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T3</a:t>
              </a:r>
            </a:p>
          </p:txBody>
        </p:sp>
        <p:sp>
          <p:nvSpPr>
            <p:cNvPr id="53" name="Right Brace 15"/>
            <p:cNvSpPr/>
            <p:nvPr/>
          </p:nvSpPr>
          <p:spPr>
            <a:xfrm rot="16200000">
              <a:off x="3956057" y="956423"/>
              <a:ext cx="142246" cy="5135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ight Brace 33"/>
            <p:cNvSpPr/>
            <p:nvPr/>
          </p:nvSpPr>
          <p:spPr>
            <a:xfrm rot="16200000">
              <a:off x="4541641" y="867072"/>
              <a:ext cx="142246" cy="5135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ight Brace 34"/>
            <p:cNvSpPr/>
            <p:nvPr/>
          </p:nvSpPr>
          <p:spPr>
            <a:xfrm rot="16200000">
              <a:off x="5252201" y="796833"/>
              <a:ext cx="142246" cy="51357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 bwMode="auto">
          <a:xfrm>
            <a:off x="2015977" y="35421"/>
            <a:ext cx="6192688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Tracker: Requirements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>
          <a:xfrm>
            <a:off x="431800" y="7020197"/>
            <a:ext cx="2346325" cy="519113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101" y="6886575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3"/>
          <p:cNvSpPr txBox="1"/>
          <p:nvPr/>
        </p:nvSpPr>
        <p:spPr>
          <a:xfrm>
            <a:off x="7421992" y="826268"/>
            <a:ext cx="1002696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chemeClr val="accent2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X U V X</a:t>
            </a:r>
          </a:p>
        </p:txBody>
      </p:sp>
      <p:sp>
        <p:nvSpPr>
          <p:cNvPr id="35" name="TextBox 17"/>
          <p:cNvSpPr txBox="1"/>
          <p:nvPr/>
        </p:nvSpPr>
        <p:spPr>
          <a:xfrm>
            <a:off x="3162251" y="3526734"/>
            <a:ext cx="517978" cy="26766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mirror</a:t>
            </a:r>
          </a:p>
        </p:txBody>
      </p:sp>
      <p:sp>
        <p:nvSpPr>
          <p:cNvPr id="106" name="TextBox 23"/>
          <p:cNvSpPr txBox="1"/>
          <p:nvPr/>
        </p:nvSpPr>
        <p:spPr>
          <a:xfrm>
            <a:off x="63994" y="989484"/>
            <a:ext cx="4750497" cy="600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Hit detection efficiency greater than 98%, with noise less than 10% of signal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Support high occupancy, up to 2.5 clusters for a detector array of 128 channels (32mm) in the hottest region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Low material budget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Spatial resolution better than 100 µm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Operation at 25ns interaction rate, </a:t>
            </a:r>
          </a:p>
          <a:p>
            <a:pPr>
              <a:spcBef>
                <a:spcPts val="1200"/>
              </a:spcBef>
              <a:spcAft>
                <a:spcPts val="600"/>
              </a:spcAft>
              <a:buSzPct val="125000"/>
            </a:pPr>
            <a:r>
              <a:rPr lang="en-US" altLang="en-US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 40 MHz readout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Radiation environment, </a:t>
            </a:r>
          </a:p>
          <a:p>
            <a:pPr marL="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fibres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up to 35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kGy</a:t>
            </a:r>
            <a:endParaRPr lang="en-US" altLang="en-US" dirty="0" smtClean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 marL="285750">
              <a:spcBef>
                <a:spcPts val="12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SiPMs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: approx. 1∙ 10</a:t>
            </a:r>
            <a:r>
              <a:rPr lang="en-US" altLang="en-US" baseline="30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12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n/cm</a:t>
            </a:r>
            <a:r>
              <a:rPr lang="en-US" altLang="en-US" baseline="30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2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fluence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</a:t>
            </a:r>
          </a:p>
          <a:p>
            <a:pPr marL="285750">
              <a:spcBef>
                <a:spcPts val="1200"/>
              </a:spcBef>
              <a:spcAft>
                <a:spcPts val="600"/>
              </a:spcAft>
              <a:buSzPct val="125000"/>
            </a:pPr>
            <a:r>
              <a:rPr lang="en-US" altLang="en-US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+ 100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Gy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ionizing dose</a:t>
            </a:r>
          </a:p>
          <a:p>
            <a:pPr marL="285750">
              <a:spcBef>
                <a:spcPts val="1200"/>
              </a:spcBef>
              <a:spcAft>
                <a:spcPts val="600"/>
              </a:spcAft>
              <a:buSzPct val="125000"/>
            </a:pPr>
            <a:r>
              <a:rPr lang="en-US" altLang="en-US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low temperature operation of </a:t>
            </a:r>
            <a:r>
              <a:rPr lang="en-US" altLang="en-US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SiPMs</a:t>
            </a:r>
            <a:endParaRPr lang="en-US" altLang="en-US" dirty="0" smtClean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5" name="TextBox 22"/>
          <p:cNvSpPr txBox="1"/>
          <p:nvPr/>
        </p:nvSpPr>
        <p:spPr>
          <a:xfrm>
            <a:off x="4152612" y="1424556"/>
            <a:ext cx="800013" cy="33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readout</a:t>
            </a:r>
          </a:p>
        </p:txBody>
      </p:sp>
    </p:spTree>
    <p:extLst>
      <p:ext uri="{BB962C8B-B14F-4D97-AF65-F5344CB8AC3E}">
        <p14:creationId xmlns:p14="http://schemas.microsoft.com/office/powerpoint/2010/main" val="26872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592039" y="107429"/>
            <a:ext cx="540060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LHCb</a:t>
            </a:r>
            <a:r>
              <a:rPr lang="en-US" sz="2800" kern="0" dirty="0" smtClean="0">
                <a:solidFill>
                  <a:schemeClr val="accent2"/>
                </a:solidFill>
              </a:rPr>
              <a:t> Scintillating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Fibre</a:t>
            </a:r>
            <a:r>
              <a:rPr lang="en-US" sz="2800" kern="0" dirty="0" smtClean="0">
                <a:solidFill>
                  <a:schemeClr val="accent2"/>
                </a:solidFill>
              </a:rPr>
              <a:t> Tracker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8728" y="6886575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feld 11"/>
          <p:cNvSpPr txBox="1"/>
          <p:nvPr/>
        </p:nvSpPr>
        <p:spPr>
          <a:xfrm>
            <a:off x="143767" y="788690"/>
            <a:ext cx="9936857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de-DE" sz="2000" b="1" dirty="0" err="1" smtClean="0"/>
              <a:t>Scintillating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Fibres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SiPMs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Photodetectors</a:t>
            </a:r>
            <a:r>
              <a:rPr lang="de-DE" sz="2000" b="1" dirty="0" smtClean="0"/>
              <a:t>: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de-DE" sz="2000" b="1" dirty="0" smtClean="0"/>
              <a:t>The </a:t>
            </a:r>
            <a:r>
              <a:rPr lang="de-DE" sz="2000" b="1" dirty="0" err="1" smtClean="0"/>
              <a:t>SciFi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tracker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following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technology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developed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RWTH Aachen </a:t>
            </a:r>
            <a:r>
              <a:rPr lang="de-DE" sz="2000" b="1" dirty="0" err="1" smtClean="0"/>
              <a:t>group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Protoypes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PERDaix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detector</a:t>
            </a:r>
            <a:r>
              <a:rPr lang="de-DE" sz="2000" b="1" dirty="0" smtClean="0"/>
              <a:t> (</a:t>
            </a:r>
            <a:r>
              <a:rPr lang="de-DE" sz="2000" b="1" dirty="0" err="1" smtClean="0"/>
              <a:t>balloon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experiment</a:t>
            </a:r>
            <a:r>
              <a:rPr lang="de-DE" sz="2000" b="1" dirty="0" smtClean="0"/>
              <a:t>), BGV </a:t>
            </a:r>
            <a:r>
              <a:rPr lang="de-DE" sz="2000" b="1" dirty="0" err="1" smtClean="0"/>
              <a:t>Detector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a </a:t>
            </a:r>
            <a:r>
              <a:rPr lang="de-DE" sz="2000" b="1" dirty="0" err="1" smtClean="0"/>
              <a:t>Muontomograph</a:t>
            </a:r>
            <a:r>
              <a:rPr lang="de-DE" sz="2000" b="1" dirty="0" smtClean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0" y="2853953"/>
            <a:ext cx="2815634" cy="403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9720" y="1425697"/>
            <a:ext cx="2448963" cy="405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29" y="3690425"/>
            <a:ext cx="1434710" cy="149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20494"/>
          <p:cNvCxnSpPr/>
          <p:nvPr/>
        </p:nvCxnSpPr>
        <p:spPr>
          <a:xfrm flipH="1">
            <a:off x="4572958" y="3682090"/>
            <a:ext cx="1123315" cy="6924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20492"/>
          <p:cNvSpPr/>
          <p:nvPr/>
        </p:nvSpPr>
        <p:spPr>
          <a:xfrm>
            <a:off x="5904408" y="33591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20491"/>
          <p:cNvSpPr/>
          <p:nvPr/>
        </p:nvSpPr>
        <p:spPr>
          <a:xfrm>
            <a:off x="3154631" y="5192838"/>
            <a:ext cx="6363650" cy="215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5 staggered layers of Ø250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m fibres form a ribbon (or mat)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Readout by arrays of SiPMs. 1 SiPM channel extends over the full height of the mat.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Pitch of SiPM array should be similar to fibre pitch. Light is then spread over few SiPM channels. </a:t>
            </a:r>
            <a:r>
              <a:rPr lang="en-GB" sz="1600" dirty="0" err="1" smtClean="0"/>
              <a:t>Centroiding</a:t>
            </a:r>
            <a:r>
              <a:rPr lang="en-GB" sz="1600" dirty="0" smtClean="0"/>
              <a:t> can be used to push the resolution beyond p/</a:t>
            </a:r>
            <a:r>
              <a:rPr lang="en-GB" sz="1600" dirty="0" err="1" smtClean="0"/>
              <a:t>sqrt</a:t>
            </a:r>
            <a:r>
              <a:rPr lang="en-GB" sz="1600" dirty="0" smtClean="0"/>
              <a:t>(12).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Hits consist of clusters with typical size = 2. This is an efficient approach to suppress noise hits (=single pixels in 1 channel).  </a:t>
            </a:r>
            <a:endParaRPr lang="en-GB" sz="1600" dirty="0"/>
          </a:p>
        </p:txBody>
      </p:sp>
      <p:pic>
        <p:nvPicPr>
          <p:cNvPr id="19" name="Picture 2" descr="Z:\mpp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4" t="21611" r="5135" b="39633"/>
          <a:stretch/>
        </p:blipFill>
        <p:spPr bwMode="auto">
          <a:xfrm>
            <a:off x="3071639" y="2477995"/>
            <a:ext cx="1609213" cy="119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4473492" y="4287881"/>
            <a:ext cx="1414289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de-DE" sz="1400" b="1" dirty="0" err="1" smtClean="0"/>
              <a:t>Scintillating</a:t>
            </a:r>
            <a:endParaRPr lang="de-DE" sz="1400" b="1" dirty="0" smtClean="0"/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de-DE" sz="1400" b="1" dirty="0" smtClean="0"/>
              <a:t> </a:t>
            </a:r>
            <a:r>
              <a:rPr lang="de-DE" sz="1400" b="1" dirty="0" err="1" smtClean="0"/>
              <a:t>Fibres</a:t>
            </a:r>
            <a:endParaRPr lang="de-DE" sz="1400" b="1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4600635" y="2511819"/>
            <a:ext cx="8717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de-DE" sz="1400" b="1" dirty="0" err="1" smtClean="0"/>
              <a:t>SiPMs</a:t>
            </a: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5194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448024" y="129266"/>
            <a:ext cx="540060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PERDaix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>
                <a:solidFill>
                  <a:schemeClr val="accent2"/>
                </a:solidFill>
              </a:rPr>
              <a:t>T</a:t>
            </a:r>
            <a:r>
              <a:rPr lang="en-US" sz="2800" kern="0" dirty="0" smtClean="0">
                <a:solidFill>
                  <a:schemeClr val="accent2"/>
                </a:solidFill>
              </a:rPr>
              <a:t>racker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530" y="684920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106810" y="1165609"/>
            <a:ext cx="4438625" cy="33705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9144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3716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828800" indent="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2860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7432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2004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657600" indent="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165603" indent="-165603" algn="l" eaLnBrk="1" hangingPunct="1"/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4 double layers of scintillating fiber tracker</a:t>
            </a:r>
          </a:p>
          <a:p>
            <a:pPr marL="311045" indent="-311045" algn="l" eaLnBrk="1" hangingPunct="1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10 stereo modules</a:t>
            </a:r>
          </a:p>
          <a:p>
            <a:pPr marL="331493" lvl="1" indent="-165603" algn="l" eaLnBrk="1" hangingPunct="1"/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→ 20 fiber ribbons</a:t>
            </a:r>
          </a:p>
          <a:p>
            <a:pPr marL="331493" lvl="1" indent="-165603" algn="l" eaLnBrk="1" hangingPunct="1"/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→ 160 </a:t>
            </a:r>
            <a:r>
              <a:rPr 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arrays</a:t>
            </a:r>
          </a:p>
          <a:p>
            <a:pPr marL="331493" lvl="1" indent="-165603" algn="l" eaLnBrk="1" hangingPunct="1"/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	→ 5120 channels</a:t>
            </a:r>
          </a:p>
          <a:p>
            <a:pPr marL="165603" indent="-165603" algn="l" eaLnBrk="1" hangingPunct="1">
              <a:buFont typeface="Arial" charset="0"/>
              <a:buChar char="•"/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two ribbons made of 5x256 250</a:t>
            </a:r>
            <a:r>
              <a:rPr lang="el-GR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m thick scintillating fibers mounted on </a:t>
            </a:r>
            <a:r>
              <a:rPr 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Rohacell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foam/Carbon fiber support structure (ladder structure for material saving </a:t>
            </a:r>
          </a:p>
          <a:p>
            <a:pPr marL="165603" indent="-165603" algn="l" eaLnBrk="1" hangingPunct="1"/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    → 1,1 % X0 per module)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4256" y="730744"/>
            <a:ext cx="6242199" cy="499254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2010: </a:t>
            </a:r>
            <a:r>
              <a:rPr lang="de-DE" dirty="0" err="1" smtClean="0"/>
              <a:t>Perdaix</a:t>
            </a:r>
            <a:r>
              <a:rPr lang="de-DE" dirty="0" smtClean="0"/>
              <a:t> </a:t>
            </a:r>
            <a:r>
              <a:rPr lang="de-DE" dirty="0" err="1" smtClean="0"/>
              <a:t>SciFi</a:t>
            </a:r>
            <a:r>
              <a:rPr lang="de-DE" dirty="0" smtClean="0"/>
              <a:t> </a:t>
            </a:r>
            <a:r>
              <a:rPr lang="de-DE" dirty="0" err="1" smtClean="0"/>
              <a:t>tracker</a:t>
            </a:r>
            <a:r>
              <a:rPr lang="de-DE" dirty="0" smtClean="0"/>
              <a:t>:  </a:t>
            </a:r>
            <a:r>
              <a:rPr lang="de-DE" dirty="0" err="1" smtClean="0"/>
              <a:t>Length</a:t>
            </a:r>
            <a:r>
              <a:rPr lang="de-DE" dirty="0" smtClean="0"/>
              <a:t>: 400 mm, </a:t>
            </a:r>
            <a:r>
              <a:rPr lang="de-DE" dirty="0" err="1" smtClean="0"/>
              <a:t>width</a:t>
            </a:r>
            <a:r>
              <a:rPr lang="de-DE" dirty="0" smtClean="0"/>
              <a:t>: 64 mm </a:t>
            </a:r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4421">
            <a:off x="1003231" y="3562062"/>
            <a:ext cx="3065437" cy="372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26" y="1221191"/>
            <a:ext cx="3283207" cy="555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Shape 2"/>
          <p:cNvSpPr txBox="1"/>
          <p:nvPr/>
        </p:nvSpPr>
        <p:spPr>
          <a:xfrm>
            <a:off x="6508866" y="815193"/>
            <a:ext cx="3265875" cy="3101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lIns="0" tIns="0" rIns="0" bIns="0"/>
          <a:lstStyle/>
          <a:p>
            <a:pPr algn="ctr">
              <a:buSzPct val="100000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See NIM A 695 (2012) 91-95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4792635" y="1475581"/>
            <a:ext cx="4496149" cy="4800600"/>
            <a:chOff x="4289657" y="1427939"/>
            <a:chExt cx="4956691" cy="5291772"/>
          </a:xfrm>
        </p:grpSpPr>
        <p:cxnSp>
          <p:nvCxnSpPr>
            <p:cNvPr id="29" name="Straight Arrow Connector 8"/>
            <p:cNvCxnSpPr/>
            <p:nvPr/>
          </p:nvCxnSpPr>
          <p:spPr>
            <a:xfrm flipH="1">
              <a:off x="8904552" y="1595931"/>
              <a:ext cx="252016" cy="512378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7"/>
            <p:cNvSpPr txBox="1">
              <a:spLocks noChangeArrowheads="1"/>
            </p:cNvSpPr>
            <p:nvPr/>
          </p:nvSpPr>
          <p:spPr bwMode="auto">
            <a:xfrm rot="16320000">
              <a:off x="8640880" y="4152900"/>
              <a:ext cx="793362" cy="4175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/>
                <a:t>80cm</a:t>
              </a: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5182950" y="5000255"/>
              <a:ext cx="1240759" cy="102821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lIns="100794" tIns="50397" rIns="100794" bIns="50397" rtlCol="0">
              <a:spAutoFit/>
            </a:bodyPr>
            <a:lstStyle/>
            <a:p>
              <a:pPr algn="r"/>
              <a:r>
                <a:rPr lang="en-US" dirty="0" smtClean="0"/>
                <a:t>Transition</a:t>
              </a:r>
            </a:p>
            <a:p>
              <a:pPr algn="r"/>
              <a:r>
                <a:rPr lang="en-US" dirty="0" smtClean="0"/>
                <a:t>Radiation</a:t>
              </a:r>
            </a:p>
            <a:p>
              <a:pPr algn="r"/>
              <a:r>
                <a:rPr lang="en-US" dirty="0" smtClean="0"/>
                <a:t>Detector</a:t>
              </a:r>
              <a:endParaRPr lang="en-US" dirty="0"/>
            </a:p>
          </p:txBody>
        </p:sp>
        <p:sp>
          <p:nvSpPr>
            <p:cNvPr id="32" name="Left Brace 12"/>
            <p:cNvSpPr/>
            <p:nvPr/>
          </p:nvSpPr>
          <p:spPr>
            <a:xfrm>
              <a:off x="6384396" y="4871790"/>
              <a:ext cx="252016" cy="1259946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13"/>
            <p:cNvCxnSpPr/>
            <p:nvPr/>
          </p:nvCxnSpPr>
          <p:spPr>
            <a:xfrm>
              <a:off x="5176270" y="6383726"/>
              <a:ext cx="238419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4"/>
            <p:cNvCxnSpPr>
              <a:endCxn id="36" idx="2"/>
            </p:cNvCxnSpPr>
            <p:nvPr/>
          </p:nvCxnSpPr>
          <p:spPr>
            <a:xfrm flipH="1" flipV="1">
              <a:off x="5127013" y="2150811"/>
              <a:ext cx="49258" cy="42329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5"/>
            <p:cNvCxnSpPr>
              <a:stCxn id="36" idx="3"/>
            </p:cNvCxnSpPr>
            <p:nvPr/>
          </p:nvCxnSpPr>
          <p:spPr>
            <a:xfrm flipV="1">
              <a:off x="5964370" y="1784169"/>
              <a:ext cx="1952019" cy="520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16"/>
            <p:cNvSpPr txBox="1"/>
            <p:nvPr/>
          </p:nvSpPr>
          <p:spPr>
            <a:xfrm>
              <a:off x="4289657" y="1427939"/>
              <a:ext cx="1674713" cy="7228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lIns="100794" tIns="50397" rIns="100794" bIns="50397" rtlCol="0">
              <a:spAutoFit/>
            </a:bodyPr>
            <a:lstStyle/>
            <a:p>
              <a:pPr algn="r"/>
              <a:r>
                <a:rPr lang="en-US" dirty="0" smtClean="0"/>
                <a:t>Time-of-Flight</a:t>
              </a:r>
            </a:p>
            <a:p>
              <a:pPr algn="r"/>
              <a:r>
                <a:rPr lang="en-US" dirty="0"/>
                <a:t>d</a:t>
              </a:r>
              <a:r>
                <a:rPr lang="en-US" dirty="0" smtClean="0"/>
                <a:t>etector</a:t>
              </a:r>
              <a:endParaRPr lang="en-US" dirty="0"/>
            </a:p>
          </p:txBody>
        </p:sp>
        <p:sp>
          <p:nvSpPr>
            <p:cNvPr id="37" name="TextBox 17"/>
            <p:cNvSpPr txBox="1"/>
            <p:nvPr/>
          </p:nvSpPr>
          <p:spPr>
            <a:xfrm>
              <a:off x="7721773" y="3273898"/>
              <a:ext cx="1014769" cy="4175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lIns="100794" tIns="50397" rIns="100794" bIns="50397" rtlCol="0">
              <a:spAutoFit/>
            </a:bodyPr>
            <a:lstStyle/>
            <a:p>
              <a:pPr algn="r"/>
              <a:r>
                <a:rPr lang="en-US" dirty="0"/>
                <a:t>m</a:t>
              </a:r>
              <a:r>
                <a:rPr lang="en-US" dirty="0" smtClean="0"/>
                <a:t>agnet</a:t>
              </a:r>
              <a:endParaRPr lang="en-US" dirty="0"/>
            </a:p>
          </p:txBody>
        </p:sp>
        <p:sp>
          <p:nvSpPr>
            <p:cNvPr id="38" name="TextBox 10"/>
            <p:cNvSpPr txBox="1"/>
            <p:nvPr/>
          </p:nvSpPr>
          <p:spPr>
            <a:xfrm>
              <a:off x="4382682" y="3256095"/>
              <a:ext cx="1488661" cy="4175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lIns="100794" tIns="50397" rIns="100794" bIns="50397" rtlCol="0">
              <a:spAutoFit/>
            </a:bodyPr>
            <a:lstStyle/>
            <a:p>
              <a:pPr algn="r"/>
              <a:r>
                <a:rPr lang="en-US" dirty="0" smtClean="0"/>
                <a:t>fiber </a:t>
              </a:r>
              <a:r>
                <a:rPr lang="en-US" dirty="0"/>
                <a:t>t</a:t>
              </a:r>
              <a:r>
                <a:rPr lang="en-US" dirty="0" smtClean="0"/>
                <a:t>racker</a:t>
              </a:r>
              <a:endParaRPr lang="en-US" dirty="0"/>
            </a:p>
          </p:txBody>
        </p:sp>
        <p:cxnSp>
          <p:nvCxnSpPr>
            <p:cNvPr id="39" name="Straight Connector 25"/>
            <p:cNvCxnSpPr/>
            <p:nvPr/>
          </p:nvCxnSpPr>
          <p:spPr>
            <a:xfrm>
              <a:off x="5811189" y="3459655"/>
              <a:ext cx="33262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4"/>
            <p:cNvCxnSpPr/>
            <p:nvPr/>
          </p:nvCxnSpPr>
          <p:spPr>
            <a:xfrm flipV="1">
              <a:off x="6133926" y="2140399"/>
              <a:ext cx="0" cy="24210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37"/>
            <p:cNvCxnSpPr/>
            <p:nvPr/>
          </p:nvCxnSpPr>
          <p:spPr>
            <a:xfrm>
              <a:off x="6132380" y="4561487"/>
              <a:ext cx="123537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39"/>
            <p:cNvCxnSpPr/>
            <p:nvPr/>
          </p:nvCxnSpPr>
          <p:spPr>
            <a:xfrm>
              <a:off x="6158633" y="3782774"/>
              <a:ext cx="123537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0"/>
            <p:cNvCxnSpPr/>
            <p:nvPr/>
          </p:nvCxnSpPr>
          <p:spPr>
            <a:xfrm>
              <a:off x="6132380" y="3128606"/>
              <a:ext cx="123537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1"/>
            <p:cNvCxnSpPr/>
            <p:nvPr/>
          </p:nvCxnSpPr>
          <p:spPr>
            <a:xfrm>
              <a:off x="6132380" y="2140399"/>
              <a:ext cx="123537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0"/>
          <p:cNvCxnSpPr/>
          <p:nvPr/>
        </p:nvCxnSpPr>
        <p:spPr>
          <a:xfrm flipH="1">
            <a:off x="3867437" y="4502494"/>
            <a:ext cx="4029882" cy="7041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448024" y="129266"/>
            <a:ext cx="5400601" cy="57606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kern="0" dirty="0" err="1" smtClean="0">
                <a:solidFill>
                  <a:schemeClr val="accent2"/>
                </a:solidFill>
              </a:rPr>
              <a:t>PERDaix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 err="1" smtClean="0">
                <a:solidFill>
                  <a:schemeClr val="accent2"/>
                </a:solidFill>
              </a:rPr>
              <a:t>SciFi</a:t>
            </a:r>
            <a:r>
              <a:rPr lang="en-US" sz="2800" kern="0" dirty="0" smtClean="0">
                <a:solidFill>
                  <a:schemeClr val="accent2"/>
                </a:solidFill>
              </a:rPr>
              <a:t> </a:t>
            </a:r>
            <a:r>
              <a:rPr lang="en-US" sz="2800" kern="0" dirty="0">
                <a:solidFill>
                  <a:schemeClr val="accent2"/>
                </a:solidFill>
              </a:rPr>
              <a:t>T</a:t>
            </a:r>
            <a:r>
              <a:rPr lang="en-US" sz="2800" kern="0" dirty="0" smtClean="0">
                <a:solidFill>
                  <a:schemeClr val="accent2"/>
                </a:solidFill>
              </a:rPr>
              <a:t>racker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CE8E500-D9BA-4C65-8ECD-DEE842B22A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pic>
        <p:nvPicPr>
          <p:cNvPr id="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530" y="6849201"/>
            <a:ext cx="1160254" cy="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1760" y="36486"/>
            <a:ext cx="819308" cy="668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144124" y="59295"/>
            <a:ext cx="936500" cy="62419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6" name="Gruppieren 45"/>
          <p:cNvGrpSpPr/>
          <p:nvPr/>
        </p:nvGrpSpPr>
        <p:grpSpPr>
          <a:xfrm>
            <a:off x="360530" y="722918"/>
            <a:ext cx="8531457" cy="5279228"/>
            <a:chOff x="360530" y="722918"/>
            <a:chExt cx="8531457" cy="5279228"/>
          </a:xfrm>
        </p:grpSpPr>
        <p:pic>
          <p:nvPicPr>
            <p:cNvPr id="47" name="Picture 2" descr="Z:\mppc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394" y="3659657"/>
              <a:ext cx="3323813" cy="2298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20650" r="2066" b="20650"/>
            <a:stretch>
              <a:fillRect/>
            </a:stretch>
          </p:blipFill>
          <p:spPr bwMode="auto">
            <a:xfrm>
              <a:off x="3919560" y="722918"/>
              <a:ext cx="4972427" cy="198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feld 48"/>
            <p:cNvSpPr txBox="1"/>
            <p:nvPr/>
          </p:nvSpPr>
          <p:spPr>
            <a:xfrm>
              <a:off x="6715111" y="1272847"/>
              <a:ext cx="766600" cy="32315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de-DE" sz="1500" dirty="0" err="1"/>
                <a:t>Mirrors</a:t>
              </a:r>
              <a:endParaRPr lang="de-DE" sz="1500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5643932" y="2759947"/>
              <a:ext cx="1290702" cy="553988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de-DE" sz="1500" dirty="0" err="1"/>
                <a:t>Temperature</a:t>
              </a:r>
              <a:r>
                <a:rPr lang="de-DE" sz="1500" dirty="0"/>
                <a:t> </a:t>
              </a:r>
            </a:p>
            <a:p>
              <a:r>
                <a:rPr lang="de-DE" sz="1500" dirty="0"/>
                <a:t>Sensor</a:t>
              </a:r>
            </a:p>
          </p:txBody>
        </p:sp>
        <p:pic>
          <p:nvPicPr>
            <p:cNvPr id="51" name="Grafik 50"/>
            <p:cNvPicPr/>
            <p:nvPr/>
          </p:nvPicPr>
          <p:blipFill>
            <a:blip r:embed="rId8" cstate="print"/>
            <a:srcRect l="24179" t="50928"/>
            <a:stretch>
              <a:fillRect/>
            </a:stretch>
          </p:blipFill>
          <p:spPr>
            <a:xfrm>
              <a:off x="360530" y="5368944"/>
              <a:ext cx="2439736" cy="633202"/>
            </a:xfrm>
            <a:prstGeom prst="rect">
              <a:avLst/>
            </a:prstGeom>
          </p:spPr>
        </p:pic>
        <p:cxnSp>
          <p:nvCxnSpPr>
            <p:cNvPr id="52" name="Gerade Verbindung mit Pfeil 51"/>
            <p:cNvCxnSpPr/>
            <p:nvPr/>
          </p:nvCxnSpPr>
          <p:spPr>
            <a:xfrm>
              <a:off x="7184699" y="1572899"/>
              <a:ext cx="1331251" cy="418965"/>
            </a:xfrm>
            <a:prstGeom prst="straightConnector1">
              <a:avLst/>
            </a:prstGeom>
            <a:ln w="25400">
              <a:solidFill>
                <a:srgbClr val="003CE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/>
          </p:nvCxnSpPr>
          <p:spPr>
            <a:xfrm>
              <a:off x="7184699" y="1572899"/>
              <a:ext cx="130637" cy="312811"/>
            </a:xfrm>
            <a:prstGeom prst="straightConnector1">
              <a:avLst/>
            </a:prstGeom>
            <a:ln w="25400">
              <a:solidFill>
                <a:srgbClr val="003CE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 flipH="1">
              <a:off x="6074303" y="1572900"/>
              <a:ext cx="1110397" cy="487366"/>
            </a:xfrm>
            <a:prstGeom prst="straightConnector1">
              <a:avLst/>
            </a:prstGeom>
            <a:ln w="25400">
              <a:solidFill>
                <a:srgbClr val="003CE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 flipH="1">
              <a:off x="5029223" y="1572899"/>
              <a:ext cx="2068295" cy="312811"/>
            </a:xfrm>
            <a:prstGeom prst="straightConnector1">
              <a:avLst/>
            </a:prstGeom>
            <a:ln w="25400">
              <a:solidFill>
                <a:srgbClr val="003CE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 flipH="1" flipV="1">
              <a:off x="6003518" y="2579783"/>
              <a:ext cx="59853" cy="305047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7512530" y="2759947"/>
              <a:ext cx="1099560" cy="314588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none" lIns="82945" tIns="41473" rIns="82945" bIns="41473" rtlCol="0">
              <a:spAutoFit/>
            </a:bodyPr>
            <a:lstStyle/>
            <a:p>
              <a:r>
                <a:rPr lang="de-DE" sz="1500" dirty="0"/>
                <a:t>Thermistors</a:t>
              </a:r>
            </a:p>
          </p:txBody>
        </p:sp>
        <p:cxnSp>
          <p:nvCxnSpPr>
            <p:cNvPr id="58" name="Gerade Verbindung mit Pfeil 57"/>
            <p:cNvCxnSpPr/>
            <p:nvPr/>
          </p:nvCxnSpPr>
          <p:spPr>
            <a:xfrm flipV="1">
              <a:off x="7850326" y="2514459"/>
              <a:ext cx="20760" cy="262988"/>
            </a:xfrm>
            <a:prstGeom prst="straightConnector1">
              <a:avLst/>
            </a:prstGeom>
            <a:ln w="25400">
              <a:solidFill>
                <a:srgbClr val="3C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mit Pfeil 58"/>
            <p:cNvCxnSpPr/>
            <p:nvPr/>
          </p:nvCxnSpPr>
          <p:spPr>
            <a:xfrm flipH="1" flipV="1">
              <a:off x="6715111" y="2514459"/>
              <a:ext cx="1135214" cy="262988"/>
            </a:xfrm>
            <a:prstGeom prst="straightConnector1">
              <a:avLst/>
            </a:prstGeom>
            <a:ln w="25400">
              <a:solidFill>
                <a:srgbClr val="3C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 flipH="1" flipV="1">
              <a:off x="5643932" y="2514459"/>
              <a:ext cx="2206394" cy="262988"/>
            </a:xfrm>
            <a:prstGeom prst="straightConnector1">
              <a:avLst/>
            </a:prstGeom>
            <a:ln w="25400">
              <a:solidFill>
                <a:srgbClr val="3C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 flipH="1" flipV="1">
              <a:off x="4278184" y="2514459"/>
              <a:ext cx="3572142" cy="262988"/>
            </a:xfrm>
            <a:prstGeom prst="straightConnector1">
              <a:avLst/>
            </a:prstGeom>
            <a:ln w="25400">
              <a:solidFill>
                <a:srgbClr val="3C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hteck 61"/>
            <p:cNvSpPr/>
            <p:nvPr/>
          </p:nvSpPr>
          <p:spPr bwMode="auto">
            <a:xfrm>
              <a:off x="3853732" y="1816582"/>
              <a:ext cx="848902" cy="63255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5" tIns="41473" rIns="82945" bIns="41473" numCol="1" rtlCol="0" anchor="t" anchorCtr="0" compatLnSpc="1">
              <a:prstTxWarp prst="textNoShape">
                <a:avLst/>
              </a:prstTxWarp>
            </a:bodyPr>
            <a:lstStyle/>
            <a:p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latin typeface="Arial" charset="0"/>
                <a:cs typeface="Arial" charset="0"/>
              </a:endParaRPr>
            </a:p>
          </p:txBody>
        </p:sp>
        <p:cxnSp>
          <p:nvCxnSpPr>
            <p:cNvPr id="63" name="Gerade Verbindung 77"/>
            <p:cNvCxnSpPr/>
            <p:nvPr/>
          </p:nvCxnSpPr>
          <p:spPr bwMode="auto">
            <a:xfrm flipH="1">
              <a:off x="3160797" y="2449135"/>
              <a:ext cx="692936" cy="1210523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Gerade Verbindung 78"/>
            <p:cNvCxnSpPr/>
            <p:nvPr/>
          </p:nvCxnSpPr>
          <p:spPr bwMode="auto">
            <a:xfrm>
              <a:off x="4702634" y="2449135"/>
              <a:ext cx="1586649" cy="1210523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5" name="Grafik 6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940473"/>
            <a:ext cx="3160797" cy="2394075"/>
          </a:xfrm>
          <a:prstGeom prst="rect">
            <a:avLst/>
          </a:prstGeom>
        </p:spPr>
      </p:pic>
      <p:sp>
        <p:nvSpPr>
          <p:cNvPr id="66" name="TextShape 2"/>
          <p:cNvSpPr txBox="1"/>
          <p:nvPr/>
        </p:nvSpPr>
        <p:spPr>
          <a:xfrm>
            <a:off x="31903" y="620052"/>
            <a:ext cx="3495017" cy="232042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none" lIns="0" tIns="0" rIns="0" bIns="0"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CFC module carrier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fiber ribbons on top &amp; bottom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1° stereo angle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1.1% X0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Kuraray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SCSF-78MJ fibers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(250 ± 6)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fiber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diameter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= 450nm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fiber layers per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ribbon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Each layer with 256 fibers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6747129" y="3705793"/>
            <a:ext cx="3037690" cy="2395199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spcBef>
                <a:spcPts val="600"/>
              </a:spcBef>
              <a:buSzPct val="100000"/>
            </a:pPr>
            <a:r>
              <a:rPr lang="en-US" sz="1500" dirty="0"/>
              <a:t>32 channel MPPC 5883 arrays:</a:t>
            </a:r>
            <a:endParaRPr sz="1500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/>
              <a:t> 0.25mm channel pitch</a:t>
            </a:r>
            <a:endParaRPr sz="1500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/>
              <a:t> 80 pixels (dynamic range)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/>
              <a:t> </a:t>
            </a:r>
            <a:r>
              <a:rPr lang="en-US" sz="1500" dirty="0" err="1"/>
              <a:t>U</a:t>
            </a:r>
            <a:r>
              <a:rPr lang="en-US" sz="1500" baseline="-25000" dirty="0" err="1"/>
              <a:t>bias</a:t>
            </a:r>
            <a:r>
              <a:rPr lang="en-US" sz="1500" dirty="0"/>
              <a:t> = 70V</a:t>
            </a:r>
            <a:endParaRPr sz="1500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/>
              <a:t> PDE 50%,  Gain 10⁶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/>
              <a:t> Pixel Crosstalk 30% </a:t>
            </a:r>
            <a:endParaRPr sz="1500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/>
              <a:t> Dark count ~200kHz/channel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627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"/>
</p:tagLst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2551</Words>
  <Application>Microsoft Office PowerPoint</Application>
  <PresentationFormat>Benutzerdefiniert</PresentationFormat>
  <Paragraphs>490</Paragraphs>
  <Slides>34</Slides>
  <Notes>34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7" baseType="lpstr">
      <vt:lpstr>Microsoft YaHei</vt:lpstr>
      <vt:lpstr>Arial</vt:lpstr>
      <vt:lpstr>Calibri</vt:lpstr>
      <vt:lpstr>Constantia</vt:lpstr>
      <vt:lpstr>Liberation Sans</vt:lpstr>
      <vt:lpstr>Mangal</vt:lpstr>
      <vt:lpstr>Segoe UI</vt:lpstr>
      <vt:lpstr>Symbol</vt:lpstr>
      <vt:lpstr>Tahoma</vt:lpstr>
      <vt:lpstr>Times New Roman</vt:lpstr>
      <vt:lpstr>Times New Roman Bold</vt:lpstr>
      <vt:lpstr>Wingdings</vt:lpstr>
      <vt:lpstr>Larissa-Design</vt:lpstr>
      <vt:lpstr>LHCb Scintillating Fiber Tracker 8th Terascale Detector Workshop 2015,  Berlin,  5th March 2015  Presented by Th. Kirn   on behalf of the LHCb SciFi Tracker group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AMS Software Review  ACC Slow Control Monitoring</dc:title>
  <dc:creator>schwering</dc:creator>
  <cp:lastModifiedBy>Kirn</cp:lastModifiedBy>
  <cp:revision>1192</cp:revision>
  <cp:lastPrinted>2013-06-13T09:08:25Z</cp:lastPrinted>
  <dcterms:created xsi:type="dcterms:W3CDTF">2009-11-25T10:36:19Z</dcterms:created>
  <dcterms:modified xsi:type="dcterms:W3CDTF">2015-03-04T15:00:46Z</dcterms:modified>
</cp:coreProperties>
</file>