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90" r:id="rId3"/>
    <p:sldId id="337" r:id="rId4"/>
    <p:sldId id="326" r:id="rId5"/>
    <p:sldId id="266" r:id="rId6"/>
    <p:sldId id="342" r:id="rId7"/>
    <p:sldId id="317" r:id="rId8"/>
    <p:sldId id="315" r:id="rId9"/>
    <p:sldId id="318" r:id="rId10"/>
    <p:sldId id="319" r:id="rId11"/>
    <p:sldId id="321" r:id="rId12"/>
    <p:sldId id="323" r:id="rId13"/>
    <p:sldId id="336" r:id="rId14"/>
    <p:sldId id="335" r:id="rId15"/>
    <p:sldId id="322" r:id="rId16"/>
    <p:sldId id="325" r:id="rId17"/>
    <p:sldId id="292" r:id="rId18"/>
    <p:sldId id="294" r:id="rId19"/>
    <p:sldId id="316" r:id="rId20"/>
    <p:sldId id="327" r:id="rId21"/>
    <p:sldId id="328" r:id="rId22"/>
    <p:sldId id="329" r:id="rId23"/>
    <p:sldId id="338" r:id="rId24"/>
    <p:sldId id="307" r:id="rId25"/>
    <p:sldId id="330" r:id="rId26"/>
    <p:sldId id="340" r:id="rId27"/>
    <p:sldId id="331" r:id="rId28"/>
    <p:sldId id="309" r:id="rId29"/>
    <p:sldId id="333" r:id="rId30"/>
    <p:sldId id="334" r:id="rId31"/>
    <p:sldId id="341" r:id="rId32"/>
    <p:sldId id="313" r:id="rId33"/>
    <p:sldId id="343" r:id="rId34"/>
    <p:sldId id="345" r:id="rId35"/>
    <p:sldId id="344" r:id="rId36"/>
    <p:sldId id="289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CE6"/>
    <a:srgbClr val="D9FBFF"/>
    <a:srgbClr val="C5F9FF"/>
    <a:srgbClr val="72F1FE"/>
    <a:srgbClr val="3CFF00"/>
    <a:srgbClr val="FF4FFF"/>
    <a:srgbClr val="E600E6"/>
    <a:srgbClr val="E60000"/>
    <a:srgbClr val="AAE600"/>
    <a:srgbClr val="00E6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5" autoAdjust="0"/>
    <p:restoredTop sz="94753" autoAdjust="0"/>
  </p:normalViewPr>
  <p:slideViewPr>
    <p:cSldViewPr snapToGrid="0">
      <p:cViewPr varScale="1">
        <p:scale>
          <a:sx n="74" d="100"/>
          <a:sy n="74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DAAAF-0700-4DA6-B4A3-7AE508993949}" type="datetimeFigureOut">
              <a:rPr lang="en-US"/>
              <a:pPr>
                <a:defRPr/>
              </a:pPr>
              <a:t>9/14/2011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997A0DE-B47A-47CF-98DF-63F6C90859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905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6138" y="5180013"/>
            <a:ext cx="25209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0700"/>
            <a:ext cx="600868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10394" y="4267200"/>
            <a:ext cx="3358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2400" dirty="0" smtClean="0"/>
              <a:t>Thomas </a:t>
            </a:r>
            <a:r>
              <a:rPr lang="en-US" sz="2400" dirty="0" err="1" smtClean="0"/>
              <a:t>Kirn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I. </a:t>
            </a:r>
            <a:r>
              <a:rPr lang="en-US" sz="2400" dirty="0" err="1" smtClean="0"/>
              <a:t>Physikalisches</a:t>
            </a:r>
            <a:r>
              <a:rPr lang="en-US" sz="2400" dirty="0" smtClean="0"/>
              <a:t> </a:t>
            </a:r>
            <a:r>
              <a:rPr lang="en-US" sz="2400" dirty="0" err="1" smtClean="0"/>
              <a:t>Institut</a:t>
            </a:r>
            <a:r>
              <a:rPr lang="en-US" sz="2400" dirty="0" smtClean="0"/>
              <a:t> B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94100" y="1346200"/>
            <a:ext cx="501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 smtClean="0"/>
              <a:t>Proton Electron Radiation Detector Aix-la-Chapelle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263" y="1905000"/>
            <a:ext cx="4495800" cy="2057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0" y="6172200"/>
            <a:ext cx="800712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077200" y="6629400"/>
            <a:ext cx="1066800" cy="228600"/>
          </a:xfrm>
          <a:prstGeom prst="rect">
            <a:avLst/>
          </a:prstGeom>
        </p:spPr>
        <p:txBody>
          <a:bodyPr rIns="4572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33ABD12-6D2B-4EB0-9406-1CFB336DBF3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279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88" y="0"/>
            <a:ext cx="9145588" cy="712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2796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712788"/>
            <a:ext cx="9144000" cy="125412"/>
          </a:xfrm>
          <a:prstGeom prst="rect">
            <a:avLst/>
          </a:prstGeom>
          <a:solidFill>
            <a:srgbClr val="3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9" y="96748"/>
            <a:ext cx="6355741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0668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077200" y="6629400"/>
            <a:ext cx="1066800" cy="228600"/>
          </a:xfrm>
          <a:prstGeom prst="rect">
            <a:avLst/>
          </a:prstGeom>
        </p:spPr>
        <p:txBody>
          <a:bodyPr rIns="4572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4E19B5A-A61A-4059-9E49-71209DB9704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275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138" y="0"/>
            <a:ext cx="5122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88" y="0"/>
            <a:ext cx="9145588" cy="712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2796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712788"/>
            <a:ext cx="9144000" cy="125412"/>
          </a:xfrm>
          <a:prstGeom prst="rect">
            <a:avLst/>
          </a:prstGeom>
          <a:solidFill>
            <a:srgbClr val="3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9" y="96748"/>
            <a:ext cx="6355741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0668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077200" y="6629400"/>
            <a:ext cx="1066800" cy="228600"/>
          </a:xfrm>
          <a:prstGeom prst="rect">
            <a:avLst/>
          </a:prstGeom>
        </p:spPr>
        <p:txBody>
          <a:bodyPr rIns="4572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D482BB3-2D0E-4A61-BF11-AF1FC638B35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438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588" y="0"/>
            <a:ext cx="9145588" cy="712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2796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12788"/>
            <a:ext cx="9144000" cy="125412"/>
          </a:xfrm>
          <a:prstGeom prst="rect">
            <a:avLst/>
          </a:prstGeom>
          <a:solidFill>
            <a:srgbClr val="3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86868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9" y="96748"/>
            <a:ext cx="6355741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077200" y="6629400"/>
            <a:ext cx="1066800" cy="228600"/>
          </a:xfrm>
          <a:prstGeom prst="rect">
            <a:avLst/>
          </a:prstGeom>
        </p:spPr>
        <p:txBody>
          <a:bodyPr rIns="4572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017EF65-3B49-4BDF-943F-8BBDC1C706F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740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138" y="0"/>
            <a:ext cx="5122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588" y="0"/>
            <a:ext cx="9145588" cy="712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2796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12788"/>
            <a:ext cx="9144000" cy="125412"/>
          </a:xfrm>
          <a:prstGeom prst="rect">
            <a:avLst/>
          </a:prstGeom>
          <a:solidFill>
            <a:srgbClr val="3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9" y="96748"/>
            <a:ext cx="6355741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half" idx="13"/>
          </p:nvPr>
        </p:nvSpPr>
        <p:spPr>
          <a:xfrm>
            <a:off x="228600" y="1066800"/>
            <a:ext cx="86868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077200" y="6629400"/>
            <a:ext cx="1066800" cy="228600"/>
          </a:xfrm>
          <a:prstGeom prst="rect">
            <a:avLst/>
          </a:prstGeom>
        </p:spPr>
        <p:txBody>
          <a:bodyPr rIns="4572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6ECF25C-7BF0-4B72-9CD4-C05EE9F53F4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81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45588" cy="712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2796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712788"/>
            <a:ext cx="9144000" cy="125412"/>
          </a:xfrm>
          <a:prstGeom prst="rect">
            <a:avLst/>
          </a:prstGeom>
          <a:solidFill>
            <a:srgbClr val="3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9" y="96748"/>
            <a:ext cx="6355741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066800"/>
            <a:ext cx="42672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077200" y="6629400"/>
            <a:ext cx="1066800" cy="228600"/>
          </a:xfrm>
          <a:prstGeom prst="rect">
            <a:avLst/>
          </a:prstGeom>
        </p:spPr>
        <p:txBody>
          <a:bodyPr rIns="4572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6AC6484-37DC-4412-A11E-80F8ADA316A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863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88" y="0"/>
            <a:ext cx="9145588" cy="712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2796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712788"/>
            <a:ext cx="9144000" cy="125412"/>
          </a:xfrm>
          <a:prstGeom prst="rect">
            <a:avLst/>
          </a:prstGeom>
          <a:solidFill>
            <a:srgbClr val="3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86868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buFont typeface="Arial" pitchFamily="34" charset="0"/>
              <a:buChar char="•"/>
              <a:defRPr sz="2800"/>
            </a:lvl1pPr>
            <a:lvl2pPr marL="365760" indent="-182880">
              <a:buFont typeface="Arial" pitchFamily="34" charset="0"/>
              <a:buChar char="•"/>
              <a:defRPr sz="2400"/>
            </a:lvl2pPr>
            <a:lvl3pPr marL="548640" indent="-182880">
              <a:buFont typeface="Arial" pitchFamily="34" charset="0"/>
              <a:buChar char="•"/>
              <a:defRPr sz="2000" baseline="0"/>
            </a:lvl3pPr>
            <a:lvl4pPr marL="731520" indent="-182880">
              <a:defRPr sz="1800"/>
            </a:lvl4pPr>
            <a:lvl5pPr marL="914400" indent="-18288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9" y="96748"/>
            <a:ext cx="6355741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077200" y="6629400"/>
            <a:ext cx="1066800" cy="228600"/>
          </a:xfrm>
          <a:prstGeom prst="rect">
            <a:avLst/>
          </a:prstGeom>
        </p:spPr>
        <p:txBody>
          <a:bodyPr rIns="4572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6D56A5A-DF9C-4CD3-8B19-90DFF7A1A53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117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0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2866768" y="1929714"/>
            <a:ext cx="5931074" cy="2057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400" dirty="0" smtClean="0"/>
              <a:t>The </a:t>
            </a:r>
            <a:r>
              <a:rPr lang="en-US" sz="4400" dirty="0" err="1" smtClean="0"/>
              <a:t>PERDaix</a:t>
            </a:r>
            <a:r>
              <a:rPr lang="en-US" sz="4400" dirty="0" smtClean="0"/>
              <a:t> Detector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711372"/>
            <a:ext cx="9143999" cy="114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de-DE" sz="2000" b="1" dirty="0"/>
              <a:t>„TRDs </a:t>
            </a:r>
            <a:r>
              <a:rPr lang="de-DE" sz="2000" b="1" dirty="0" err="1"/>
              <a:t>for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3</a:t>
            </a:r>
            <a:r>
              <a:rPr lang="de-DE" sz="2000" b="1" baseline="30000" dirty="0"/>
              <a:t>rd</a:t>
            </a:r>
            <a:r>
              <a:rPr lang="de-DE" sz="2000" b="1" dirty="0"/>
              <a:t> </a:t>
            </a:r>
            <a:r>
              <a:rPr lang="de-DE" sz="2000" b="1" dirty="0" err="1"/>
              <a:t>Millenium</a:t>
            </a:r>
            <a:r>
              <a:rPr lang="de-DE" sz="2000" b="1" dirty="0"/>
              <a:t>“</a:t>
            </a:r>
            <a:br>
              <a:rPr lang="de-DE" sz="2000" b="1" dirty="0"/>
            </a:br>
            <a:r>
              <a:rPr lang="de-DE" sz="1600" b="1" dirty="0"/>
              <a:t>IV Workshop on </a:t>
            </a:r>
            <a:r>
              <a:rPr lang="de-DE" sz="1600" b="1" dirty="0" err="1"/>
              <a:t>advanced</a:t>
            </a:r>
            <a:r>
              <a:rPr lang="de-DE" sz="1600" b="1" dirty="0"/>
              <a:t> Transition Radiation </a:t>
            </a:r>
            <a:r>
              <a:rPr lang="de-DE" sz="1600" b="1" dirty="0" err="1"/>
              <a:t>Detectors</a:t>
            </a:r>
            <a:r>
              <a:rPr lang="de-DE" sz="1600" b="1" dirty="0"/>
              <a:t> </a:t>
            </a:r>
            <a:r>
              <a:rPr lang="de-DE" sz="1600" b="1" dirty="0" err="1" smtClean="0"/>
              <a:t>for</a:t>
            </a:r>
            <a:r>
              <a:rPr lang="de-DE" sz="1600" b="1" dirty="0" smtClean="0"/>
              <a:t> </a:t>
            </a:r>
            <a:r>
              <a:rPr lang="de-DE" sz="1600" b="1" dirty="0" err="1"/>
              <a:t>accelerator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space</a:t>
            </a:r>
            <a:r>
              <a:rPr lang="de-DE" sz="1600" b="1" dirty="0"/>
              <a:t> </a:t>
            </a:r>
            <a:r>
              <a:rPr lang="de-DE" sz="1600" b="1" dirty="0" err="1"/>
              <a:t>applications</a:t>
            </a:r>
            <a:r>
              <a:rPr lang="de-DE" sz="1600" b="1" dirty="0"/>
              <a:t>, </a:t>
            </a:r>
            <a:r>
              <a:rPr lang="de-DE" sz="2000" b="1" dirty="0"/>
              <a:t/>
            </a:r>
            <a:br>
              <a:rPr lang="de-DE" sz="2000" b="1" dirty="0"/>
            </a:br>
            <a:r>
              <a:rPr lang="de-DE" sz="2000" b="1" dirty="0"/>
              <a:t>Bari, 14-16 September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4421">
            <a:off x="800046" y="3030507"/>
            <a:ext cx="3938186" cy="478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6413" y="838200"/>
            <a:ext cx="355758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Scintillating Fiber Tracker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4066" y="1817049"/>
            <a:ext cx="1463156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Scintillating </a:t>
            </a:r>
          </a:p>
          <a:p>
            <a:pPr algn="r"/>
            <a:r>
              <a:rPr lang="en-US" sz="2000" dirty="0" smtClean="0"/>
              <a:t>fiber </a:t>
            </a:r>
            <a:r>
              <a:rPr lang="en-US" sz="2000" dirty="0"/>
              <a:t>t</a:t>
            </a:r>
            <a:r>
              <a:rPr lang="en-US" sz="2000" dirty="0" smtClean="0"/>
              <a:t>racker</a:t>
            </a:r>
            <a:endParaRPr lang="en-US" sz="2000" dirty="0"/>
          </a:p>
        </p:txBody>
      </p:sp>
      <p:cxnSp>
        <p:nvCxnSpPr>
          <p:cNvPr id="38" name="Straight Arrow Connector 37"/>
          <p:cNvCxnSpPr>
            <a:stCxn id="37" idx="3"/>
          </p:cNvCxnSpPr>
          <p:nvPr/>
        </p:nvCxnSpPr>
        <p:spPr>
          <a:xfrm flipV="1">
            <a:off x="6017741" y="1964724"/>
            <a:ext cx="1235675" cy="2224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3"/>
          </p:cNvCxnSpPr>
          <p:nvPr/>
        </p:nvCxnSpPr>
        <p:spPr>
          <a:xfrm>
            <a:off x="6017741" y="2187146"/>
            <a:ext cx="1285102" cy="6054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 flipV="1">
            <a:off x="3632887" y="4263078"/>
            <a:ext cx="3373401" cy="9885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7" idx="3"/>
          </p:cNvCxnSpPr>
          <p:nvPr/>
        </p:nvCxnSpPr>
        <p:spPr>
          <a:xfrm>
            <a:off x="6017741" y="2187146"/>
            <a:ext cx="1112107" cy="12974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"/>
          <p:cNvSpPr>
            <a:spLocks noGrp="1"/>
          </p:cNvSpPr>
          <p:nvPr>
            <p:ph sz="half" idx="1"/>
          </p:nvPr>
        </p:nvSpPr>
        <p:spPr bwMode="auto">
          <a:xfrm>
            <a:off x="148281" y="873210"/>
            <a:ext cx="4893276" cy="350108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82563" indent="-182563" eaLnBrk="1" hangingPunct="1">
              <a:buNone/>
            </a:pPr>
            <a:r>
              <a:rPr lang="en-US" sz="2000" dirty="0" smtClean="0"/>
              <a:t>4 double layers of scintillating fiber tracker</a:t>
            </a:r>
          </a:p>
          <a:p>
            <a:pPr marL="182563" indent="-182563" eaLnBrk="1" hangingPunct="1"/>
            <a:r>
              <a:rPr lang="en-US" sz="2000" dirty="0" smtClean="0"/>
              <a:t> 10 stereo modules</a:t>
            </a:r>
          </a:p>
          <a:p>
            <a:pPr marL="365443" lvl="1" indent="-182563" eaLnBrk="1" hangingPunct="1">
              <a:buNone/>
            </a:pPr>
            <a:r>
              <a:rPr lang="en-US" sz="1800" dirty="0" smtClean="0"/>
              <a:t>→ 20 fiber ribbons</a:t>
            </a:r>
          </a:p>
          <a:p>
            <a:pPr marL="365443" lvl="1" indent="-182563" eaLnBrk="1" hangingPunct="1">
              <a:buNone/>
            </a:pPr>
            <a:r>
              <a:rPr lang="en-US" sz="1800" dirty="0" smtClean="0"/>
              <a:t>→ 160 </a:t>
            </a:r>
            <a:r>
              <a:rPr lang="en-US" sz="1800" dirty="0" err="1" smtClean="0"/>
              <a:t>SiPM</a:t>
            </a:r>
            <a:r>
              <a:rPr lang="en-US" sz="1800" dirty="0" smtClean="0"/>
              <a:t> arrays</a:t>
            </a:r>
          </a:p>
          <a:p>
            <a:pPr marL="365443" lvl="1" indent="-182563" eaLnBrk="1" hangingPunct="1">
              <a:buNone/>
            </a:pPr>
            <a:r>
              <a:rPr lang="en-US" sz="1800" dirty="0" smtClean="0"/>
              <a:t>	→ 5120 channels</a:t>
            </a:r>
          </a:p>
          <a:p>
            <a:pPr marL="182563" indent="-182563" eaLnBrk="1" hangingPunct="1">
              <a:buFont typeface="Arial" charset="0"/>
              <a:buChar char="•"/>
            </a:pPr>
            <a:r>
              <a:rPr lang="en-US" sz="2000" dirty="0" smtClean="0"/>
              <a:t>two ribbons made of 5x256 250</a:t>
            </a:r>
            <a:r>
              <a:rPr lang="el-GR" sz="2000" dirty="0" smtClean="0"/>
              <a:t>μ</a:t>
            </a:r>
            <a:r>
              <a:rPr lang="en-US" sz="2000" dirty="0" smtClean="0"/>
              <a:t>m thick scintillating fibers mounted on </a:t>
            </a:r>
            <a:r>
              <a:rPr lang="en-US" sz="2000" dirty="0" err="1" smtClean="0"/>
              <a:t>Rohacell</a:t>
            </a:r>
            <a:r>
              <a:rPr lang="en-US" sz="2000" dirty="0" smtClean="0"/>
              <a:t> foam/Carbon fiber support structure (ladder structure for material saving </a:t>
            </a:r>
          </a:p>
          <a:p>
            <a:pPr marL="182563" indent="-182563" eaLnBrk="1" hangingPunct="1">
              <a:buNone/>
            </a:pPr>
            <a:r>
              <a:rPr lang="en-US" sz="2000" dirty="0" smtClean="0"/>
              <a:t>     → 1,1 % X0 per module)</a:t>
            </a:r>
          </a:p>
        </p:txBody>
      </p:sp>
      <p:sp>
        <p:nvSpPr>
          <p:cNvPr id="37" name="Abgerundetes Rechteck 36"/>
          <p:cNvSpPr/>
          <p:nvPr/>
        </p:nvSpPr>
        <p:spPr>
          <a:xfrm>
            <a:off x="4609070" y="1767016"/>
            <a:ext cx="1408671" cy="840260"/>
          </a:xfrm>
          <a:prstGeom prst="roundRect">
            <a:avLst/>
          </a:prstGeom>
          <a:solidFill>
            <a:srgbClr val="003CE6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Straight Arrow Connector 40"/>
          <p:cNvCxnSpPr>
            <a:stCxn id="37" idx="3"/>
          </p:cNvCxnSpPr>
          <p:nvPr/>
        </p:nvCxnSpPr>
        <p:spPr>
          <a:xfrm>
            <a:off x="6017741" y="2187146"/>
            <a:ext cx="1198605" cy="1989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491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tracker_mod_prinzi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4073" y="892574"/>
            <a:ext cx="4185138" cy="2648407"/>
          </a:xfrm>
          <a:prstGeom prst="rect">
            <a:avLst/>
          </a:prstGeom>
        </p:spPr>
      </p:pic>
      <p:sp>
        <p:nvSpPr>
          <p:cNvPr id="15363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Scintillating Fiber Tracker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047BF49-BE9A-48B9-BED3-55C173E70A3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Grafik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3240" y="3015999"/>
            <a:ext cx="4960760" cy="3261710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4" cstate="print"/>
          <a:srcRect l="24179" t="50928"/>
          <a:stretch>
            <a:fillRect/>
          </a:stretch>
        </p:blipFill>
        <p:spPr>
          <a:xfrm>
            <a:off x="2570206" y="4372625"/>
            <a:ext cx="5535810" cy="1348553"/>
          </a:xfrm>
          <a:prstGeom prst="rect">
            <a:avLst/>
          </a:prstGeom>
        </p:spPr>
      </p:pic>
      <p:sp>
        <p:nvSpPr>
          <p:cNvPr id="10" name="TextShape 2"/>
          <p:cNvSpPr txBox="1"/>
          <p:nvPr/>
        </p:nvSpPr>
        <p:spPr>
          <a:xfrm>
            <a:off x="35170" y="835813"/>
            <a:ext cx="5130419" cy="3550836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sz="2400" dirty="0" smtClean="0"/>
              <a:t>CFC module carrier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400" dirty="0" smtClean="0"/>
              <a:t> fiber ribbons on top &amp; bottom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400" dirty="0" smtClean="0"/>
              <a:t> 1° stereo angle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400" dirty="0" smtClean="0"/>
              <a:t> 1.1% X0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Kuraray </a:t>
            </a:r>
            <a:r>
              <a:rPr lang="en-US" sz="2400" dirty="0">
                <a:latin typeface="+mn-lt"/>
              </a:rPr>
              <a:t>SCSF-78MJ fibers</a:t>
            </a:r>
            <a:endParaRPr sz="2400" dirty="0">
              <a:latin typeface="+mn-lt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 (250 ± 6) </a:t>
            </a:r>
            <a:r>
              <a:rPr lang="en-US" sz="2400" dirty="0" err="1" smtClean="0">
                <a:latin typeface="+mn-lt"/>
              </a:rPr>
              <a:t>μm</a:t>
            </a:r>
            <a:r>
              <a:rPr lang="en-US" sz="2400" dirty="0" smtClean="0">
                <a:latin typeface="+mn-lt"/>
              </a:rPr>
              <a:t> fiber </a:t>
            </a:r>
            <a:r>
              <a:rPr lang="en-US" sz="2400" dirty="0">
                <a:latin typeface="+mn-lt"/>
              </a:rPr>
              <a:t>diameter</a:t>
            </a:r>
            <a:endParaRPr sz="2400" dirty="0">
              <a:latin typeface="+mn-lt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λ</a:t>
            </a:r>
            <a:r>
              <a:rPr lang="en-US" sz="2400" baseline="-25000" dirty="0" err="1" smtClean="0">
                <a:latin typeface="+mn-lt"/>
              </a:rPr>
              <a:t>Emission</a:t>
            </a:r>
            <a:r>
              <a:rPr lang="en-US" sz="2400" dirty="0" smtClean="0">
                <a:latin typeface="+mn-lt"/>
              </a:rPr>
              <a:t> = 450nm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 5 </a:t>
            </a:r>
            <a:r>
              <a:rPr lang="en-US" sz="2400" dirty="0">
                <a:latin typeface="+mn-lt"/>
              </a:rPr>
              <a:t>fiber layers per </a:t>
            </a:r>
            <a:r>
              <a:rPr lang="en-US" sz="2400" dirty="0" smtClean="0">
                <a:latin typeface="+mn-lt"/>
              </a:rPr>
              <a:t>ribbon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 Each layer with 256 fibers</a:t>
            </a:r>
            <a:endParaRPr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0650" r="2066" b="20650"/>
          <a:stretch>
            <a:fillRect/>
          </a:stretch>
        </p:blipFill>
        <p:spPr bwMode="auto">
          <a:xfrm>
            <a:off x="12357" y="1196220"/>
            <a:ext cx="4374292" cy="174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999118" y="4585680"/>
            <a:ext cx="4294862" cy="209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5362" name="Content Placeholder 1"/>
          <p:cNvSpPr>
            <a:spLocks noGrp="1"/>
          </p:cNvSpPr>
          <p:nvPr>
            <p:ph sz="half" idx="1"/>
          </p:nvPr>
        </p:nvSpPr>
        <p:spPr bwMode="auto">
          <a:xfrm>
            <a:off x="0" y="826208"/>
            <a:ext cx="8847438" cy="59482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82563" indent="-182563" eaLnBrk="1" hangingPunct="1"/>
            <a:r>
              <a:rPr lang="en-US" sz="2400" dirty="0" smtClean="0"/>
              <a:t>Readout of scintillating fibers with 32 channel MPPC 5583 arrays</a:t>
            </a:r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Scintillating Fiber Tracker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047BF49-BE9A-48B9-BED3-55C173E70A3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536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340">
            <a:off x="75421" y="3126779"/>
            <a:ext cx="3092900" cy="375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 rot="5400000">
            <a:off x="210066" y="2903838"/>
            <a:ext cx="531340" cy="4819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rot="16200000" flipH="1">
            <a:off x="240956" y="3453713"/>
            <a:ext cx="3101549" cy="19523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Z:\mpp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673" y="1295788"/>
            <a:ext cx="4469327" cy="309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Gerade Verbindung mit Pfeil 30"/>
          <p:cNvCxnSpPr/>
          <p:nvPr/>
        </p:nvCxnSpPr>
        <p:spPr>
          <a:xfrm>
            <a:off x="3694670" y="2347784"/>
            <a:ext cx="1594022" cy="1729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V="1">
            <a:off x="2883243" y="6017741"/>
            <a:ext cx="1713471" cy="3006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7451124" y="4312333"/>
            <a:ext cx="1519881" cy="233483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cxnSp>
        <p:nvCxnSpPr>
          <p:cNvPr id="39" name="Gerade Verbindung mit Pfeil 38"/>
          <p:cNvCxnSpPr/>
          <p:nvPr/>
        </p:nvCxnSpPr>
        <p:spPr>
          <a:xfrm rot="16200000" flipV="1">
            <a:off x="6790039" y="3379573"/>
            <a:ext cx="2100649" cy="7043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3459891" y="3076832"/>
            <a:ext cx="87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Mirrors</a:t>
            </a:r>
            <a:endParaRPr lang="de-DE" dirty="0"/>
          </a:p>
        </p:txBody>
      </p:sp>
      <p:cxnSp>
        <p:nvCxnSpPr>
          <p:cNvPr id="44" name="Gerade Verbindung mit Pfeil 43"/>
          <p:cNvCxnSpPr/>
          <p:nvPr/>
        </p:nvCxnSpPr>
        <p:spPr>
          <a:xfrm rot="5400000" flipH="1" flipV="1">
            <a:off x="3453717" y="2551672"/>
            <a:ext cx="716689" cy="432489"/>
          </a:xfrm>
          <a:prstGeom prst="straightConnector1">
            <a:avLst/>
          </a:prstGeom>
          <a:ln w="25400">
            <a:solidFill>
              <a:srgbClr val="003C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rot="16200000" flipV="1">
            <a:off x="2879125" y="2421924"/>
            <a:ext cx="766119" cy="667265"/>
          </a:xfrm>
          <a:prstGeom prst="straightConnector1">
            <a:avLst/>
          </a:prstGeom>
          <a:ln w="25400">
            <a:solidFill>
              <a:srgbClr val="003C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rot="10800000">
            <a:off x="1890585" y="2397212"/>
            <a:ext cx="1692877" cy="741407"/>
          </a:xfrm>
          <a:prstGeom prst="straightConnector1">
            <a:avLst/>
          </a:prstGeom>
          <a:ln w="25400">
            <a:solidFill>
              <a:srgbClr val="003C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1585783" y="3130378"/>
            <a:ext cx="138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Temperature</a:t>
            </a:r>
            <a:endParaRPr lang="de-DE" dirty="0" smtClean="0"/>
          </a:p>
          <a:p>
            <a:r>
              <a:rPr lang="de-DE" dirty="0" smtClean="0"/>
              <a:t>Sensor</a:t>
            </a:r>
            <a:endParaRPr lang="de-DE" dirty="0"/>
          </a:p>
        </p:txBody>
      </p:sp>
      <p:cxnSp>
        <p:nvCxnSpPr>
          <p:cNvPr id="57" name="Gerade Verbindung mit Pfeil 56"/>
          <p:cNvCxnSpPr/>
          <p:nvPr/>
        </p:nvCxnSpPr>
        <p:spPr>
          <a:xfrm rot="16200000" flipV="1">
            <a:off x="1699054" y="2971800"/>
            <a:ext cx="432488" cy="98856"/>
          </a:xfrm>
          <a:prstGeom prst="straightConnector1">
            <a:avLst/>
          </a:prstGeom>
          <a:ln w="25400">
            <a:solidFill>
              <a:srgbClr val="3C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>
            <a:off x="1194486" y="1701112"/>
            <a:ext cx="1301190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Thermistors</a:t>
            </a:r>
          </a:p>
        </p:txBody>
      </p:sp>
      <p:cxnSp>
        <p:nvCxnSpPr>
          <p:cNvPr id="60" name="Gerade Verbindung mit Pfeil 59"/>
          <p:cNvCxnSpPr/>
          <p:nvPr/>
        </p:nvCxnSpPr>
        <p:spPr>
          <a:xfrm rot="10800000" flipV="1">
            <a:off x="383059" y="2088291"/>
            <a:ext cx="1235678" cy="605481"/>
          </a:xfrm>
          <a:prstGeom prst="straightConnector1">
            <a:avLst/>
          </a:prstGeom>
          <a:ln w="25400">
            <a:solidFill>
              <a:srgbClr val="3C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 rot="5400000">
            <a:off x="1322173" y="2310712"/>
            <a:ext cx="531345" cy="111214"/>
          </a:xfrm>
          <a:prstGeom prst="straightConnector1">
            <a:avLst/>
          </a:prstGeom>
          <a:ln w="25400">
            <a:solidFill>
              <a:srgbClr val="3C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/>
          <p:cNvCxnSpPr/>
          <p:nvPr/>
        </p:nvCxnSpPr>
        <p:spPr>
          <a:xfrm>
            <a:off x="1618736" y="2100653"/>
            <a:ext cx="889686" cy="531336"/>
          </a:xfrm>
          <a:prstGeom prst="straightConnector1">
            <a:avLst/>
          </a:prstGeom>
          <a:ln w="25400">
            <a:solidFill>
              <a:srgbClr val="3C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>
            <a:off x="1635212" y="2104772"/>
            <a:ext cx="1911177" cy="564287"/>
          </a:xfrm>
          <a:prstGeom prst="straightConnector1">
            <a:avLst/>
          </a:prstGeom>
          <a:ln w="25400">
            <a:solidFill>
              <a:srgbClr val="3C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 rot="10800000">
            <a:off x="877330" y="2360141"/>
            <a:ext cx="2681418" cy="766120"/>
          </a:xfrm>
          <a:prstGeom prst="straightConnector1">
            <a:avLst/>
          </a:prstGeom>
          <a:ln w="25400">
            <a:solidFill>
              <a:srgbClr val="003C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led_spectru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3276" y="697967"/>
            <a:ext cx="4361448" cy="2774281"/>
          </a:xfrm>
          <a:prstGeom prst="rect">
            <a:avLst/>
          </a:prstGeom>
        </p:spPr>
      </p:pic>
      <p:sp>
        <p:nvSpPr>
          <p:cNvPr id="15363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Scintillating Fiber Tracker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047BF49-BE9A-48B9-BED3-55C173E70A3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Grafik 9" descr="pde_setu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1175"/>
            <a:ext cx="4904794" cy="3014068"/>
          </a:xfrm>
          <a:prstGeom prst="rect">
            <a:avLst/>
          </a:prstGeom>
        </p:spPr>
      </p:pic>
      <p:pic>
        <p:nvPicPr>
          <p:cNvPr id="13" name="Grafik 12" descr="pde_lamb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9135" y="3958785"/>
            <a:ext cx="4324865" cy="2505841"/>
          </a:xfrm>
          <a:prstGeom prst="rect">
            <a:avLst/>
          </a:prstGeom>
        </p:spPr>
      </p:pic>
      <p:pic>
        <p:nvPicPr>
          <p:cNvPr id="12" name="Grafik 11" descr="pde_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29161"/>
            <a:ext cx="4948817" cy="2681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Tracker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047BF49-BE9A-48B9-BED3-55C173E70A3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1" name="Grafik 10" descr="fillfac_setu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9395"/>
            <a:ext cx="5422006" cy="4455360"/>
          </a:xfrm>
          <a:prstGeom prst="rect">
            <a:avLst/>
          </a:prstGeom>
        </p:spPr>
      </p:pic>
      <p:pic>
        <p:nvPicPr>
          <p:cNvPr id="12" name="Grafik 11" descr="fillfac.png"/>
          <p:cNvPicPr>
            <a:picLocks noChangeAspect="1"/>
          </p:cNvPicPr>
          <p:nvPr/>
        </p:nvPicPr>
        <p:blipFill>
          <a:blip r:embed="rId3" cstate="print"/>
          <a:srcRect l="4250"/>
          <a:stretch>
            <a:fillRect/>
          </a:stretch>
        </p:blipFill>
        <p:spPr>
          <a:xfrm>
            <a:off x="4803820" y="3693968"/>
            <a:ext cx="3953814" cy="3164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Scintillating Fiber Tracker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047BF49-BE9A-48B9-BED3-55C173E70A3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6" name="Picture 2" descr="Z:\mpp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2332"/>
            <a:ext cx="4137470" cy="287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Shape 2"/>
          <p:cNvSpPr txBox="1"/>
          <p:nvPr/>
        </p:nvSpPr>
        <p:spPr>
          <a:xfrm>
            <a:off x="5382987" y="847682"/>
            <a:ext cx="3761013" cy="2454423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Hamamatsu </a:t>
            </a:r>
            <a:r>
              <a:rPr lang="en-US" sz="2000" dirty="0">
                <a:latin typeface="+mn-lt"/>
              </a:rPr>
              <a:t>MPPC 5883</a:t>
            </a:r>
            <a:endParaRPr sz="2000" dirty="0">
              <a:latin typeface="+mn-lt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32-channel </a:t>
            </a:r>
            <a:r>
              <a:rPr lang="en-US" sz="2000" dirty="0" err="1">
                <a:latin typeface="+mn-lt"/>
              </a:rPr>
              <a:t>SiPM</a:t>
            </a:r>
            <a:r>
              <a:rPr lang="en-US" sz="2000" dirty="0">
                <a:latin typeface="+mn-lt"/>
              </a:rPr>
              <a:t> arrays</a:t>
            </a:r>
            <a:endParaRPr sz="2000" dirty="0">
              <a:latin typeface="+mn-lt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0.25mm </a:t>
            </a:r>
            <a:r>
              <a:rPr lang="en-US" sz="2000" dirty="0">
                <a:latin typeface="+mn-lt"/>
              </a:rPr>
              <a:t>channel pitch</a:t>
            </a:r>
            <a:endParaRPr sz="2000" dirty="0">
              <a:latin typeface="+mn-lt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80 </a:t>
            </a:r>
            <a:r>
              <a:rPr lang="en-US" sz="2000" dirty="0">
                <a:latin typeface="+mn-lt"/>
              </a:rPr>
              <a:t>pixels (dynamic range</a:t>
            </a:r>
            <a:r>
              <a:rPr lang="en-US" sz="2000" dirty="0" smtClean="0">
                <a:latin typeface="+mn-lt"/>
              </a:rPr>
              <a:t>)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U</a:t>
            </a:r>
            <a:r>
              <a:rPr lang="en-US" sz="2000" baseline="-25000" dirty="0" err="1" smtClean="0">
                <a:latin typeface="+mn-lt"/>
              </a:rPr>
              <a:t>bias</a:t>
            </a:r>
            <a:r>
              <a:rPr lang="en-US" sz="2000" dirty="0" smtClean="0">
                <a:latin typeface="+mn-lt"/>
              </a:rPr>
              <a:t> = 70V</a:t>
            </a:r>
            <a:endParaRPr sz="2000" dirty="0">
              <a:latin typeface="+mn-lt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PDE 50%,  Gain </a:t>
            </a:r>
            <a:r>
              <a:rPr lang="en-US" sz="2000" dirty="0">
                <a:latin typeface="+mn-lt"/>
              </a:rPr>
              <a:t>10</a:t>
            </a:r>
            <a:r>
              <a:rPr lang="en-US" sz="2000" dirty="0" smtClean="0">
                <a:latin typeface="+mn-lt"/>
              </a:rPr>
              <a:t>⁶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Pixel Crosstalk 30% </a:t>
            </a:r>
            <a:endParaRPr sz="2000" dirty="0">
              <a:latin typeface="+mn-lt"/>
            </a:endParaRP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Dark </a:t>
            </a:r>
            <a:r>
              <a:rPr lang="en-US" sz="2000" dirty="0">
                <a:latin typeface="+mn-lt"/>
              </a:rPr>
              <a:t>count ~</a:t>
            </a:r>
            <a:r>
              <a:rPr lang="en-US" sz="2000" dirty="0" smtClean="0">
                <a:latin typeface="+mn-lt"/>
              </a:rPr>
              <a:t>200kHz/channel</a:t>
            </a:r>
            <a:endParaRPr sz="2000" dirty="0">
              <a:latin typeface="+mn-lt"/>
            </a:endParaRPr>
          </a:p>
        </p:txBody>
      </p:sp>
      <p:pic>
        <p:nvPicPr>
          <p:cNvPr id="25" name="Picture 2" descr="Z:\mpp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25" t="25663" r="59005" b="51327"/>
          <a:stretch>
            <a:fillRect/>
          </a:stretch>
        </p:blipFill>
        <p:spPr bwMode="auto">
          <a:xfrm>
            <a:off x="4357381" y="925554"/>
            <a:ext cx="956023" cy="284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 Verbindung mit Pfeil 10"/>
          <p:cNvCxnSpPr/>
          <p:nvPr/>
        </p:nvCxnSpPr>
        <p:spPr>
          <a:xfrm>
            <a:off x="2879124" y="1816443"/>
            <a:ext cx="1668162" cy="1359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 descr="pde_hom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3568" y="3855309"/>
            <a:ext cx="5142995" cy="2780272"/>
          </a:xfrm>
          <a:prstGeom prst="rect">
            <a:avLst/>
          </a:prstGeom>
        </p:spPr>
      </p:pic>
      <p:pic>
        <p:nvPicPr>
          <p:cNvPr id="20" name="Grafik 19" descr="crosstal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2130" y="3810766"/>
            <a:ext cx="4151870" cy="2800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Scintillating Fiber Tracker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047BF49-BE9A-48B9-BED3-55C173E70A3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5029"/>
          <a:stretch>
            <a:fillRect/>
          </a:stretch>
        </p:blipFill>
        <p:spPr bwMode="auto">
          <a:xfrm>
            <a:off x="0" y="1160584"/>
            <a:ext cx="5299658" cy="538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hpe_board_va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6524" y="949570"/>
            <a:ext cx="2944244" cy="26146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63578" y="926757"/>
            <a:ext cx="118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HPE Board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185" r="8741"/>
          <a:stretch>
            <a:fillRect/>
          </a:stretch>
        </p:blipFill>
        <p:spPr bwMode="auto">
          <a:xfrm>
            <a:off x="5163913" y="1460511"/>
            <a:ext cx="3980087" cy="318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548186" y="1825212"/>
            <a:ext cx="1085279" cy="16671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" name="TextShape 2"/>
          <p:cNvSpPr txBox="1"/>
          <p:nvPr/>
        </p:nvSpPr>
        <p:spPr>
          <a:xfrm>
            <a:off x="7951573" y="2988438"/>
            <a:ext cx="982364" cy="33553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100000"/>
            </a:pPr>
            <a:r>
              <a:rPr lang="en-US" sz="2000" dirty="0" smtClean="0">
                <a:latin typeface="+mn-lt"/>
              </a:rPr>
              <a:t>&lt; 50 </a:t>
            </a:r>
            <a:r>
              <a:rPr lang="el-GR" sz="2000" dirty="0" smtClean="0">
                <a:latin typeface="+mn-lt"/>
              </a:rPr>
              <a:t>μ</a:t>
            </a:r>
            <a:r>
              <a:rPr lang="de-DE" sz="2000" dirty="0" smtClean="0">
                <a:latin typeface="+mn-lt"/>
              </a:rPr>
              <a:t>m</a:t>
            </a:r>
            <a:endParaRPr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2" descr="Z:\themagn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4" y="3270741"/>
            <a:ext cx="4805640" cy="34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2425" y="945372"/>
            <a:ext cx="4393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small zylindrical magnets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inner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magnetic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field: 0.2T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weight: 7.4kg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inner diameter: 15cm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outer diameter: 21cm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height: 8cm</a:t>
            </a:r>
            <a:endParaRPr lang="en-US" sz="2400" dirty="0"/>
          </a:p>
        </p:txBody>
      </p:sp>
      <p:pic>
        <p:nvPicPr>
          <p:cNvPr id="10" name="Grafik 9" descr="perdaix_magn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0629" y="874954"/>
            <a:ext cx="4747613" cy="38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6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8741"/>
          <a:stretch>
            <a:fillRect/>
          </a:stretch>
        </p:blipFill>
        <p:spPr bwMode="auto">
          <a:xfrm>
            <a:off x="1804087" y="719105"/>
            <a:ext cx="4077730" cy="318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</a:t>
            </a:r>
            <a:r>
              <a:rPr lang="de-DE" dirty="0" smtClean="0"/>
              <a:t>omentum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7678" y="4004152"/>
            <a:ext cx="327454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3d reconstruction algorithm: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inhomogeneity of  magnetic field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stereo angle in modules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multiple </a:t>
            </a:r>
            <a:r>
              <a:rPr lang="en-US" sz="1600" dirty="0"/>
              <a:t>s</a:t>
            </a:r>
            <a:r>
              <a:rPr lang="en-US" sz="1600" dirty="0" smtClean="0"/>
              <a:t>cattering</a:t>
            </a:r>
          </a:p>
        </p:txBody>
      </p:sp>
      <p:pic>
        <p:nvPicPr>
          <p:cNvPr id="10" name="Grafik 9" descr="impuls1.png"/>
          <p:cNvPicPr>
            <a:picLocks noChangeAspect="1"/>
          </p:cNvPicPr>
          <p:nvPr/>
        </p:nvPicPr>
        <p:blipFill>
          <a:blip r:embed="rId3" cstate="print"/>
          <a:srcRect t="336"/>
          <a:stretch>
            <a:fillRect/>
          </a:stretch>
        </p:blipFill>
        <p:spPr>
          <a:xfrm>
            <a:off x="0" y="717277"/>
            <a:ext cx="1907463" cy="5075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1860" y="3966517"/>
            <a:ext cx="3113903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Geant4 Simulation of detector provides momentum resolution</a:t>
            </a:r>
          </a:p>
        </p:txBody>
      </p:sp>
      <p:pic>
        <p:nvPicPr>
          <p:cNvPr id="11" name="Grafik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8952" y="1000899"/>
            <a:ext cx="2804984" cy="2792626"/>
          </a:xfrm>
          <a:prstGeom prst="rect">
            <a:avLst/>
          </a:prstGeom>
        </p:spPr>
      </p:pic>
      <p:sp>
        <p:nvSpPr>
          <p:cNvPr id="13" name="TextShape 2"/>
          <p:cNvSpPr txBox="1"/>
          <p:nvPr/>
        </p:nvSpPr>
        <p:spPr>
          <a:xfrm>
            <a:off x="4689389" y="2135822"/>
            <a:ext cx="982364" cy="33553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100000"/>
            </a:pPr>
            <a:r>
              <a:rPr lang="en-US" sz="2000" dirty="0" smtClean="0">
                <a:latin typeface="+mn-lt"/>
              </a:rPr>
              <a:t>&lt; 50 </a:t>
            </a:r>
            <a:r>
              <a:rPr lang="el-GR" sz="2000" dirty="0" smtClean="0">
                <a:latin typeface="+mn-lt"/>
              </a:rPr>
              <a:t>μ</a:t>
            </a:r>
            <a:r>
              <a:rPr lang="de-DE" sz="2000" dirty="0" smtClean="0">
                <a:latin typeface="+mn-lt"/>
              </a:rPr>
              <a:t>m</a:t>
            </a:r>
            <a:endParaRPr sz="2000" dirty="0">
              <a:latin typeface="+mn-lt"/>
            </a:endParaRPr>
          </a:p>
        </p:txBody>
      </p:sp>
      <p:sp>
        <p:nvSpPr>
          <p:cNvPr id="14" name="TextShape 3"/>
          <p:cNvSpPr txBox="1"/>
          <p:nvPr/>
        </p:nvSpPr>
        <p:spPr>
          <a:xfrm>
            <a:off x="5857103" y="713919"/>
            <a:ext cx="3286897" cy="346680"/>
          </a:xfrm>
          <a:prstGeom prst="rect">
            <a:avLst/>
          </a:prstGeom>
          <a:solidFill>
            <a:schemeClr val="bg1"/>
          </a:solidFill>
        </p:spPr>
        <p:txBody>
          <a:bodyPr wrap="none" lIns="90000" tIns="45000" rIns="90000" bIns="45000"/>
          <a:lstStyle/>
          <a:p>
            <a:pPr algn="ctr"/>
            <a:r>
              <a:rPr lang="en-US" dirty="0" err="1">
                <a:latin typeface="+mn-lt"/>
              </a:rPr>
              <a:t>PERDaix</a:t>
            </a:r>
            <a:r>
              <a:rPr lang="en-US" dirty="0">
                <a:latin typeface="+mn-lt"/>
              </a:rPr>
              <a:t> magnetic </a:t>
            </a:r>
            <a:r>
              <a:rPr lang="en-US" dirty="0" smtClean="0">
                <a:latin typeface="+mn-lt"/>
              </a:rPr>
              <a:t>field 0.2T</a:t>
            </a:r>
            <a:endParaRPr dirty="0">
              <a:latin typeface="+mn-lt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2347786" y="1059093"/>
            <a:ext cx="1085279" cy="16671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6" name="TextShape 2"/>
          <p:cNvSpPr txBox="1"/>
          <p:nvPr/>
        </p:nvSpPr>
        <p:spPr>
          <a:xfrm>
            <a:off x="5832394" y="5253843"/>
            <a:ext cx="3200398" cy="702114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100000"/>
            </a:pPr>
            <a:r>
              <a:rPr lang="en-US" sz="2000" dirty="0" smtClean="0">
                <a:latin typeface="+mn-lt"/>
              </a:rPr>
              <a:t>maximum </a:t>
            </a:r>
            <a:r>
              <a:rPr lang="en-US" sz="2000" dirty="0">
                <a:latin typeface="+mn-lt"/>
              </a:rPr>
              <a:t>detectable rigidity </a:t>
            </a:r>
            <a:endParaRPr lang="en-US" sz="2000" dirty="0" smtClean="0">
              <a:latin typeface="+mn-lt"/>
            </a:endParaRPr>
          </a:p>
          <a:p>
            <a:pPr>
              <a:buSzPct val="100000"/>
            </a:pPr>
            <a:r>
              <a:rPr lang="en-US" sz="2000" dirty="0" smtClean="0">
                <a:latin typeface="+mn-lt"/>
              </a:rPr>
              <a:t>~</a:t>
            </a:r>
            <a:r>
              <a:rPr lang="en-US" sz="2000" dirty="0">
                <a:latin typeface="+mn-lt"/>
              </a:rPr>
              <a:t>10GV</a:t>
            </a:r>
            <a:endParaRPr sz="2000" dirty="0">
              <a:latin typeface="+mn-lt"/>
            </a:endParaRPr>
          </a:p>
        </p:txBody>
      </p:sp>
      <p:pic>
        <p:nvPicPr>
          <p:cNvPr id="12" name="Grafik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7016" y="3880022"/>
            <a:ext cx="4040659" cy="28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8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Bexus</a:t>
            </a:r>
            <a:r>
              <a:rPr lang="en-US" dirty="0" smtClean="0"/>
              <a:t> 11 Launch &amp;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60" y="2821469"/>
            <a:ext cx="5517293" cy="3678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85351" y="951470"/>
            <a:ext cx="322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November 23rd, 2010  03:00 am</a:t>
            </a:r>
          </a:p>
          <a:p>
            <a:r>
              <a:rPr lang="de-DE" dirty="0" smtClean="0"/>
              <a:t>T-5:30 Start Countdown</a:t>
            </a:r>
            <a:endParaRPr lang="de-DE" dirty="0"/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" y="1734064"/>
            <a:ext cx="3459030" cy="2306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428735" y="1981201"/>
            <a:ext cx="322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November 23rd, 2010  05:30 am</a:t>
            </a:r>
          </a:p>
          <a:p>
            <a:r>
              <a:rPr lang="de-DE" dirty="0" smtClean="0"/>
              <a:t>T-3:00 </a:t>
            </a:r>
            <a:r>
              <a:rPr lang="de-DE" dirty="0" err="1" smtClean="0"/>
              <a:t>Gondola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Launchpad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9491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ulation_potenti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9278" y="3126259"/>
            <a:ext cx="4794722" cy="3558746"/>
          </a:xfrm>
          <a:prstGeom prst="rect">
            <a:avLst/>
          </a:prstGeom>
        </p:spPr>
      </p:pic>
      <p:pic>
        <p:nvPicPr>
          <p:cNvPr id="10" name="Picture 3" descr="sciam1"/>
          <p:cNvPicPr>
            <a:picLocks noChangeAspect="1" noChangeArrowheads="1"/>
          </p:cNvPicPr>
          <p:nvPr/>
        </p:nvPicPr>
        <p:blipFill>
          <a:blip r:embed="rId3" cstate="print"/>
          <a:srcRect r="3474"/>
          <a:stretch>
            <a:fillRect/>
          </a:stretch>
        </p:blipFill>
        <p:spPr bwMode="auto">
          <a:xfrm>
            <a:off x="-12357" y="988541"/>
            <a:ext cx="4552120" cy="5634679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6306409" y="919291"/>
            <a:ext cx="2664596" cy="22687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CE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Cosmic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CE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Ray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CE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Composition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CE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Protons              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88 %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Helium                10 %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	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1 %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0.1 %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Antiprotons</a:t>
            </a:r>
            <a:r>
              <a:rPr kumimoji="0" lang="de-DE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0.01 %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18984" y="1198606"/>
            <a:ext cx="593124" cy="6178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/>
          <p:cNvCxnSpPr>
            <a:stCxn id="13" idx="3"/>
          </p:cNvCxnSpPr>
          <p:nvPr/>
        </p:nvCxnSpPr>
        <p:spPr>
          <a:xfrm>
            <a:off x="1112108" y="1507525"/>
            <a:ext cx="3361038" cy="19029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816705" y="2756373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-2.7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37"/>
          <p:cNvSpPr>
            <a:spLocks noChangeShapeType="1"/>
          </p:cNvSpPr>
          <p:nvPr/>
        </p:nvSpPr>
        <p:spPr bwMode="auto">
          <a:xfrm flipV="1">
            <a:off x="1243570" y="2586081"/>
            <a:ext cx="4318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3419646" y="3715909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E</a:t>
            </a:r>
            <a:r>
              <a:rPr lang="de-DE" baseline="30000" dirty="0"/>
              <a:t>-3.0</a:t>
            </a:r>
            <a:endParaRPr lang="de-DE" dirty="0"/>
          </a:p>
        </p:txBody>
      </p:sp>
      <p:sp>
        <p:nvSpPr>
          <p:cNvPr id="21" name="Line 39"/>
          <p:cNvSpPr>
            <a:spLocks noChangeShapeType="1"/>
          </p:cNvSpPr>
          <p:nvPr/>
        </p:nvSpPr>
        <p:spPr bwMode="auto">
          <a:xfrm flipH="1">
            <a:off x="3024917" y="3941805"/>
            <a:ext cx="422618" cy="10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3686991" y="45085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E</a:t>
            </a:r>
            <a:r>
              <a:rPr lang="de-DE" baseline="30000" dirty="0"/>
              <a:t>-2.7</a:t>
            </a:r>
            <a:endParaRPr lang="de-DE" dirty="0"/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 flipH="1">
            <a:off x="3700463" y="4830677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593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Bexus</a:t>
            </a:r>
            <a:r>
              <a:rPr lang="en-US" dirty="0" smtClean="0"/>
              <a:t> 11 Launch &amp;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85351" y="951470"/>
            <a:ext cx="3276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November 23rd, </a:t>
            </a:r>
            <a:r>
              <a:rPr lang="de-DE" smtClean="0"/>
              <a:t>2010  07:50 </a:t>
            </a:r>
            <a:r>
              <a:rPr lang="de-DE" dirty="0" smtClean="0"/>
              <a:t>am</a:t>
            </a:r>
          </a:p>
          <a:p>
            <a:r>
              <a:rPr lang="de-DE" dirty="0" smtClean="0"/>
              <a:t>T-0:40 </a:t>
            </a:r>
            <a:r>
              <a:rPr lang="de-DE" dirty="0" err="1" smtClean="0"/>
              <a:t>Balloon</a:t>
            </a:r>
            <a:r>
              <a:rPr lang="de-DE" dirty="0" smtClean="0"/>
              <a:t> </a:t>
            </a:r>
            <a:r>
              <a:rPr lang="de-DE" dirty="0" err="1" smtClean="0"/>
              <a:t>Filling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09:18 </a:t>
            </a:r>
            <a:r>
              <a:rPr lang="de-DE" dirty="0" err="1" smtClean="0"/>
              <a:t>Liftoff</a:t>
            </a:r>
            <a:endParaRPr lang="de-DE" dirty="0"/>
          </a:p>
        </p:txBody>
      </p:sp>
      <p:pic>
        <p:nvPicPr>
          <p:cNvPr id="10" name="Grafik 9" descr="BalloonFilling_Panorama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2473"/>
            <a:ext cx="9144000" cy="3332815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479"/>
          <a:stretch>
            <a:fillRect/>
          </a:stretch>
        </p:blipFill>
        <p:spPr bwMode="auto">
          <a:xfrm>
            <a:off x="2718011" y="839394"/>
            <a:ext cx="3120081" cy="538555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92" y="931984"/>
            <a:ext cx="3258052" cy="4501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 descr="ballon_20km.JPG"/>
          <p:cNvPicPr>
            <a:picLocks noChangeAspect="1"/>
          </p:cNvPicPr>
          <p:nvPr/>
        </p:nvPicPr>
        <p:blipFill>
          <a:blip r:embed="rId5" cstate="print"/>
          <a:srcRect l="32808" t="32808" r="32808" b="32808"/>
          <a:stretch>
            <a:fillRect/>
          </a:stretch>
        </p:blipFill>
        <p:spPr>
          <a:xfrm>
            <a:off x="3525778" y="1308345"/>
            <a:ext cx="4657968" cy="310539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295292" y="381586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≈20km</a:t>
            </a:r>
            <a:endParaRPr lang="de-DE" dirty="0"/>
          </a:p>
        </p:txBody>
      </p:sp>
      <p:pic>
        <p:nvPicPr>
          <p:cNvPr id="16" name="Grafik 15" descr="ballon_30km.JPG"/>
          <p:cNvPicPr>
            <a:picLocks noChangeAspect="1"/>
          </p:cNvPicPr>
          <p:nvPr/>
        </p:nvPicPr>
        <p:blipFill>
          <a:blip r:embed="rId6" cstate="print"/>
          <a:srcRect l="41010" t="45112" r="54681" b="45112"/>
          <a:stretch>
            <a:fillRect/>
          </a:stretch>
        </p:blipFill>
        <p:spPr>
          <a:xfrm>
            <a:off x="6594232" y="854648"/>
            <a:ext cx="2330286" cy="352258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7731369" y="3722077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≈30km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94910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5" y="914400"/>
            <a:ext cx="8720355" cy="5867400"/>
          </a:xfrm>
        </p:spPr>
      </p:pic>
      <p:sp>
        <p:nvSpPr>
          <p:cNvPr id="28675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BEXUS-11 trajectoy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2E0E12-6E9A-41E8-A567-331DF9C0E63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914400" y="3962400"/>
            <a:ext cx="938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Sweden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6172200" y="2743200"/>
            <a:ext cx="887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Finland</a:t>
            </a: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7896225" y="2667000"/>
            <a:ext cx="79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Russia</a:t>
            </a:r>
          </a:p>
        </p:txBody>
      </p: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3900114" y="1799572"/>
            <a:ext cx="931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Norway</a:t>
            </a:r>
          </a:p>
        </p:txBody>
      </p:sp>
      <p:sp>
        <p:nvSpPr>
          <p:cNvPr id="28681" name="TextBox 9"/>
          <p:cNvSpPr txBox="1">
            <a:spLocks noChangeArrowheads="1"/>
          </p:cNvSpPr>
          <p:nvPr/>
        </p:nvSpPr>
        <p:spPr bwMode="auto">
          <a:xfrm>
            <a:off x="2743200" y="5573713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Baltic Sea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5938" y="962025"/>
            <a:ext cx="703262" cy="1323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E600E6"/>
                </a:solidFill>
              </a:rPr>
              <a:t>34 km</a:t>
            </a:r>
          </a:p>
          <a:p>
            <a:pPr algn="r">
              <a:defRPr/>
            </a:pPr>
            <a:r>
              <a:rPr lang="en-US" sz="1600" b="1" dirty="0">
                <a:solidFill>
                  <a:srgbClr val="003CE6"/>
                </a:solidFill>
              </a:rPr>
              <a:t>25 km</a:t>
            </a:r>
          </a:p>
          <a:p>
            <a:pPr algn="r">
              <a:defRPr/>
            </a:pPr>
            <a:r>
              <a:rPr lang="en-US" sz="1600" b="1" dirty="0">
                <a:solidFill>
                  <a:srgbClr val="00E678"/>
                </a:solidFill>
              </a:rPr>
              <a:t>17 km</a:t>
            </a:r>
          </a:p>
          <a:p>
            <a:pPr algn="r">
              <a:defRPr/>
            </a:pPr>
            <a:r>
              <a:rPr lang="en-US" sz="1600" b="1" dirty="0">
                <a:solidFill>
                  <a:srgbClr val="AAE600"/>
                </a:solidFill>
              </a:rPr>
              <a:t>9 km</a:t>
            </a:r>
          </a:p>
          <a:p>
            <a:pPr algn="r">
              <a:defRPr/>
            </a:pPr>
            <a:r>
              <a:rPr lang="en-US" sz="1600" b="1" dirty="0">
                <a:solidFill>
                  <a:srgbClr val="E60000"/>
                </a:solidFill>
              </a:rPr>
              <a:t>0 km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4188" y="2996915"/>
            <a:ext cx="106952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T=1h40m</a:t>
            </a:r>
            <a:endParaRPr lang="en-US" dirty="0"/>
          </a:p>
        </p:txBody>
      </p:sp>
      <p:cxnSp>
        <p:nvCxnSpPr>
          <p:cNvPr id="8" name="Straight Arrow Connector 7"/>
          <p:cNvCxnSpPr>
            <a:stCxn id="2" idx="0"/>
          </p:cNvCxnSpPr>
          <p:nvPr/>
        </p:nvCxnSpPr>
        <p:spPr>
          <a:xfrm flipV="1">
            <a:off x="3788950" y="2604247"/>
            <a:ext cx="0" cy="39266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88675" y="3609830"/>
            <a:ext cx="106952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T=3h10m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>
            <a:off x="7923437" y="3979162"/>
            <a:ext cx="1" cy="413603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18982" y="5726668"/>
            <a:ext cx="106952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T=3h40m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V="1">
            <a:off x="8353744" y="5334000"/>
            <a:ext cx="0" cy="39266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4"/>
          <p:cNvSpPr txBox="1"/>
          <p:nvPr/>
        </p:nvSpPr>
        <p:spPr>
          <a:xfrm>
            <a:off x="5873261" y="3171093"/>
            <a:ext cx="161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4FFF"/>
                </a:solidFill>
              </a:rPr>
              <a:t>177.000 events</a:t>
            </a:r>
            <a:endParaRPr lang="en-US" dirty="0">
              <a:solidFill>
                <a:srgbClr val="FF4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perdaix_bexus11.png"/>
          <p:cNvPicPr>
            <a:picLocks noChangeAspect="1"/>
          </p:cNvPicPr>
          <p:nvPr/>
        </p:nvPicPr>
        <p:blipFill>
          <a:blip r:embed="rId2" cstate="print"/>
          <a:srcRect t="8172" b="2554"/>
          <a:stretch>
            <a:fillRect/>
          </a:stretch>
        </p:blipFill>
        <p:spPr>
          <a:xfrm>
            <a:off x="0" y="1033527"/>
            <a:ext cx="8992868" cy="5824473"/>
          </a:xfrm>
          <a:prstGeom prst="rect">
            <a:avLst/>
          </a:prstGeom>
        </p:spPr>
      </p:pic>
      <p:sp>
        <p:nvSpPr>
          <p:cNvPr id="33795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Bexus-11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4801E-8674-4C75-AC62-3A64F36234B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479"/>
          <a:stretch>
            <a:fillRect/>
          </a:stretch>
        </p:blipFill>
        <p:spPr bwMode="auto">
          <a:xfrm>
            <a:off x="2063578" y="1210095"/>
            <a:ext cx="1332037" cy="229922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ballon_30km.JPG"/>
          <p:cNvPicPr>
            <a:picLocks noChangeAspect="1"/>
          </p:cNvPicPr>
          <p:nvPr/>
        </p:nvPicPr>
        <p:blipFill>
          <a:blip r:embed="rId4" cstate="print"/>
          <a:srcRect l="41010" t="45112" r="54681" b="45112"/>
          <a:stretch>
            <a:fillRect/>
          </a:stretch>
        </p:blipFill>
        <p:spPr>
          <a:xfrm>
            <a:off x="5420372" y="1163568"/>
            <a:ext cx="1551778" cy="2345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Tracker temperatures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4801E-8674-4C75-AC62-3A64F36234B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6025"/>
            <a:ext cx="8229600" cy="596415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90600"/>
            <a:ext cx="2312881" cy="3922598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5400000" flipH="1" flipV="1">
            <a:off x="3388659" y="2147047"/>
            <a:ext cx="1905000" cy="1116106"/>
          </a:xfrm>
          <a:prstGeom prst="curvedConnector3">
            <a:avLst>
              <a:gd name="adj1" fmla="val 10011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3489512" y="2628900"/>
            <a:ext cx="1752600" cy="1066800"/>
          </a:xfrm>
          <a:prstGeom prst="curvedConnector3">
            <a:avLst>
              <a:gd name="adj1" fmla="val 99872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 flipH="1" flipV="1">
            <a:off x="3516406" y="3036794"/>
            <a:ext cx="1752600" cy="1013012"/>
          </a:xfrm>
          <a:prstGeom prst="curvedConnector3">
            <a:avLst>
              <a:gd name="adj1" fmla="val 99872"/>
            </a:avLst>
          </a:prstGeom>
          <a:ln w="25400">
            <a:solidFill>
              <a:srgbClr val="3C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5400000" flipH="1" flipV="1">
            <a:off x="3554506" y="3608294"/>
            <a:ext cx="1752600" cy="936812"/>
          </a:xfrm>
          <a:prstGeom prst="curvedConnector3">
            <a:avLst>
              <a:gd name="adj1" fmla="val 99872"/>
            </a:avLst>
          </a:prstGeom>
          <a:ln w="25400">
            <a:solidFill>
              <a:srgbClr val="003C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3801" idx="3"/>
          </p:cNvCxnSpPr>
          <p:nvPr/>
        </p:nvCxnSpPr>
        <p:spPr>
          <a:xfrm flipV="1">
            <a:off x="5105400" y="4419600"/>
            <a:ext cx="0" cy="1752600"/>
          </a:xfrm>
          <a:prstGeom prst="line">
            <a:avLst/>
          </a:prstGeom>
          <a:ln w="25400">
            <a:solidFill>
              <a:srgbClr val="E6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3794" idx="0"/>
          </p:cNvCxnSpPr>
          <p:nvPr/>
        </p:nvCxnSpPr>
        <p:spPr>
          <a:xfrm flipH="1" flipV="1">
            <a:off x="2105615" y="990600"/>
            <a:ext cx="1" cy="2057400"/>
          </a:xfrm>
          <a:prstGeom prst="line">
            <a:avLst/>
          </a:prstGeom>
          <a:ln w="25400">
            <a:solidFill>
              <a:srgbClr val="E6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4" name="TextBox 33793"/>
          <p:cNvSpPr txBox="1"/>
          <p:nvPr/>
        </p:nvSpPr>
        <p:spPr>
          <a:xfrm>
            <a:off x="1371600" y="3048000"/>
            <a:ext cx="1468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experiment</a:t>
            </a:r>
            <a:br>
              <a:rPr lang="en-US" dirty="0" smtClean="0"/>
            </a:br>
            <a:r>
              <a:rPr lang="en-US" dirty="0" smtClean="0"/>
              <a:t>to launch pad</a:t>
            </a:r>
            <a:endParaRPr lang="en-US" dirty="0"/>
          </a:p>
        </p:txBody>
      </p:sp>
      <p:sp>
        <p:nvSpPr>
          <p:cNvPr id="33801" name="TextBox 33800"/>
          <p:cNvSpPr txBox="1"/>
          <p:nvPr/>
        </p:nvSpPr>
        <p:spPr>
          <a:xfrm>
            <a:off x="4293959" y="5987534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launch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nline event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926432"/>
            <a:ext cx="810134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0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Trigger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4801E-8674-4C75-AC62-3A64F36234B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6" name="Grafik 15" descr="triggerrate.png"/>
          <p:cNvPicPr>
            <a:picLocks noChangeAspect="1"/>
          </p:cNvPicPr>
          <p:nvPr/>
        </p:nvPicPr>
        <p:blipFill>
          <a:blip r:embed="rId2" cstate="print"/>
          <a:srcRect t="7620"/>
          <a:stretch>
            <a:fillRect/>
          </a:stretch>
        </p:blipFill>
        <p:spPr>
          <a:xfrm>
            <a:off x="423686" y="952351"/>
            <a:ext cx="7901209" cy="523698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261285" y="1915296"/>
            <a:ext cx="1025611" cy="461665"/>
          </a:xfrm>
          <a:prstGeom prst="rect">
            <a:avLst/>
          </a:prstGeom>
          <a:solidFill>
            <a:srgbClr val="D9FB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3CE6"/>
                </a:solidFill>
              </a:rPr>
              <a:t>Height</a:t>
            </a:r>
            <a:endParaRPr lang="de-DE" sz="2400" dirty="0">
              <a:solidFill>
                <a:srgbClr val="003CE6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 rot="-5400000">
            <a:off x="7541738" y="1931771"/>
            <a:ext cx="1025611" cy="461665"/>
          </a:xfrm>
          <a:prstGeom prst="rect">
            <a:avLst/>
          </a:prstGeom>
          <a:solidFill>
            <a:srgbClr val="D9FB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3CE6"/>
                </a:solidFill>
              </a:rPr>
              <a:t>Height</a:t>
            </a:r>
            <a:endParaRPr lang="de-DE" sz="2400" dirty="0">
              <a:solidFill>
                <a:srgbClr val="003CE6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260755" y="5865339"/>
            <a:ext cx="1025611" cy="461665"/>
          </a:xfrm>
          <a:prstGeom prst="rect">
            <a:avLst/>
          </a:prstGeom>
          <a:solidFill>
            <a:srgbClr val="D9FB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Time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9088"/>
            <a:ext cx="3784368" cy="47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Time-of-Flight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1E096B-5DC6-4A12-A8F0-0809F7B2C37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127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4" y="1054100"/>
            <a:ext cx="3018955" cy="24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757" y="1116227"/>
            <a:ext cx="131946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TOF module</a:t>
            </a:r>
            <a:endParaRPr lang="en-US" dirty="0"/>
          </a:p>
        </p:txBody>
      </p:sp>
      <p:pic>
        <p:nvPicPr>
          <p:cNvPr id="17" name="Grafik 16" descr="perdaix_tof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3117" y="880498"/>
            <a:ext cx="5380883" cy="3901567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197270" y="4400631"/>
            <a:ext cx="3144523" cy="180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Grafik 7" descr="TOFvsTrac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171" y="2050489"/>
            <a:ext cx="8517189" cy="430088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20130" y="951469"/>
            <a:ext cx="8550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+mn-lt"/>
              </a:rPr>
              <a:t>Correlation between y-coordinate measured by TOF and by Tracker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+mn-lt"/>
              </a:rPr>
              <a:t>(Y-coordinate measured by difference in photon travel time to each side of the </a:t>
            </a:r>
            <a:r>
              <a:rPr lang="de-DE" sz="1600" dirty="0" err="1" smtClean="0">
                <a:latin typeface="+mn-lt"/>
              </a:rPr>
              <a:t>scintillator</a:t>
            </a:r>
            <a:r>
              <a:rPr lang="de-DE" sz="1600" dirty="0" smtClean="0">
                <a:latin typeface="+mn-lt"/>
              </a:rPr>
              <a:t> bar)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0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Tracker</a:t>
            </a:r>
            <a:r>
              <a:rPr lang="de-DE" dirty="0" smtClean="0"/>
              <a:t>, Photon </a:t>
            </a:r>
            <a:r>
              <a:rPr lang="de-DE" dirty="0" err="1" smtClean="0"/>
              <a:t>Yield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28" y="906892"/>
            <a:ext cx="4495800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914" y="3323968"/>
            <a:ext cx="4671246" cy="322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56" y="3741477"/>
            <a:ext cx="4257984" cy="248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281" y="3112873"/>
            <a:ext cx="26352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4646139" y="914400"/>
            <a:ext cx="36922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b="1" dirty="0" smtClean="0"/>
              <a:t>Random Trigger </a:t>
            </a:r>
            <a:r>
              <a:rPr lang="de-DE" sz="2000" dirty="0" smtClean="0"/>
              <a:t>→ Dark </a:t>
            </a:r>
            <a:r>
              <a:rPr lang="de-DE" sz="2000" dirty="0" err="1" smtClean="0"/>
              <a:t>Spectra</a:t>
            </a:r>
            <a:endParaRPr lang="de-DE" sz="2000" dirty="0" smtClean="0"/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Pedestal</a:t>
            </a:r>
            <a:r>
              <a:rPr lang="de-DE" sz="2000" dirty="0" smtClean="0"/>
              <a:t> </a:t>
            </a:r>
            <a:r>
              <a:rPr lang="de-DE" sz="2000" dirty="0" err="1" smtClean="0"/>
              <a:t>position</a:t>
            </a:r>
            <a:r>
              <a:rPr lang="de-DE" sz="2000" dirty="0" smtClean="0"/>
              <a:t> &amp; </a:t>
            </a:r>
            <a:r>
              <a:rPr lang="de-DE" sz="2000" dirty="0" err="1" smtClean="0"/>
              <a:t>width</a:t>
            </a: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b="1" dirty="0" smtClean="0"/>
              <a:t>Channels in </a:t>
            </a:r>
            <a:r>
              <a:rPr lang="de-DE" sz="2000" b="1" dirty="0" err="1" smtClean="0"/>
              <a:t>signal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clusters</a:t>
            </a:r>
            <a:endParaRPr lang="de-DE" sz="2000" b="1" dirty="0" smtClean="0"/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 </a:t>
            </a:r>
            <a:r>
              <a:rPr lang="de-DE" sz="2000" dirty="0" err="1" smtClean="0"/>
              <a:t>Gain</a:t>
            </a:r>
            <a:r>
              <a:rPr lang="de-DE" sz="2000" dirty="0" smtClean="0"/>
              <a:t> </a:t>
            </a:r>
            <a:r>
              <a:rPr lang="de-DE" sz="2000" dirty="0" err="1" smtClean="0"/>
              <a:t>calculation</a:t>
            </a:r>
            <a:endParaRPr lang="de-DE" sz="2000" dirty="0" smtClean="0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7698259" y="1522024"/>
            <a:ext cx="1445741" cy="222093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" name="Ellipse 9"/>
          <p:cNvSpPr/>
          <p:nvPr/>
        </p:nvSpPr>
        <p:spPr>
          <a:xfrm>
            <a:off x="8093676" y="3348681"/>
            <a:ext cx="407773" cy="3707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/>
          <p:cNvCxnSpPr/>
          <p:nvPr/>
        </p:nvCxnSpPr>
        <p:spPr>
          <a:xfrm rot="10800000" flipV="1">
            <a:off x="6895070" y="3669957"/>
            <a:ext cx="1198606" cy="5189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395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Tracker</a:t>
            </a:r>
            <a:r>
              <a:rPr lang="de-DE" dirty="0" smtClean="0"/>
              <a:t>, Photon </a:t>
            </a:r>
            <a:r>
              <a:rPr lang="de-DE" dirty="0" err="1" smtClean="0"/>
              <a:t>Yield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82" y="857337"/>
            <a:ext cx="7178348" cy="272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1" y="3751652"/>
            <a:ext cx="7296745" cy="283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6554124" y="3928182"/>
            <a:ext cx="258987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b="1" dirty="0" err="1" smtClean="0"/>
              <a:t>Good</a:t>
            </a:r>
            <a:r>
              <a:rPr lang="de-DE" sz="2000" b="1" dirty="0" smtClean="0"/>
              <a:t> S/N </a:t>
            </a: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b="1" dirty="0" smtClean="0"/>
              <a:t>≈ 15-20 Photons/MIP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7451124" y="1064824"/>
            <a:ext cx="1445741" cy="222093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395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6" name="Picture 15" descr="pos_fra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8574" y="3717882"/>
            <a:ext cx="4846826" cy="314011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519384" y="4718794"/>
            <a:ext cx="1204929" cy="10588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812366" y="2927215"/>
            <a:ext cx="219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</a:rPr>
              <a:t>Charge sign dependent solar modulation?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74826" y="3739661"/>
            <a:ext cx="949338" cy="288452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5354515" y="3930160"/>
            <a:ext cx="1143001" cy="3516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9" y="679622"/>
            <a:ext cx="5151056" cy="304831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93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uons.png"/>
          <p:cNvPicPr>
            <a:picLocks noChangeAspect="1"/>
          </p:cNvPicPr>
          <p:nvPr/>
        </p:nvPicPr>
        <p:blipFill>
          <a:blip r:embed="rId2" cstate="print"/>
          <a:srcRect l="3713"/>
          <a:stretch>
            <a:fillRect/>
          </a:stretch>
        </p:blipFill>
        <p:spPr>
          <a:xfrm>
            <a:off x="-1" y="872916"/>
            <a:ext cx="4485503" cy="34732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Comparison to muons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7708" y="4213653"/>
            <a:ext cx="4151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Cosmic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on ground before launch</a:t>
            </a:r>
            <a:endParaRPr lang="en-US" sz="2000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5"/>
          <a:stretch>
            <a:fillRect/>
          </a:stretch>
        </p:blipFill>
        <p:spPr>
          <a:xfrm>
            <a:off x="4436075" y="877330"/>
            <a:ext cx="4707925" cy="3482449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4693508" y="4164229"/>
            <a:ext cx="4450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Flight data taken on Nov 23</a:t>
            </a:r>
            <a:r>
              <a:rPr lang="de-DE" sz="2000" baseline="30000" dirty="0" smtClean="0"/>
              <a:t>rd</a:t>
            </a:r>
            <a:r>
              <a:rPr lang="de-DE" sz="2000" dirty="0" smtClean="0"/>
              <a:t> 2010</a:t>
            </a:r>
            <a:endParaRPr lang="en-US" sz="2000" dirty="0"/>
          </a:p>
        </p:txBody>
      </p:sp>
      <p:sp>
        <p:nvSpPr>
          <p:cNvPr id="10" name="Oval 4"/>
          <p:cNvSpPr/>
          <p:nvPr/>
        </p:nvSpPr>
        <p:spPr>
          <a:xfrm>
            <a:off x="6441989" y="2957383"/>
            <a:ext cx="533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"/>
          <p:cNvSpPr txBox="1"/>
          <p:nvPr/>
        </p:nvSpPr>
        <p:spPr>
          <a:xfrm>
            <a:off x="6862448" y="3492613"/>
            <a:ext cx="2070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upward going paritcles</a:t>
            </a:r>
            <a:br>
              <a:rPr lang="de-DE" sz="1600" dirty="0" smtClean="0">
                <a:solidFill>
                  <a:srgbClr val="FF0000"/>
                </a:solidFill>
              </a:rPr>
            </a:br>
            <a:r>
              <a:rPr lang="de-DE" sz="1600" dirty="0" smtClean="0">
                <a:solidFill>
                  <a:srgbClr val="FF0000"/>
                </a:solidFill>
              </a:rPr>
              <a:t>so-called Albedos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64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2133"/>
          <a:stretch>
            <a:fillRect/>
          </a:stretch>
        </p:blipFill>
        <p:spPr>
          <a:xfrm>
            <a:off x="0" y="891566"/>
            <a:ext cx="6986265" cy="4985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0800" y="76200"/>
            <a:ext cx="6553200" cy="609600"/>
          </a:xfrm>
        </p:spPr>
        <p:txBody>
          <a:bodyPr/>
          <a:lstStyle/>
          <a:p>
            <a:r>
              <a:rPr lang="en-US" sz="3200" dirty="0" smtClean="0"/>
              <a:t>Preliminary Z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 particle spectrum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553200" y="6324601"/>
            <a:ext cx="609600" cy="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53913" y="930876"/>
            <a:ext cx="366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PRELIMINARY, WORK IN PROGRESS!</a:t>
            </a:r>
            <a:endParaRPr lang="en-US" dirty="0"/>
          </a:p>
        </p:txBody>
      </p:sp>
      <p:pic>
        <p:nvPicPr>
          <p:cNvPr id="10" name="Grafik 9" descr="positive_flux.png"/>
          <p:cNvPicPr>
            <a:picLocks noChangeAspect="1"/>
          </p:cNvPicPr>
          <p:nvPr/>
        </p:nvPicPr>
        <p:blipFill>
          <a:blip r:embed="rId3" cstate="print"/>
          <a:srcRect t="5515" b="5515"/>
          <a:stretch>
            <a:fillRect/>
          </a:stretch>
        </p:blipFill>
        <p:spPr>
          <a:xfrm>
            <a:off x="38637" y="1372124"/>
            <a:ext cx="6480000" cy="5227166"/>
          </a:xfrm>
          <a:prstGeom prst="rect">
            <a:avLst/>
          </a:prstGeom>
        </p:spPr>
      </p:pic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68036" y="1676400"/>
            <a:ext cx="2438400" cy="2585323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97595" y="5111577"/>
            <a:ext cx="2498124" cy="12311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descrepancy</a:t>
            </a:r>
            <a:r>
              <a:rPr lang="en-US" dirty="0" smtClean="0"/>
              <a:t> in spectral shape due to detector resolutions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r>
              <a:rPr lang="en-US" dirty="0" smtClean="0">
                <a:sym typeface="Wingdings" pitchFamily="2" charset="2"/>
              </a:rPr>
              <a:t>           	 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unfolding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1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Testbeam</a:t>
            </a:r>
            <a:r>
              <a:rPr lang="en-US" dirty="0" smtClean="0"/>
              <a:t> May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80" y="1066800"/>
            <a:ext cx="8671239" cy="5562600"/>
          </a:xfrm>
        </p:spPr>
      </p:pic>
      <p:sp>
        <p:nvSpPr>
          <p:cNvPr id="8" name="TextBox 7"/>
          <p:cNvSpPr txBox="1"/>
          <p:nvPr/>
        </p:nvSpPr>
        <p:spPr>
          <a:xfrm>
            <a:off x="234778" y="4345579"/>
            <a:ext cx="5087713" cy="23083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CERN, PS accelerator</a:t>
            </a:r>
          </a:p>
          <a:p>
            <a:r>
              <a:rPr lang="en-US" sz="2400" dirty="0" smtClean="0"/>
              <a:t>T9 </a:t>
            </a:r>
            <a:r>
              <a:rPr lang="en-US" sz="2400" dirty="0" err="1" smtClean="0"/>
              <a:t>beamline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particles: p</a:t>
            </a:r>
            <a:r>
              <a:rPr lang="en-US" sz="2400" baseline="30000" dirty="0" smtClean="0">
                <a:latin typeface="Cambria Math"/>
                <a:ea typeface="Cambria Math"/>
              </a:rPr>
              <a:t>±</a:t>
            </a:r>
            <a:r>
              <a:rPr lang="en-US" sz="2400" dirty="0" smtClean="0"/>
              <a:t>, </a:t>
            </a:r>
            <a:r>
              <a:rPr lang="el-GR" sz="2400" dirty="0" smtClean="0">
                <a:latin typeface="Cambria Math"/>
                <a:ea typeface="Cambria Math"/>
              </a:rPr>
              <a:t>π</a:t>
            </a:r>
            <a:r>
              <a:rPr lang="en-US" sz="2400" baseline="30000" dirty="0">
                <a:latin typeface="Cambria Math"/>
                <a:ea typeface="Cambria Math"/>
              </a:rPr>
              <a:t>±</a:t>
            </a:r>
            <a:r>
              <a:rPr lang="en-US" sz="2400" dirty="0" smtClean="0">
                <a:latin typeface="Cambria Math"/>
                <a:ea typeface="Cambria Math"/>
              </a:rPr>
              <a:t>, </a:t>
            </a:r>
            <a:r>
              <a:rPr lang="el-GR" sz="2400" dirty="0" smtClean="0">
                <a:latin typeface="Cambria Math"/>
                <a:ea typeface="Cambria Math"/>
              </a:rPr>
              <a:t>μ</a:t>
            </a:r>
            <a:r>
              <a:rPr lang="en-US" sz="2400" baseline="30000" dirty="0">
                <a:latin typeface="Cambria Math"/>
                <a:ea typeface="Cambria Math"/>
              </a:rPr>
              <a:t>±</a:t>
            </a:r>
            <a:r>
              <a:rPr lang="en-US" sz="2400" dirty="0" smtClean="0"/>
              <a:t>, e</a:t>
            </a:r>
            <a:r>
              <a:rPr lang="en-US" sz="2400" baseline="30000" dirty="0" smtClean="0">
                <a:latin typeface="Cambria Math"/>
                <a:ea typeface="Cambria Math"/>
              </a:rPr>
              <a:t>±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0.5-10.0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calibration measurements as input for further analysis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087908" y="3321425"/>
            <a:ext cx="1976718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93576" y="1787533"/>
            <a:ext cx="95025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PERDaix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2868705" y="2156865"/>
            <a:ext cx="0" cy="47875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2161" y="3348319"/>
            <a:ext cx="71045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47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dirty="0" smtClean="0"/>
              <a:t>omentum </a:t>
            </a:r>
            <a:r>
              <a:rPr lang="en-US" dirty="0" smtClean="0"/>
              <a:t>R</a:t>
            </a:r>
            <a:r>
              <a:rPr lang="en-US" dirty="0" smtClean="0"/>
              <a:t>esolution</a:t>
            </a:r>
            <a:endParaRPr lang="en-US" baseline="30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596"/>
            <a:ext cx="4267200" cy="597940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7BE5DD0-DD83-45EF-BBCB-B216B33BE6A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0345" y="988489"/>
            <a:ext cx="2277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</a:t>
            </a:r>
            <a:r>
              <a:rPr lang="en-US" sz="2800" baseline="30000" dirty="0" smtClean="0"/>
              <a:t>±</a:t>
            </a:r>
            <a:endParaRPr lang="en-US" sz="2800" baseline="30000" dirty="0"/>
          </a:p>
        </p:txBody>
      </p:sp>
      <p:pic>
        <p:nvPicPr>
          <p:cNvPr id="12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70" y="891002"/>
            <a:ext cx="4267198" cy="5966998"/>
          </a:xfrm>
        </p:spPr>
      </p:pic>
      <p:sp>
        <p:nvSpPr>
          <p:cNvPr id="13" name="TextBox 8"/>
          <p:cNvSpPr txBox="1"/>
          <p:nvPr/>
        </p:nvSpPr>
        <p:spPr>
          <a:xfrm>
            <a:off x="5128987" y="1063615"/>
            <a:ext cx="2277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</a:t>
            </a:r>
            <a:endParaRPr lang="en-US" sz="2800" baseline="30000" dirty="0"/>
          </a:p>
        </p:txBody>
      </p:sp>
    </p:spTree>
    <p:extLst>
      <p:ext uri="{BB962C8B-B14F-4D97-AF65-F5344CB8AC3E}">
        <p14:creationId xmlns="" xmlns:p14="http://schemas.microsoft.com/office/powerpoint/2010/main" val="42089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dirty="0" smtClean="0"/>
              <a:t>ransition </a:t>
            </a:r>
            <a:r>
              <a:rPr lang="en-US" dirty="0" smtClean="0"/>
              <a:t>R</a:t>
            </a:r>
            <a:r>
              <a:rPr lang="en-US" dirty="0" smtClean="0"/>
              <a:t>adiation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7BE5DD0-DD83-45EF-BBCB-B216B33BE6A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77285"/>
            <a:ext cx="4114800" cy="594163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7285"/>
            <a:ext cx="4114800" cy="5941630"/>
          </a:xfrm>
        </p:spPr>
      </p:pic>
      <p:sp>
        <p:nvSpPr>
          <p:cNvPr id="17" name="TextBox 16"/>
          <p:cNvSpPr txBox="1"/>
          <p:nvPr/>
        </p:nvSpPr>
        <p:spPr>
          <a:xfrm>
            <a:off x="5723562" y="1181672"/>
            <a:ext cx="2277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3.0 </a:t>
            </a:r>
            <a:r>
              <a:rPr lang="en-US" sz="2800" dirty="0" err="1" smtClean="0"/>
              <a:t>GeV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314134" y="1203572"/>
            <a:ext cx="226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  <a:r>
              <a:rPr lang="en-US" sz="2800" dirty="0" smtClean="0"/>
              <a:t>.0 </a:t>
            </a:r>
            <a:r>
              <a:rPr lang="en-US" sz="2800" dirty="0" err="1" smtClean="0"/>
              <a:t>GeV</a:t>
            </a:r>
            <a:endParaRPr lang="en-US" sz="2800" dirty="0"/>
          </a:p>
        </p:txBody>
      </p:sp>
      <p:sp>
        <p:nvSpPr>
          <p:cNvPr id="19" name="TextBox 18"/>
          <p:cNvSpPr txBox="1">
            <a:spLocks/>
          </p:cNvSpPr>
          <p:nvPr/>
        </p:nvSpPr>
        <p:spPr>
          <a:xfrm>
            <a:off x="6553200" y="3043535"/>
            <a:ext cx="49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mbria Math"/>
                <a:ea typeface="Cambria Math"/>
              </a:rPr>
              <a:t>e</a:t>
            </a:r>
            <a:r>
              <a:rPr lang="en-US" sz="2400" baseline="30000" dirty="0" smtClean="0">
                <a:solidFill>
                  <a:srgbClr val="FF0000"/>
                </a:solidFill>
                <a:latin typeface="Cambria Math"/>
                <a:ea typeface="Cambria Math"/>
              </a:rPr>
              <a:t>±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>
            <a:spLocks/>
          </p:cNvSpPr>
          <p:nvPr/>
        </p:nvSpPr>
        <p:spPr>
          <a:xfrm>
            <a:off x="1716741" y="3034352"/>
            <a:ext cx="49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mbria Math"/>
                <a:ea typeface="Cambria Math"/>
              </a:rPr>
              <a:t>e</a:t>
            </a:r>
            <a:r>
              <a:rPr lang="en-US" sz="2400" baseline="30000" dirty="0" smtClean="0">
                <a:solidFill>
                  <a:srgbClr val="FF0000"/>
                </a:solidFill>
                <a:latin typeface="Cambria Math"/>
                <a:ea typeface="Cambria Math"/>
              </a:rPr>
              <a:t>±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4126468"/>
            <a:ext cx="102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, </a:t>
            </a:r>
            <a:r>
              <a:rPr lang="el-GR" dirty="0" smtClean="0">
                <a:latin typeface="Cambria Math"/>
                <a:ea typeface="Cambria Math"/>
              </a:rPr>
              <a:t>μ</a:t>
            </a:r>
            <a:r>
              <a:rPr lang="en-US" baseline="30000" dirty="0"/>
              <a:t>+</a:t>
            </a:r>
            <a:r>
              <a:rPr lang="en-US" dirty="0" smtClean="0">
                <a:latin typeface="Cambria Math"/>
                <a:ea typeface="Cambria Math"/>
              </a:rPr>
              <a:t>, </a:t>
            </a:r>
            <a:r>
              <a:rPr lang="el-GR" dirty="0" smtClean="0">
                <a:latin typeface="Cambria Math"/>
                <a:ea typeface="Cambria Math"/>
              </a:rPr>
              <a:t>π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93342" y="4128448"/>
            <a:ext cx="102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, </a:t>
            </a:r>
            <a:r>
              <a:rPr lang="el-GR" dirty="0" smtClean="0">
                <a:latin typeface="Cambria Math"/>
                <a:ea typeface="Cambria Math"/>
              </a:rPr>
              <a:t>μ</a:t>
            </a:r>
            <a:r>
              <a:rPr lang="en-US" baseline="30000" dirty="0"/>
              <a:t>+</a:t>
            </a:r>
            <a:r>
              <a:rPr lang="en-US" dirty="0" smtClean="0">
                <a:latin typeface="Cambria Math"/>
                <a:ea typeface="Cambria Math"/>
              </a:rPr>
              <a:t>, </a:t>
            </a:r>
            <a:r>
              <a:rPr lang="el-GR" dirty="0" smtClean="0">
                <a:latin typeface="Cambria Math"/>
                <a:ea typeface="Cambria Math"/>
              </a:rPr>
              <a:t>π</a:t>
            </a:r>
            <a:r>
              <a:rPr lang="en-US" baseline="30000" dirty="0"/>
              <a:t>+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19960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flux collection.png"/>
          <p:cNvPicPr>
            <a:picLocks noChangeAspect="1"/>
          </p:cNvPicPr>
          <p:nvPr/>
        </p:nvPicPr>
        <p:blipFill>
          <a:blip r:embed="rId2" cstate="print"/>
          <a:srcRect l="4097" r="5462"/>
          <a:stretch>
            <a:fillRect/>
          </a:stretch>
        </p:blipFill>
        <p:spPr>
          <a:xfrm>
            <a:off x="785619" y="910765"/>
            <a:ext cx="6871624" cy="57021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0800" y="76200"/>
            <a:ext cx="6553200" cy="609600"/>
          </a:xfrm>
        </p:spPr>
        <p:txBody>
          <a:bodyPr/>
          <a:lstStyle/>
          <a:p>
            <a:r>
              <a:rPr lang="en-US" sz="3200" dirty="0" smtClean="0"/>
              <a:t>Preliminary Z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 particle spectrum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69801" y="4549840"/>
            <a:ext cx="366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PRELIMINARY, WORK IN PROGRESS!</a:t>
            </a:r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489" b="93179"/>
          <a:stretch>
            <a:fillRect/>
          </a:stretch>
        </p:blipFill>
        <p:spPr>
          <a:xfrm>
            <a:off x="1236384" y="878687"/>
            <a:ext cx="5000976" cy="4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1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&amp;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81451"/>
            <a:ext cx="7414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Summary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Very successful balloon flight in November 2010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177.00 particle tracks recorded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Spatial resolution of 50 </a:t>
            </a:r>
            <a:r>
              <a:rPr lang="el-GR" sz="2000" dirty="0" smtClean="0"/>
              <a:t>μ</a:t>
            </a:r>
            <a:r>
              <a:rPr lang="de-DE" sz="2000" dirty="0" smtClean="0"/>
              <a:t>m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Lightyield</a:t>
            </a:r>
            <a:r>
              <a:rPr lang="de-DE" sz="2000" dirty="0" smtClean="0"/>
              <a:t> 15-20 Photons/MIP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First preliminary estimation of proton spectrum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Outlook: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</a:t>
            </a:r>
            <a:r>
              <a:rPr lang="en-US" sz="2000" dirty="0" smtClean="0"/>
              <a:t>- spectrum, He - spectrum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further corrections </a:t>
            </a:r>
          </a:p>
          <a:p>
            <a:r>
              <a:rPr lang="en-US" sz="2000" dirty="0" smtClean="0"/>
              <a:t>  (rest atmosphere, geomagnetic cutoff, etc.)</a:t>
            </a:r>
          </a:p>
          <a:p>
            <a:endParaRPr lang="en-US" sz="2000" dirty="0" smtClean="0"/>
          </a:p>
          <a:p>
            <a:r>
              <a:rPr lang="en-US" sz="2000" b="1" dirty="0" smtClean="0"/>
              <a:t>Next </a:t>
            </a:r>
            <a:r>
              <a:rPr lang="en-US" sz="2000" b="1" dirty="0" err="1" smtClean="0"/>
              <a:t>SiPM</a:t>
            </a:r>
            <a:r>
              <a:rPr lang="en-US" sz="2000" b="1" dirty="0" smtClean="0"/>
              <a:t>-generation  </a:t>
            </a:r>
            <a:r>
              <a:rPr lang="en-US" sz="2000" dirty="0" smtClean="0"/>
              <a:t>(128 channels)</a:t>
            </a:r>
          </a:p>
          <a:p>
            <a:r>
              <a:rPr lang="en-US" sz="2000" dirty="0" smtClean="0"/>
              <a:t>→ Next </a:t>
            </a:r>
            <a:r>
              <a:rPr lang="en-US" sz="2000" dirty="0" err="1" smtClean="0"/>
              <a:t>Ballon</a:t>
            </a:r>
            <a:r>
              <a:rPr lang="en-US" sz="2000" dirty="0" smtClean="0"/>
              <a:t> </a:t>
            </a:r>
            <a:r>
              <a:rPr lang="en-US" sz="2000" dirty="0" smtClean="0"/>
              <a:t>experiment</a:t>
            </a:r>
            <a:endParaRPr lang="en-US" sz="20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7288"/>
          <a:stretch>
            <a:fillRect/>
          </a:stretch>
        </p:blipFill>
        <p:spPr bwMode="auto">
          <a:xfrm>
            <a:off x="5111289" y="2743200"/>
            <a:ext cx="3797934" cy="186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nhaltsplatzhalter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8329" y="4621427"/>
            <a:ext cx="3321974" cy="22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5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51" y="3731741"/>
            <a:ext cx="1973325" cy="312625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REXUS/BEXUS program</a:t>
            </a:r>
          </a:p>
        </p:txBody>
      </p:sp>
      <p:sp>
        <p:nvSpPr>
          <p:cNvPr id="18436" name="Content Placeholder 5"/>
          <p:cNvSpPr>
            <a:spLocks noGrp="1"/>
          </p:cNvSpPr>
          <p:nvPr>
            <p:ph sz="half" idx="13"/>
          </p:nvPr>
        </p:nvSpPr>
        <p:spPr bwMode="auto">
          <a:xfrm>
            <a:off x="3810000" y="881449"/>
            <a:ext cx="5105400" cy="5562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182563" indent="-182563" eaLnBrk="1" hangingPunct="1">
              <a:buFont typeface="Arial" charset="0"/>
              <a:buChar char="•"/>
            </a:pPr>
            <a:r>
              <a:rPr lang="en-US" b="1" dirty="0" smtClean="0"/>
              <a:t>R</a:t>
            </a:r>
            <a:r>
              <a:rPr lang="en-US" dirty="0" smtClean="0"/>
              <a:t>ocket and </a:t>
            </a:r>
            <a:r>
              <a:rPr lang="en-US" b="1" dirty="0" smtClean="0"/>
              <a:t>B</a:t>
            </a:r>
            <a:r>
              <a:rPr lang="en-US" dirty="0" smtClean="0"/>
              <a:t>alloon </a:t>
            </a:r>
            <a:r>
              <a:rPr lang="en-US" b="1" dirty="0" smtClean="0"/>
              <a:t>Ex</a:t>
            </a:r>
            <a:r>
              <a:rPr lang="en-US" dirty="0" smtClean="0"/>
              <a:t>periments for </a:t>
            </a:r>
            <a:r>
              <a:rPr lang="en-US" b="1" dirty="0" smtClean="0"/>
              <a:t>U</a:t>
            </a:r>
            <a:r>
              <a:rPr lang="en-US" dirty="0" smtClean="0"/>
              <a:t>niversity </a:t>
            </a:r>
            <a:r>
              <a:rPr lang="en-US" b="1" dirty="0" smtClean="0"/>
              <a:t>S</a:t>
            </a:r>
            <a:r>
              <a:rPr lang="en-US" dirty="0" smtClean="0"/>
              <a:t>tudents</a:t>
            </a:r>
          </a:p>
          <a:p>
            <a:pPr marL="182563" indent="-182563" eaLnBrk="1" hangingPunct="1">
              <a:buFont typeface="Arial" charset="0"/>
              <a:buChar char="•"/>
            </a:pPr>
            <a:r>
              <a:rPr lang="en-US" dirty="0" smtClean="0"/>
              <a:t>project sponsored by German and Swedish aerospace agencies</a:t>
            </a:r>
          </a:p>
          <a:p>
            <a:pPr marL="182563" indent="-182563" eaLnBrk="1" hangingPunct="1">
              <a:buFont typeface="Arial" charset="0"/>
              <a:buChar char="•"/>
            </a:pPr>
            <a:r>
              <a:rPr lang="en-US" dirty="0" smtClean="0"/>
              <a:t>two rocket and two balloon launches from ESRANGE near </a:t>
            </a:r>
            <a:r>
              <a:rPr lang="en-US" dirty="0" err="1" smtClean="0"/>
              <a:t>Kiruna</a:t>
            </a:r>
            <a:r>
              <a:rPr lang="en-US" dirty="0" smtClean="0"/>
              <a:t>, Sweden per year</a:t>
            </a:r>
          </a:p>
          <a:p>
            <a:pPr marL="182563" indent="-182563" eaLnBrk="1" hangingPunct="1">
              <a:buFont typeface="Arial" charset="0"/>
              <a:buChar char="•"/>
            </a:pPr>
            <a:r>
              <a:rPr lang="en-US" dirty="0" smtClean="0"/>
              <a:t>balloons</a:t>
            </a:r>
          </a:p>
          <a:p>
            <a:pPr marL="365125" lvl="1" indent="-182563" eaLnBrk="1" hangingPunct="1">
              <a:buFont typeface="Arial" charset="0"/>
              <a:buChar char="•"/>
            </a:pPr>
            <a:r>
              <a:rPr lang="en-US" dirty="0" smtClean="0"/>
              <a:t>Maximum scientific load 100</a:t>
            </a:r>
            <a:r>
              <a:rPr lang="en-US" sz="1000" dirty="0" smtClean="0"/>
              <a:t> </a:t>
            </a:r>
            <a:r>
              <a:rPr lang="en-US" dirty="0" smtClean="0"/>
              <a:t>kg</a:t>
            </a:r>
          </a:p>
          <a:p>
            <a:pPr marL="365125" lvl="1" indent="-182563" eaLnBrk="1" hangingPunct="1">
              <a:buFont typeface="Arial" charset="0"/>
              <a:buChar char="•"/>
            </a:pPr>
            <a:r>
              <a:rPr lang="en-US" dirty="0" smtClean="0"/>
              <a:t>Maximum height 35</a:t>
            </a:r>
            <a:r>
              <a:rPr lang="en-US" sz="2000" dirty="0" smtClean="0"/>
              <a:t> </a:t>
            </a:r>
            <a:r>
              <a:rPr lang="en-US" dirty="0" smtClean="0"/>
              <a:t>km</a:t>
            </a:r>
          </a:p>
          <a:p>
            <a:pPr marL="365125" lvl="1" indent="-182563" eaLnBrk="1" hangingPunct="1">
              <a:buFont typeface="Arial" charset="0"/>
              <a:buChar char="•"/>
            </a:pPr>
            <a:r>
              <a:rPr lang="en-US" dirty="0" smtClean="0"/>
              <a:t>Float time up to 5 hours</a:t>
            </a:r>
          </a:p>
          <a:p>
            <a:pPr marL="365125" lvl="1" indent="-182563" eaLnBrk="1" hangingPunct="1">
              <a:buFont typeface="Arial" charset="0"/>
              <a:buChar char="•"/>
            </a:pPr>
            <a:r>
              <a:rPr lang="en-US" dirty="0" smtClean="0"/>
              <a:t>Temperature -50°C</a:t>
            </a:r>
          </a:p>
          <a:p>
            <a:pPr marL="365125" lvl="1" indent="-182563" eaLnBrk="1" hangingPunct="1">
              <a:buFont typeface="Arial" charset="0"/>
              <a:buChar char="•"/>
            </a:pPr>
            <a:r>
              <a:rPr lang="en-US" dirty="0" smtClean="0"/>
              <a:t>Low pressure ≈1mbar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EF5EC1C-3637-46B0-B0DF-A4B0AFEA22F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Grafik 6" descr="bex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16186"/>
            <a:ext cx="2607898" cy="3706388"/>
          </a:xfrm>
          <a:prstGeom prst="rect">
            <a:avLst/>
          </a:prstGeom>
        </p:spPr>
      </p:pic>
      <p:pic>
        <p:nvPicPr>
          <p:cNvPr id="8" name="Grafik 7" descr="opf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538" y="1291460"/>
            <a:ext cx="7426923" cy="4275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6413" y="838200"/>
            <a:ext cx="355758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PERDaix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077200" y="1447800"/>
            <a:ext cx="228600" cy="46482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 rot="-5280000">
            <a:off x="7847806" y="3772694"/>
            <a:ext cx="700088" cy="3683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80cm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0275" y="4536141"/>
            <a:ext cx="1106585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Transition</a:t>
            </a:r>
          </a:p>
          <a:p>
            <a:pPr algn="r"/>
            <a:r>
              <a:rPr lang="en-US" dirty="0" smtClean="0"/>
              <a:t>Radiation</a:t>
            </a:r>
          </a:p>
          <a:p>
            <a:pPr algn="r"/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>
            <a:off x="5791200" y="4419600"/>
            <a:ext cx="228600" cy="11430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95325" y="5791200"/>
            <a:ext cx="216267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7" idx="2"/>
          </p:cNvCxnSpPr>
          <p:nvPr/>
        </p:nvCxnSpPr>
        <p:spPr>
          <a:xfrm flipH="1" flipV="1">
            <a:off x="4660091" y="1941731"/>
            <a:ext cx="35235" cy="38494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" idx="3"/>
          </p:cNvCxnSpPr>
          <p:nvPr/>
        </p:nvCxnSpPr>
        <p:spPr>
          <a:xfrm>
            <a:off x="5410200" y="1618566"/>
            <a:ext cx="177065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09981" y="1295400"/>
            <a:ext cx="1500219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Time-of-Flight</a:t>
            </a:r>
          </a:p>
          <a:p>
            <a:pPr algn="r"/>
            <a:r>
              <a:rPr lang="en-US" dirty="0"/>
              <a:t>d</a:t>
            </a:r>
            <a:r>
              <a:rPr lang="en-US" dirty="0" smtClean="0"/>
              <a:t>etector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23207" y="2970021"/>
            <a:ext cx="90159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</a:t>
            </a:r>
            <a:r>
              <a:rPr lang="en-US" dirty="0" smtClean="0"/>
              <a:t>agnet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94362" y="2953870"/>
            <a:ext cx="1331455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fiber </a:t>
            </a:r>
            <a:r>
              <a:rPr lang="en-US" dirty="0"/>
              <a:t>t</a:t>
            </a:r>
            <a:r>
              <a:rPr lang="en-US" dirty="0" smtClean="0"/>
              <a:t>racker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271251" y="3138536"/>
            <a:ext cx="30171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564002" y="1941731"/>
            <a:ext cx="0" cy="21963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562600" y="4138098"/>
            <a:ext cx="112058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586413" y="3431664"/>
            <a:ext cx="112058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562600" y="2838215"/>
            <a:ext cx="112058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562600" y="1941731"/>
            <a:ext cx="112058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 descr="perdaix_descrip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14" y="908548"/>
            <a:ext cx="3911555" cy="590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91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IMG_1899.JPG"/>
          <p:cNvPicPr>
            <a:picLocks noChangeAspect="1"/>
          </p:cNvPicPr>
          <p:nvPr/>
        </p:nvPicPr>
        <p:blipFill>
          <a:blip r:embed="rId2" cstate="print"/>
          <a:srcRect t="24269"/>
          <a:stretch>
            <a:fillRect/>
          </a:stretch>
        </p:blipFill>
        <p:spPr>
          <a:xfrm>
            <a:off x="4284219" y="856277"/>
            <a:ext cx="4859781" cy="2453594"/>
          </a:xfrm>
          <a:prstGeom prst="rect">
            <a:avLst/>
          </a:prstGeom>
        </p:spPr>
      </p:pic>
      <p:sp>
        <p:nvSpPr>
          <p:cNvPr id="13314" name="Content Placeholder 1"/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182563" indent="-182563" eaLnBrk="1" hangingPunct="1">
              <a:buFont typeface="Arial" charset="0"/>
              <a:buChar char="•"/>
            </a:pPr>
            <a:r>
              <a:rPr lang="en-US" dirty="0" smtClean="0"/>
              <a:t>Made out of spare parts </a:t>
            </a:r>
            <a:r>
              <a:rPr lang="en-US" dirty="0" smtClean="0"/>
              <a:t> of </a:t>
            </a:r>
            <a:r>
              <a:rPr lang="en-US" dirty="0" smtClean="0"/>
              <a:t>AMS-02 TRD</a:t>
            </a:r>
          </a:p>
          <a:p>
            <a:pPr marL="182563" indent="-182563" eaLnBrk="1" hangingPunct="1">
              <a:buFont typeface="Arial" charset="0"/>
              <a:buChar char="•"/>
            </a:pPr>
            <a:r>
              <a:rPr lang="en-US" dirty="0" smtClean="0"/>
              <a:t>16 modules</a:t>
            </a:r>
          </a:p>
          <a:p>
            <a:pPr marL="365443" lvl="1" indent="-182563" eaLnBrk="1" hangingPunct="1">
              <a:buFont typeface="Arial" charset="0"/>
              <a:buChar char="•"/>
            </a:pPr>
            <a:r>
              <a:rPr lang="en-US" dirty="0" smtClean="0"/>
              <a:t>400 mm long</a:t>
            </a:r>
          </a:p>
          <a:p>
            <a:pPr marL="365443" lvl="1" indent="-182563" eaLnBrk="1" hangingPunct="1">
              <a:buFont typeface="Arial" charset="0"/>
              <a:buChar char="•"/>
            </a:pPr>
            <a:r>
              <a:rPr lang="en-US" dirty="0" smtClean="0"/>
              <a:t>each covered by 20mm thick PP/PE fleece radiator</a:t>
            </a:r>
          </a:p>
          <a:p>
            <a:pPr marL="182563" indent="-182563" eaLnBrk="1" hangingPunct="1">
              <a:buFont typeface="Arial" charset="0"/>
              <a:buChar char="•"/>
            </a:pPr>
            <a:r>
              <a:rPr lang="en-US" dirty="0" smtClean="0"/>
              <a:t>E</a:t>
            </a:r>
            <a:r>
              <a:rPr lang="en-US" dirty="0" smtClean="0"/>
              <a:t>ach </a:t>
            </a:r>
            <a:r>
              <a:rPr lang="en-US" dirty="0" smtClean="0"/>
              <a:t>module consists of </a:t>
            </a:r>
            <a:r>
              <a:rPr lang="en-US" dirty="0" smtClean="0"/>
              <a:t>16 straw tubes with </a:t>
            </a:r>
            <a:r>
              <a:rPr lang="en-US" dirty="0" smtClean="0">
                <a:sym typeface="Symbol"/>
              </a:rPr>
              <a:t> 6mm</a:t>
            </a:r>
            <a:endParaRPr lang="en-US" dirty="0" smtClean="0"/>
          </a:p>
          <a:p>
            <a:pPr marL="365443" lvl="1" indent="-182563" eaLnBrk="1" hangingPunct="1">
              <a:buFont typeface="Arial" charset="0"/>
              <a:buChar char="•"/>
            </a:pPr>
            <a:r>
              <a:rPr lang="en-US" dirty="0" smtClean="0"/>
              <a:t>filled with </a:t>
            </a:r>
            <a:r>
              <a:rPr lang="en-US" dirty="0" err="1" smtClean="0"/>
              <a:t>Xe</a:t>
            </a:r>
            <a:r>
              <a:rPr lang="en-US" dirty="0" smtClean="0"/>
              <a:t>/CO2 at 1.1 bar absolute pressure</a:t>
            </a:r>
          </a:p>
          <a:p>
            <a:pPr marL="365443" lvl="1" indent="-182563" eaLnBrk="1" hangingPunct="1">
              <a:buFont typeface="Arial" charset="0"/>
              <a:buChar char="•"/>
            </a:pPr>
            <a:r>
              <a:rPr lang="en-US" dirty="0" smtClean="0"/>
              <a:t>30 µm thick tungsten wire</a:t>
            </a:r>
          </a:p>
          <a:p>
            <a:pPr marL="365443" lvl="1" indent="-182563" eaLnBrk="1" hangingPunct="1">
              <a:buFont typeface="Arial" charset="0"/>
              <a:buChar char="•"/>
            </a:pPr>
            <a:r>
              <a:rPr lang="en-US" dirty="0" smtClean="0"/>
              <a:t>operated at 1.5 kV</a:t>
            </a:r>
          </a:p>
          <a:p>
            <a:pPr marL="365443" lvl="1" indent="-182563" eaLnBrk="1" hangingPunct="1">
              <a:buFont typeface="Arial" charset="0"/>
              <a:buChar char="•"/>
            </a:pPr>
            <a:r>
              <a:rPr lang="en-US" dirty="0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/p separation</a:t>
            </a:r>
          </a:p>
          <a:p>
            <a:pPr marL="365443" lvl="1" indent="-182563" eaLnBrk="1" hangingPunct="1">
              <a:buFont typeface="Arial" charset="0"/>
              <a:buChar char="•"/>
            </a:pPr>
            <a:r>
              <a:rPr lang="en-US" dirty="0" smtClean="0"/>
              <a:t>read out with VA_32 chips and USB digitizer boards, like tracker</a:t>
            </a:r>
          </a:p>
          <a:p>
            <a:pPr marL="182563" indent="-182563" eaLnBrk="1" hangingPunct="1">
              <a:buFont typeface="Arial" charset="0"/>
              <a:buChar char="•"/>
            </a:pPr>
            <a:r>
              <a:rPr lang="en-US" dirty="0" smtClean="0"/>
              <a:t>D</a:t>
            </a:r>
            <a:r>
              <a:rPr lang="en-US" dirty="0" smtClean="0"/>
              <a:t>anger </a:t>
            </a:r>
            <a:r>
              <a:rPr lang="en-US" dirty="0" smtClean="0"/>
              <a:t>of corona discharges in near vacuum</a:t>
            </a:r>
          </a:p>
          <a:p>
            <a:pPr marL="182563" indent="-182563" eaLnBrk="1" hangingPunct="1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13315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 smtClean="0"/>
              <a:t>T</a:t>
            </a:r>
            <a:r>
              <a:rPr lang="en-US" sz="4000" dirty="0" smtClean="0"/>
              <a:t>ransition </a:t>
            </a:r>
            <a:r>
              <a:rPr lang="en-US" sz="4000" dirty="0" smtClean="0"/>
              <a:t>R</a:t>
            </a:r>
            <a:r>
              <a:rPr lang="en-US" sz="4000" dirty="0" smtClean="0"/>
              <a:t>adiation </a:t>
            </a:r>
            <a:r>
              <a:rPr lang="en-US" sz="4000" dirty="0" smtClean="0"/>
              <a:t>D</a:t>
            </a:r>
            <a:r>
              <a:rPr lang="en-US" sz="4000" dirty="0" smtClean="0"/>
              <a:t>etector</a:t>
            </a:r>
            <a:endParaRPr lang="en-US" sz="4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1BF5181-AF40-4885-B3AB-FD66AA3B962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Grafik 8" descr="TRDnah1.JPG"/>
          <p:cNvPicPr>
            <a:picLocks noChangeAspect="1"/>
          </p:cNvPicPr>
          <p:nvPr/>
        </p:nvPicPr>
        <p:blipFill>
          <a:blip r:embed="rId3" cstate="print"/>
          <a:srcRect l="6921" t="18455" r="6921"/>
          <a:stretch>
            <a:fillRect/>
          </a:stretch>
        </p:blipFill>
        <p:spPr>
          <a:xfrm>
            <a:off x="4527297" y="3438051"/>
            <a:ext cx="4397762" cy="3121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 descr="tof_prinzip.png"/>
          <p:cNvPicPr>
            <a:picLocks noChangeAspect="1"/>
          </p:cNvPicPr>
          <p:nvPr/>
        </p:nvPicPr>
        <p:blipFill>
          <a:blip r:embed="rId2" cstate="print"/>
          <a:srcRect r="26524"/>
          <a:stretch>
            <a:fillRect/>
          </a:stretch>
        </p:blipFill>
        <p:spPr>
          <a:xfrm>
            <a:off x="0" y="976373"/>
            <a:ext cx="3662386" cy="237230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6413" y="838200"/>
            <a:ext cx="355758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D56A5A-DF9C-4CD3-8B19-90DFF7A1A53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95325" y="5791200"/>
            <a:ext cx="216267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22" idx="4"/>
          </p:cNvCxnSpPr>
          <p:nvPr/>
        </p:nvCxnSpPr>
        <p:spPr>
          <a:xfrm rot="16200000" flipV="1">
            <a:off x="2788388" y="3884262"/>
            <a:ext cx="3764693" cy="4918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" idx="3"/>
          </p:cNvCxnSpPr>
          <p:nvPr/>
        </p:nvCxnSpPr>
        <p:spPr>
          <a:xfrm>
            <a:off x="5410200" y="1618566"/>
            <a:ext cx="177065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85937" y="1295400"/>
            <a:ext cx="1524263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Time-of-Flight</a:t>
            </a:r>
          </a:p>
          <a:p>
            <a:pPr algn="ctr"/>
            <a:r>
              <a:rPr lang="en-US" b="1" dirty="0"/>
              <a:t>d</a:t>
            </a:r>
            <a:r>
              <a:rPr lang="en-US" b="1" dirty="0" smtClean="0"/>
              <a:t>etector</a:t>
            </a:r>
            <a:endParaRPr lang="en-US" b="1" dirty="0"/>
          </a:p>
        </p:txBody>
      </p:sp>
      <p:sp>
        <p:nvSpPr>
          <p:cNvPr id="22" name="Ellipse 21"/>
          <p:cNvSpPr/>
          <p:nvPr/>
        </p:nvSpPr>
        <p:spPr>
          <a:xfrm>
            <a:off x="3842952" y="1037968"/>
            <a:ext cx="1606378" cy="988540"/>
          </a:xfrm>
          <a:prstGeom prst="ellipse">
            <a:avLst/>
          </a:prstGeom>
          <a:solidFill>
            <a:srgbClr val="3CFF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0" y="3422820"/>
            <a:ext cx="499521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Mandatory</a:t>
            </a:r>
            <a:r>
              <a:rPr lang="de-DE" sz="2400" dirty="0" smtClean="0"/>
              <a:t> </a:t>
            </a:r>
            <a:r>
              <a:rPr lang="de-DE" sz="2400" dirty="0" err="1" smtClean="0"/>
              <a:t>tasks</a:t>
            </a:r>
            <a:endParaRPr lang="de-DE" sz="2400" dirty="0" smtClean="0"/>
          </a:p>
          <a:p>
            <a:r>
              <a:rPr lang="de-DE" sz="2400" dirty="0" smtClean="0"/>
              <a:t>• Main </a:t>
            </a:r>
            <a:r>
              <a:rPr lang="de-DE" sz="2400" dirty="0" err="1" smtClean="0"/>
              <a:t>trigger</a:t>
            </a:r>
            <a:endParaRPr lang="de-DE" sz="2400" dirty="0" smtClean="0"/>
          </a:p>
          <a:p>
            <a:r>
              <a:rPr lang="en-US" sz="2400" dirty="0" smtClean="0"/>
              <a:t>• Rejection of upward from downward</a:t>
            </a:r>
          </a:p>
          <a:p>
            <a:r>
              <a:rPr lang="de-DE" sz="2400" dirty="0" smtClean="0"/>
              <a:t>   </a:t>
            </a:r>
            <a:r>
              <a:rPr lang="de-DE" sz="2400" dirty="0" err="1" smtClean="0"/>
              <a:t>flying</a:t>
            </a:r>
            <a:r>
              <a:rPr lang="de-DE" sz="2400" dirty="0" smtClean="0"/>
              <a:t> </a:t>
            </a:r>
            <a:r>
              <a:rPr lang="de-DE" sz="2400" dirty="0" err="1" smtClean="0"/>
              <a:t>particles</a:t>
            </a:r>
            <a:r>
              <a:rPr lang="de-DE" sz="2400" dirty="0" smtClean="0"/>
              <a:t> (Albedo </a:t>
            </a:r>
            <a:r>
              <a:rPr lang="de-DE" sz="2400" dirty="0" err="1" smtClean="0"/>
              <a:t>particles</a:t>
            </a:r>
            <a:r>
              <a:rPr lang="de-DE" sz="2400" dirty="0" smtClean="0"/>
              <a:t>)</a:t>
            </a:r>
          </a:p>
          <a:p>
            <a:r>
              <a:rPr lang="en-US" sz="2400" dirty="0" smtClean="0"/>
              <a:t>• Four layers of </a:t>
            </a:r>
            <a:r>
              <a:rPr lang="en-US" sz="2400" dirty="0" err="1" smtClean="0"/>
              <a:t>scintillator</a:t>
            </a:r>
            <a:r>
              <a:rPr lang="en-US" sz="2400" dirty="0" smtClean="0"/>
              <a:t> bars</a:t>
            </a:r>
          </a:p>
          <a:p>
            <a:r>
              <a:rPr lang="en-US" sz="2400" dirty="0" smtClean="0"/>
              <a:t>• Two at top and two at bottom</a:t>
            </a:r>
          </a:p>
          <a:p>
            <a:r>
              <a:rPr lang="en-US" sz="2400" dirty="0" smtClean="0"/>
              <a:t>• Distance 80 cm → 2.7 ns flight time</a:t>
            </a:r>
          </a:p>
          <a:p>
            <a:r>
              <a:rPr lang="de-DE" sz="2400" dirty="0" smtClean="0"/>
              <a:t>• Modular design</a:t>
            </a:r>
            <a:endParaRPr lang="de-DE" sz="2400" dirty="0"/>
          </a:p>
        </p:txBody>
      </p:sp>
      <p:sp>
        <p:nvSpPr>
          <p:cNvPr id="27" name="Textfeld 26"/>
          <p:cNvSpPr txBox="1"/>
          <p:nvPr/>
        </p:nvSpPr>
        <p:spPr>
          <a:xfrm>
            <a:off x="3595819" y="1865870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Trigger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9491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5562600"/>
            <a:ext cx="871378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Time-of-Flight System</a:t>
            </a:r>
          </a:p>
        </p:txBody>
      </p:sp>
      <p:sp>
        <p:nvSpPr>
          <p:cNvPr id="11268" name="Content Placeholder 25"/>
          <p:cNvSpPr>
            <a:spLocks noGrp="1"/>
          </p:cNvSpPr>
          <p:nvPr>
            <p:ph sz="half" idx="13"/>
          </p:nvPr>
        </p:nvSpPr>
        <p:spPr bwMode="auto">
          <a:xfrm>
            <a:off x="5325762" y="990729"/>
            <a:ext cx="3768810" cy="40211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182563" indent="-182563">
              <a:buFont typeface="Arial" charset="0"/>
              <a:buChar char="•"/>
            </a:pPr>
            <a:r>
              <a:rPr lang="en-US" dirty="0" smtClean="0"/>
              <a:t>two top and two bottom modules</a:t>
            </a:r>
          </a:p>
          <a:p>
            <a:pPr marL="182563" indent="-182563">
              <a:buFont typeface="Arial" charset="0"/>
              <a:buChar char="•"/>
            </a:pPr>
            <a:r>
              <a:rPr lang="en-US" dirty="0" smtClean="0"/>
              <a:t>scintillator bars optically separated, wrapped in reflective aluminized Mylar foil</a:t>
            </a:r>
          </a:p>
          <a:p>
            <a:pPr marL="182563" indent="-182563">
              <a:buFont typeface="Arial" charset="0"/>
              <a:buChar char="•"/>
            </a:pPr>
            <a:r>
              <a:rPr lang="en-US" dirty="0" smtClean="0"/>
              <a:t>2 optical hybrids</a:t>
            </a:r>
          </a:p>
          <a:p>
            <a:pPr marL="365443" lvl="1" indent="-182563">
              <a:buFont typeface="Arial" charset="0"/>
              <a:buChar char="•"/>
            </a:pPr>
            <a:r>
              <a:rPr lang="en-US" dirty="0" smtClean="0"/>
              <a:t>8 Hamamatsu S10362-33-100C on each side of module </a:t>
            </a:r>
          </a:p>
          <a:p>
            <a:pPr marL="365443" lvl="1" indent="-182563">
              <a:buNone/>
            </a:pPr>
            <a:r>
              <a:rPr lang="en-US" dirty="0" smtClean="0"/>
              <a:t>   (440 nm peak sensitivity)</a:t>
            </a:r>
          </a:p>
          <a:p>
            <a:pPr marL="182563" indent="-182563">
              <a:buFont typeface="Arial" charset="0"/>
              <a:buChar char="•"/>
            </a:pPr>
            <a:r>
              <a:rPr lang="en-US" dirty="0" smtClean="0"/>
              <a:t>Coupling with optical grease</a:t>
            </a:r>
          </a:p>
          <a:p>
            <a:pPr marL="182563" indent="-182563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C1E096B-5DC6-4A12-A8F0-0809F7B2C37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2971800" y="5029200"/>
            <a:ext cx="1176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calibration</a:t>
            </a:r>
          </a:p>
          <a:p>
            <a:pPr eaLnBrk="1" hangingPunct="1"/>
            <a:r>
              <a:rPr lang="en-US"/>
              <a:t>LED</a:t>
            </a:r>
          </a:p>
        </p:txBody>
      </p:sp>
      <p:pic>
        <p:nvPicPr>
          <p:cNvPr id="1127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4" y="1054100"/>
            <a:ext cx="5048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8"/>
          <p:cNvSpPr txBox="1">
            <a:spLocks noChangeArrowheads="1"/>
          </p:cNvSpPr>
          <p:nvPr/>
        </p:nvSpPr>
        <p:spPr bwMode="auto">
          <a:xfrm>
            <a:off x="1219200" y="5146675"/>
            <a:ext cx="742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MPPC</a:t>
            </a:r>
          </a:p>
        </p:txBody>
      </p:sp>
      <p:cxnSp>
        <p:nvCxnSpPr>
          <p:cNvPr id="4" name="Straight Arrow Connector 3"/>
          <p:cNvCxnSpPr>
            <a:stCxn id="11272" idx="2"/>
          </p:cNvCxnSpPr>
          <p:nvPr/>
        </p:nvCxnSpPr>
        <p:spPr>
          <a:xfrm>
            <a:off x="1590675" y="5514975"/>
            <a:ext cx="371475" cy="3143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32188" y="5464175"/>
            <a:ext cx="200025" cy="2508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Box 9"/>
          <p:cNvSpPr txBox="1">
            <a:spLocks noChangeArrowheads="1"/>
          </p:cNvSpPr>
          <p:nvPr/>
        </p:nvSpPr>
        <p:spPr bwMode="auto">
          <a:xfrm>
            <a:off x="4706938" y="5029200"/>
            <a:ext cx="1998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/>
              <a:t>digital temperature</a:t>
            </a:r>
          </a:p>
          <a:p>
            <a:pPr algn="r" eaLnBrk="1" hangingPunct="1"/>
            <a:r>
              <a:rPr lang="en-US"/>
              <a:t>sensor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026025" y="5464175"/>
            <a:ext cx="604838" cy="6508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Box 19"/>
          <p:cNvSpPr txBox="1">
            <a:spLocks noChangeArrowheads="1"/>
          </p:cNvSpPr>
          <p:nvPr/>
        </p:nvSpPr>
        <p:spPr bwMode="auto">
          <a:xfrm>
            <a:off x="3332635" y="1081216"/>
            <a:ext cx="16610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rgbClr val="FFFF00"/>
                </a:solidFill>
              </a:rPr>
              <a:t>Bicron</a:t>
            </a:r>
            <a:r>
              <a:rPr lang="en-US" dirty="0" smtClean="0">
                <a:solidFill>
                  <a:srgbClr val="FFFF00"/>
                </a:solidFill>
              </a:rPr>
              <a:t> BC-408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scintillator </a:t>
            </a:r>
            <a:r>
              <a:rPr lang="en-US" dirty="0">
                <a:solidFill>
                  <a:srgbClr val="FFFF00"/>
                </a:solidFill>
              </a:rPr>
              <a:t>bar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6</a:t>
            </a:r>
            <a:r>
              <a:rPr lang="en-US" sz="9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x</a:t>
            </a:r>
            <a:r>
              <a:rPr lang="en-US" sz="9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50</a:t>
            </a:r>
            <a:r>
              <a:rPr lang="en-US" sz="9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x</a:t>
            </a:r>
            <a:r>
              <a:rPr lang="en-US" sz="9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395</a:t>
            </a:r>
            <a:r>
              <a:rPr lang="en-US" sz="9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mm</a:t>
            </a:r>
            <a:r>
              <a:rPr lang="en-US" baseline="30000" dirty="0">
                <a:solidFill>
                  <a:srgbClr val="FFFF00"/>
                </a:solidFill>
              </a:rPr>
              <a:t>3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l-GR" dirty="0">
                <a:solidFill>
                  <a:srgbClr val="FFFF00"/>
                </a:solidFill>
              </a:rPr>
              <a:t>λ</a:t>
            </a:r>
            <a:r>
              <a:rPr lang="en-US" baseline="30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=</a:t>
            </a:r>
            <a:r>
              <a:rPr lang="en-US" baseline="30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430</a:t>
            </a:r>
            <a:r>
              <a:rPr lang="en-US" baseline="30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nm)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2547209" y="1624141"/>
            <a:ext cx="993775" cy="626505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06162" y="1437503"/>
            <a:ext cx="131946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TOF module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xfrm>
            <a:off x="2559050" y="96838"/>
            <a:ext cx="635635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Time-of-Flight system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3"/>
          </p:nvPr>
        </p:nvSpPr>
        <p:spPr bwMode="auto">
          <a:xfrm>
            <a:off x="228600" y="3124200"/>
            <a:ext cx="3048000" cy="3505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182563" indent="-182563">
              <a:buFont typeface="Arial" charset="0"/>
              <a:buChar char="•"/>
            </a:pPr>
            <a:r>
              <a:rPr lang="en-US" dirty="0" smtClean="0"/>
              <a:t>NINO: 8 channel preamplifier discriminator ASIC</a:t>
            </a:r>
          </a:p>
          <a:p>
            <a:pPr marL="182563" indent="-182563">
              <a:buFont typeface="Arial" charset="0"/>
              <a:buChar char="•"/>
            </a:pPr>
            <a:r>
              <a:rPr lang="en-US" dirty="0" smtClean="0"/>
              <a:t>power consumption 30 </a:t>
            </a:r>
            <a:r>
              <a:rPr lang="en-US" dirty="0" err="1" smtClean="0"/>
              <a:t>mW</a:t>
            </a:r>
            <a:r>
              <a:rPr lang="en-US" dirty="0" smtClean="0"/>
              <a:t>/channel</a:t>
            </a:r>
          </a:p>
          <a:p>
            <a:pPr marL="182563" indent="-182563">
              <a:buFont typeface="Arial" charset="0"/>
              <a:buChar char="•"/>
            </a:pPr>
            <a:r>
              <a:rPr lang="en-US" dirty="0" smtClean="0"/>
              <a:t>fully differential readout chain</a:t>
            </a:r>
          </a:p>
          <a:p>
            <a:pPr marL="182563" indent="-182563">
              <a:buFont typeface="Arial" charset="0"/>
              <a:buChar char="•"/>
            </a:pPr>
            <a:r>
              <a:rPr lang="en-US" dirty="0" smtClean="0"/>
              <a:t>1 ns rise time</a:t>
            </a:r>
          </a:p>
          <a:p>
            <a:pPr marL="182563" indent="-182563">
              <a:buFont typeface="Arial" charset="0"/>
              <a:buChar char="•"/>
            </a:pPr>
            <a:r>
              <a:rPr lang="en-US" dirty="0" smtClean="0"/>
              <a:t>DAC for individual MPPC voltages on PCB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A310860-9070-4337-A179-4E30F13D0F4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2293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50925"/>
            <a:ext cx="5486400" cy="55943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60200" y="1163160"/>
            <a:ext cx="3144523" cy="180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daix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perdaixTemplate</Template>
  <TotalTime>0</TotalTime>
  <Words>884</Words>
  <Application>Microsoft Office PowerPoint</Application>
  <PresentationFormat>Bildschirmpräsentation (4:3)</PresentationFormat>
  <Paragraphs>265</Paragraphs>
  <Slides>36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perdaixTemplate</vt:lpstr>
      <vt:lpstr>The PERDaix Detector</vt:lpstr>
      <vt:lpstr>Motivation</vt:lpstr>
      <vt:lpstr>Motivation</vt:lpstr>
      <vt:lpstr>REXUS/BEXUS program</vt:lpstr>
      <vt:lpstr>The PERDaix detector</vt:lpstr>
      <vt:lpstr>Transition Radiation Detector</vt:lpstr>
      <vt:lpstr>Time-of-Flight System</vt:lpstr>
      <vt:lpstr>Time-of-Flight System</vt:lpstr>
      <vt:lpstr>Time-of-Flight system</vt:lpstr>
      <vt:lpstr>Scintillating Fiber Tracker</vt:lpstr>
      <vt:lpstr>Scintillating Fiber Tracker</vt:lpstr>
      <vt:lpstr>Scintillating Fiber Tracker</vt:lpstr>
      <vt:lpstr>Scintillating Fiber Tracker</vt:lpstr>
      <vt:lpstr>Tracker</vt:lpstr>
      <vt:lpstr>Scintillating Fiber Tracker</vt:lpstr>
      <vt:lpstr>Scintillating Fiber Tracker</vt:lpstr>
      <vt:lpstr>Magnet</vt:lpstr>
      <vt:lpstr>Momentum resolution</vt:lpstr>
      <vt:lpstr>Bexus 11 Launch &amp; Flight</vt:lpstr>
      <vt:lpstr>Bexus 11 Launch &amp; Flight</vt:lpstr>
      <vt:lpstr>BEXUS-11 trajectoy</vt:lpstr>
      <vt:lpstr>Bexus-11 environment</vt:lpstr>
      <vt:lpstr>Tracker temperatures</vt:lpstr>
      <vt:lpstr>Online event display</vt:lpstr>
      <vt:lpstr>Trigger rate</vt:lpstr>
      <vt:lpstr>Time-of-Flight System</vt:lpstr>
      <vt:lpstr>Time-of-Flight System</vt:lpstr>
      <vt:lpstr>Tracker, Photon Yield</vt:lpstr>
      <vt:lpstr>Tracker, Photon Yield</vt:lpstr>
      <vt:lpstr>Comparison to muons</vt:lpstr>
      <vt:lpstr>Preliminary Z+ particle spectrum</vt:lpstr>
      <vt:lpstr>Testbeam May 2011</vt:lpstr>
      <vt:lpstr>Momentum Resolution</vt:lpstr>
      <vt:lpstr>Transition Radiation</vt:lpstr>
      <vt:lpstr>Preliminary Z+ particle spectrum</vt:lpstr>
      <vt:lpstr>Summary &amp; Outlook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balloon flight 2010</dc:title>
  <dc:creator>Bastian Beischer</dc:creator>
  <cp:lastModifiedBy>kirn</cp:lastModifiedBy>
  <cp:revision>369</cp:revision>
  <dcterms:created xsi:type="dcterms:W3CDTF">2011-01-05T23:49:49Z</dcterms:created>
  <dcterms:modified xsi:type="dcterms:W3CDTF">2011-09-14T22:12:13Z</dcterms:modified>
</cp:coreProperties>
</file>